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8"/>
  </p:notesMasterIdLst>
  <p:handoutMasterIdLst>
    <p:handoutMasterId r:id="rId79"/>
  </p:handoutMasterIdLst>
  <p:sldIdLst>
    <p:sldId id="625" r:id="rId2"/>
    <p:sldId id="635" r:id="rId3"/>
    <p:sldId id="314" r:id="rId4"/>
    <p:sldId id="317" r:id="rId5"/>
    <p:sldId id="318" r:id="rId6"/>
    <p:sldId id="641" r:id="rId7"/>
    <p:sldId id="320" r:id="rId8"/>
    <p:sldId id="322" r:id="rId9"/>
    <p:sldId id="319" r:id="rId10"/>
    <p:sldId id="706" r:id="rId11"/>
    <p:sldId id="644" r:id="rId12"/>
    <p:sldId id="645" r:id="rId13"/>
    <p:sldId id="284" r:id="rId14"/>
    <p:sldId id="286" r:id="rId15"/>
    <p:sldId id="287" r:id="rId16"/>
    <p:sldId id="288" r:id="rId17"/>
    <p:sldId id="289" r:id="rId18"/>
    <p:sldId id="290" r:id="rId19"/>
    <p:sldId id="291" r:id="rId20"/>
    <p:sldId id="292" r:id="rId21"/>
    <p:sldId id="572" r:id="rId22"/>
    <p:sldId id="278" r:id="rId23"/>
    <p:sldId id="704" r:id="rId24"/>
    <p:sldId id="281" r:id="rId25"/>
    <p:sldId id="293" r:id="rId26"/>
    <p:sldId id="295" r:id="rId27"/>
    <p:sldId id="294" r:id="rId28"/>
    <p:sldId id="636" r:id="rId29"/>
    <p:sldId id="348" r:id="rId30"/>
    <p:sldId id="300" r:id="rId31"/>
    <p:sldId id="750" r:id="rId32"/>
    <p:sldId id="707" r:id="rId33"/>
    <p:sldId id="728" r:id="rId34"/>
    <p:sldId id="754" r:id="rId35"/>
    <p:sldId id="749" r:id="rId36"/>
    <p:sldId id="708" r:id="rId37"/>
    <p:sldId id="709" r:id="rId38"/>
    <p:sldId id="710" r:id="rId39"/>
    <p:sldId id="714" r:id="rId40"/>
    <p:sldId id="718" r:id="rId41"/>
    <p:sldId id="719" r:id="rId42"/>
    <p:sldId id="720" r:id="rId43"/>
    <p:sldId id="721" r:id="rId44"/>
    <p:sldId id="722" r:id="rId45"/>
    <p:sldId id="723" r:id="rId46"/>
    <p:sldId id="724" r:id="rId47"/>
    <p:sldId id="755" r:id="rId48"/>
    <p:sldId id="713" r:id="rId49"/>
    <p:sldId id="716" r:id="rId50"/>
    <p:sldId id="726" r:id="rId51"/>
    <p:sldId id="592" r:id="rId52"/>
    <p:sldId id="658" r:id="rId53"/>
    <p:sldId id="366" r:id="rId54"/>
    <p:sldId id="725" r:id="rId55"/>
    <p:sldId id="687" r:id="rId56"/>
    <p:sldId id="688" r:id="rId57"/>
    <p:sldId id="689" r:id="rId58"/>
    <p:sldId id="727" r:id="rId59"/>
    <p:sldId id="712" r:id="rId60"/>
    <p:sldId id="729" r:id="rId61"/>
    <p:sldId id="736" r:id="rId62"/>
    <p:sldId id="737" r:id="rId63"/>
    <p:sldId id="738" r:id="rId64"/>
    <p:sldId id="740" r:id="rId65"/>
    <p:sldId id="756" r:id="rId66"/>
    <p:sldId id="757" r:id="rId67"/>
    <p:sldId id="746" r:id="rId68"/>
    <p:sldId id="733" r:id="rId69"/>
    <p:sldId id="752" r:id="rId70"/>
    <p:sldId id="734" r:id="rId71"/>
    <p:sldId id="730" r:id="rId72"/>
    <p:sldId id="747" r:id="rId73"/>
    <p:sldId id="748" r:id="rId74"/>
    <p:sldId id="753" r:id="rId75"/>
    <p:sldId id="696" r:id="rId76"/>
    <p:sldId id="699" r:id="rId77"/>
  </p:sldIdLst>
  <p:sldSz cx="9144000" cy="6858000" type="screen4x3"/>
  <p:notesSz cx="7010400" cy="9296400"/>
  <p:defaultTextStyle>
    <a:defPPr>
      <a:defRPr lang="en-US"/>
    </a:defPPr>
    <a:lvl1pPr algn="r" rtl="0" fontAlgn="base">
      <a:spcBef>
        <a:spcPct val="0"/>
      </a:spcBef>
      <a:spcAft>
        <a:spcPct val="0"/>
      </a:spcAft>
      <a:defRPr sz="1000" kern="1200">
        <a:solidFill>
          <a:schemeClr val="tx1"/>
        </a:solidFill>
        <a:effectLst>
          <a:outerShdw blurRad="38100" dist="38100" dir="2700000" algn="tl">
            <a:srgbClr val="000000">
              <a:alpha val="43137"/>
            </a:srgbClr>
          </a:outerShdw>
        </a:effectLst>
        <a:latin typeface="Arial Narrow" pitchFamily="34" charset="0"/>
        <a:ea typeface="ヒラギノ角ゴ Pro W3" charset="-128"/>
        <a:cs typeface="+mn-cs"/>
      </a:defRPr>
    </a:lvl1pPr>
    <a:lvl2pPr marL="457200" algn="r" rtl="0" fontAlgn="base">
      <a:spcBef>
        <a:spcPct val="0"/>
      </a:spcBef>
      <a:spcAft>
        <a:spcPct val="0"/>
      </a:spcAft>
      <a:defRPr sz="1000" kern="1200">
        <a:solidFill>
          <a:schemeClr val="tx1"/>
        </a:solidFill>
        <a:effectLst>
          <a:outerShdw blurRad="38100" dist="38100" dir="2700000" algn="tl">
            <a:srgbClr val="000000">
              <a:alpha val="43137"/>
            </a:srgbClr>
          </a:outerShdw>
        </a:effectLst>
        <a:latin typeface="Arial Narrow" pitchFamily="34" charset="0"/>
        <a:ea typeface="ヒラギノ角ゴ Pro W3" charset="-128"/>
        <a:cs typeface="+mn-cs"/>
      </a:defRPr>
    </a:lvl2pPr>
    <a:lvl3pPr marL="914400" algn="r" rtl="0" fontAlgn="base">
      <a:spcBef>
        <a:spcPct val="0"/>
      </a:spcBef>
      <a:spcAft>
        <a:spcPct val="0"/>
      </a:spcAft>
      <a:defRPr sz="1000" kern="1200">
        <a:solidFill>
          <a:schemeClr val="tx1"/>
        </a:solidFill>
        <a:effectLst>
          <a:outerShdw blurRad="38100" dist="38100" dir="2700000" algn="tl">
            <a:srgbClr val="000000">
              <a:alpha val="43137"/>
            </a:srgbClr>
          </a:outerShdw>
        </a:effectLst>
        <a:latin typeface="Arial Narrow" pitchFamily="34" charset="0"/>
        <a:ea typeface="ヒラギノ角ゴ Pro W3" charset="-128"/>
        <a:cs typeface="+mn-cs"/>
      </a:defRPr>
    </a:lvl3pPr>
    <a:lvl4pPr marL="1371600" algn="r" rtl="0" fontAlgn="base">
      <a:spcBef>
        <a:spcPct val="0"/>
      </a:spcBef>
      <a:spcAft>
        <a:spcPct val="0"/>
      </a:spcAft>
      <a:defRPr sz="1000" kern="1200">
        <a:solidFill>
          <a:schemeClr val="tx1"/>
        </a:solidFill>
        <a:effectLst>
          <a:outerShdw blurRad="38100" dist="38100" dir="2700000" algn="tl">
            <a:srgbClr val="000000">
              <a:alpha val="43137"/>
            </a:srgbClr>
          </a:outerShdw>
        </a:effectLst>
        <a:latin typeface="Arial Narrow" pitchFamily="34" charset="0"/>
        <a:ea typeface="ヒラギノ角ゴ Pro W3" charset="-128"/>
        <a:cs typeface="+mn-cs"/>
      </a:defRPr>
    </a:lvl4pPr>
    <a:lvl5pPr marL="1828800" algn="r" rtl="0" fontAlgn="base">
      <a:spcBef>
        <a:spcPct val="0"/>
      </a:spcBef>
      <a:spcAft>
        <a:spcPct val="0"/>
      </a:spcAft>
      <a:defRPr sz="1000" kern="1200">
        <a:solidFill>
          <a:schemeClr val="tx1"/>
        </a:solidFill>
        <a:effectLst>
          <a:outerShdw blurRad="38100" dist="38100" dir="2700000" algn="tl">
            <a:srgbClr val="000000">
              <a:alpha val="43137"/>
            </a:srgbClr>
          </a:outerShdw>
        </a:effectLst>
        <a:latin typeface="Arial Narrow" pitchFamily="34" charset="0"/>
        <a:ea typeface="ヒラギノ角ゴ Pro W3" charset="-128"/>
        <a:cs typeface="+mn-cs"/>
      </a:defRPr>
    </a:lvl5pPr>
    <a:lvl6pPr marL="2286000" algn="l" defTabSz="914400" rtl="0" eaLnBrk="1" latinLnBrk="0" hangingPunct="1">
      <a:defRPr sz="1000" kern="1200">
        <a:solidFill>
          <a:schemeClr val="tx1"/>
        </a:solidFill>
        <a:effectLst>
          <a:outerShdw blurRad="38100" dist="38100" dir="2700000" algn="tl">
            <a:srgbClr val="000000">
              <a:alpha val="43137"/>
            </a:srgbClr>
          </a:outerShdw>
        </a:effectLst>
        <a:latin typeface="Arial Narrow" pitchFamily="34" charset="0"/>
        <a:ea typeface="ヒラギノ角ゴ Pro W3" charset="-128"/>
        <a:cs typeface="+mn-cs"/>
      </a:defRPr>
    </a:lvl6pPr>
    <a:lvl7pPr marL="2743200" algn="l" defTabSz="914400" rtl="0" eaLnBrk="1" latinLnBrk="0" hangingPunct="1">
      <a:defRPr sz="1000" kern="1200">
        <a:solidFill>
          <a:schemeClr val="tx1"/>
        </a:solidFill>
        <a:effectLst>
          <a:outerShdw blurRad="38100" dist="38100" dir="2700000" algn="tl">
            <a:srgbClr val="000000">
              <a:alpha val="43137"/>
            </a:srgbClr>
          </a:outerShdw>
        </a:effectLst>
        <a:latin typeface="Arial Narrow" pitchFamily="34" charset="0"/>
        <a:ea typeface="ヒラギノ角ゴ Pro W3" charset="-128"/>
        <a:cs typeface="+mn-cs"/>
      </a:defRPr>
    </a:lvl7pPr>
    <a:lvl8pPr marL="3200400" algn="l" defTabSz="914400" rtl="0" eaLnBrk="1" latinLnBrk="0" hangingPunct="1">
      <a:defRPr sz="1000" kern="1200">
        <a:solidFill>
          <a:schemeClr val="tx1"/>
        </a:solidFill>
        <a:effectLst>
          <a:outerShdw blurRad="38100" dist="38100" dir="2700000" algn="tl">
            <a:srgbClr val="000000">
              <a:alpha val="43137"/>
            </a:srgbClr>
          </a:outerShdw>
        </a:effectLst>
        <a:latin typeface="Arial Narrow" pitchFamily="34" charset="0"/>
        <a:ea typeface="ヒラギノ角ゴ Pro W3" charset="-128"/>
        <a:cs typeface="+mn-cs"/>
      </a:defRPr>
    </a:lvl8pPr>
    <a:lvl9pPr marL="3657600" algn="l" defTabSz="914400" rtl="0" eaLnBrk="1" latinLnBrk="0" hangingPunct="1">
      <a:defRPr sz="1000" kern="1200">
        <a:solidFill>
          <a:schemeClr val="tx1"/>
        </a:solidFill>
        <a:effectLst>
          <a:outerShdw blurRad="38100" dist="38100" dir="2700000" algn="tl">
            <a:srgbClr val="000000">
              <a:alpha val="43137"/>
            </a:srgbClr>
          </a:outerShdw>
        </a:effectLst>
        <a:latin typeface="Arial Narrow" pitchFamily="34"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29E76"/>
    <a:srgbClr val="5AA07E"/>
    <a:srgbClr val="ABCDA6"/>
    <a:srgbClr val="E0757E"/>
    <a:srgbClr val="CDE4EF"/>
    <a:srgbClr val="FFFFD6"/>
    <a:srgbClr val="9791C8"/>
    <a:srgbClr val="FFDDDD"/>
    <a:srgbClr val="CDA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24" autoAdjust="0"/>
  </p:normalViewPr>
  <p:slideViewPr>
    <p:cSldViewPr>
      <p:cViewPr>
        <p:scale>
          <a:sx n="94" d="100"/>
          <a:sy n="94" d="100"/>
        </p:scale>
        <p:origin x="-2124" y="-29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3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88139" tIns="44070" rIns="88139" bIns="44070" rtlCol="0"/>
          <a:lstStyle>
            <a:lvl1pPr algn="l">
              <a:defRPr sz="1200">
                <a:latin typeface="Arial Narrow" pitchFamily="34" charset="0"/>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wrap="square" lIns="88139" tIns="44070" rIns="88139" bIns="44070" numCol="1" anchor="t" anchorCtr="0" compatLnSpc="1">
            <a:prstTxWarp prst="textNoShape">
              <a:avLst/>
            </a:prstTxWarp>
          </a:bodyPr>
          <a:lstStyle>
            <a:lvl1pPr>
              <a:defRPr sz="1200">
                <a:effectLst>
                  <a:outerShdw blurRad="38100" dist="38100" dir="2700000" algn="tl">
                    <a:srgbClr val="C0C0C0"/>
                  </a:outerShdw>
                </a:effectLst>
              </a:defRPr>
            </a:lvl1pPr>
          </a:lstStyle>
          <a:p>
            <a:fld id="{48702939-03F2-4B0B-AD32-4DEB139C5C07}" type="datetimeFigureOut">
              <a:rPr lang="en-US"/>
              <a:pPr/>
              <a:t>7/9/2019</a:t>
            </a:fld>
            <a:endParaRPr lang="en-US"/>
          </a:p>
        </p:txBody>
      </p:sp>
      <p:sp>
        <p:nvSpPr>
          <p:cNvPr id="4" name="Footer Placeholder 3"/>
          <p:cNvSpPr>
            <a:spLocks noGrp="1"/>
          </p:cNvSpPr>
          <p:nvPr>
            <p:ph type="ftr" sz="quarter" idx="2"/>
          </p:nvPr>
        </p:nvSpPr>
        <p:spPr>
          <a:xfrm>
            <a:off x="0" y="8831263"/>
            <a:ext cx="3038475" cy="463550"/>
          </a:xfrm>
          <a:prstGeom prst="rect">
            <a:avLst/>
          </a:prstGeom>
        </p:spPr>
        <p:txBody>
          <a:bodyPr vert="horz" lIns="88139" tIns="44070" rIns="88139" bIns="44070" rtlCol="0" anchor="b"/>
          <a:lstStyle>
            <a:lvl1pPr algn="l">
              <a:defRPr sz="1200">
                <a:latin typeface="Arial Narrow" pitchFamily="34"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wrap="square" lIns="88139" tIns="44070" rIns="88139" bIns="44070" numCol="1" anchor="b" anchorCtr="0" compatLnSpc="1">
            <a:prstTxWarp prst="textNoShape">
              <a:avLst/>
            </a:prstTxWarp>
          </a:bodyPr>
          <a:lstStyle>
            <a:lvl1pPr>
              <a:defRPr sz="1200">
                <a:effectLst>
                  <a:outerShdw blurRad="38100" dist="38100" dir="2700000" algn="tl">
                    <a:srgbClr val="C0C0C0"/>
                  </a:outerShdw>
                </a:effectLst>
              </a:defRPr>
            </a:lvl1pPr>
          </a:lstStyle>
          <a:p>
            <a:fld id="{2DE6D09F-F899-4B41-B7CC-58B1B5956AB5}" type="slidenum">
              <a:rPr lang="en-US"/>
              <a:pPr/>
              <a:t>‹#›</a:t>
            </a:fld>
            <a:endParaRPr lang="en-US"/>
          </a:p>
        </p:txBody>
      </p:sp>
    </p:spTree>
    <p:extLst>
      <p:ext uri="{BB962C8B-B14F-4D97-AF65-F5344CB8AC3E}">
        <p14:creationId xmlns:p14="http://schemas.microsoft.com/office/powerpoint/2010/main" val="942064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l">
              <a:defRPr sz="1300">
                <a:effectLst/>
                <a:latin typeface="Humanst521 BT" pitchFamily="34" charset="0"/>
                <a:ea typeface="+mn-ea"/>
                <a:cs typeface="+mn-cs"/>
              </a:defRPr>
            </a:lvl1pPr>
          </a:lstStyle>
          <a:p>
            <a:pPr>
              <a:defRPr/>
            </a:pPr>
            <a:endParaRPr lang="en-US"/>
          </a:p>
        </p:txBody>
      </p:sp>
      <p:sp>
        <p:nvSpPr>
          <p:cNvPr id="7171" name="Rectangle 3"/>
          <p:cNvSpPr>
            <a:spLocks noGrp="1" noChangeArrowheads="1"/>
          </p:cNvSpPr>
          <p:nvPr>
            <p:ph type="dt" idx="1"/>
          </p:nvPr>
        </p:nvSpPr>
        <p:spPr bwMode="auto">
          <a:xfrm>
            <a:off x="3970338"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defRPr sz="1300">
                <a:effectLst/>
                <a:latin typeface="Humanst521 BT" pitchFamily="34"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l">
              <a:defRPr sz="1300">
                <a:effectLst/>
                <a:latin typeface="Humanst521 BT" pitchFamily="34" charset="0"/>
                <a:ea typeface="+mn-ea"/>
                <a:cs typeface="+mn-cs"/>
              </a:defRPr>
            </a:lvl1pPr>
          </a:lstStyle>
          <a:p>
            <a:pPr>
              <a:defRPr/>
            </a:pPr>
            <a:endParaRPr lang="en-US"/>
          </a:p>
        </p:txBody>
      </p:sp>
      <p:sp>
        <p:nvSpPr>
          <p:cNvPr id="7175"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defRPr sz="1300">
                <a:effectLst/>
                <a:latin typeface="Humanst521 BT" charset="0"/>
              </a:defRPr>
            </a:lvl1pPr>
          </a:lstStyle>
          <a:p>
            <a:fld id="{87673327-510D-4BF5-907A-7AC585196308}" type="slidenum">
              <a:rPr lang="en-US"/>
              <a:pPr/>
              <a:t>‹#›</a:t>
            </a:fld>
            <a:endParaRPr lang="en-US"/>
          </a:p>
        </p:txBody>
      </p:sp>
    </p:spTree>
    <p:extLst>
      <p:ext uri="{BB962C8B-B14F-4D97-AF65-F5344CB8AC3E}">
        <p14:creationId xmlns:p14="http://schemas.microsoft.com/office/powerpoint/2010/main" val="12726647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umanst521 BT" pitchFamily="34"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Humanst521 BT" pitchFamily="34"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Humanst521 BT" pitchFamily="34"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Humanst521 BT" pitchFamily="34"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Humanst521 BT" pitchFamily="34" charset="0"/>
        <a:ea typeface="ヒラギノ角ゴ Pro W3" charset="0"/>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a:ln/>
        </p:spPr>
        <p:txBody>
          <a:bodyPr/>
          <a:lstStyle/>
          <a:p>
            <a:endParaRPr lang="en-US" smtClean="0">
              <a:latin typeface="Humanst521 BT" charset="0"/>
              <a:ea typeface="ヒラギノ角ゴ Pro W3" charset="-128"/>
            </a:endParaRPr>
          </a:p>
        </p:txBody>
      </p:sp>
      <p:sp>
        <p:nvSpPr>
          <p:cNvPr id="59395" name="Slide Number Placeholder 3"/>
          <p:cNvSpPr>
            <a:spLocks noGrp="1"/>
          </p:cNvSpPr>
          <p:nvPr>
            <p:ph type="sldNum" sz="quarter" idx="5"/>
          </p:nvPr>
        </p:nvSpPr>
        <p:spPr>
          <a:noFill/>
        </p:spPr>
        <p:txBody>
          <a:bodyPr/>
          <a:lstStyle/>
          <a:p>
            <a:fld id="{8DD232D4-0C4E-41F1-A996-2B84206673CC}" type="slidenum">
              <a:rPr lang="en-US"/>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dirty="0" smtClean="0">
                <a:solidFill>
                  <a:srgbClr val="E0757E"/>
                </a:solidFill>
                <a:effectLst/>
                <a:latin typeface="Times" charset="0"/>
              </a:rPr>
              <a:t>This reflex is present at birth, disappears and then comes back when your child is ready for those first real steps.</a:t>
            </a:r>
          </a:p>
          <a:p>
            <a:endParaRPr lang="en-US" dirty="0"/>
          </a:p>
        </p:txBody>
      </p:sp>
      <p:sp>
        <p:nvSpPr>
          <p:cNvPr id="4" name="Slide Number Placeholder 3"/>
          <p:cNvSpPr>
            <a:spLocks noGrp="1"/>
          </p:cNvSpPr>
          <p:nvPr>
            <p:ph type="sldNum" sz="quarter" idx="10"/>
          </p:nvPr>
        </p:nvSpPr>
        <p:spPr/>
        <p:txBody>
          <a:bodyPr/>
          <a:lstStyle/>
          <a:p>
            <a:fld id="{87673327-510D-4BF5-907A-7AC585196308}"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dirty="0" smtClean="0">
                <a:solidFill>
                  <a:srgbClr val="E0757E"/>
                </a:solidFill>
                <a:effectLst/>
                <a:latin typeface="Times" charset="0"/>
              </a:rPr>
              <a:t>Often called the </a:t>
            </a:r>
            <a:r>
              <a:rPr lang="ja-JP" altLang="en-US" sz="1200" b="0" i="0" smtClean="0">
                <a:solidFill>
                  <a:srgbClr val="E0757E"/>
                </a:solidFill>
                <a:effectLst/>
                <a:latin typeface="Times" charset="0"/>
              </a:rPr>
              <a:t>“</a:t>
            </a:r>
            <a:r>
              <a:rPr lang="en-US" altLang="ja-JP" sz="1200" b="0" i="0" dirty="0" smtClean="0">
                <a:solidFill>
                  <a:srgbClr val="E0757E"/>
                </a:solidFill>
                <a:effectLst/>
                <a:latin typeface="Times" charset="0"/>
              </a:rPr>
              <a:t>fencing position</a:t>
            </a:r>
            <a:r>
              <a:rPr lang="ja-JP" altLang="en-US" sz="1200" b="0" i="0" smtClean="0">
                <a:solidFill>
                  <a:srgbClr val="E0757E"/>
                </a:solidFill>
                <a:effectLst/>
                <a:latin typeface="Times" charset="0"/>
              </a:rPr>
              <a:t>”</a:t>
            </a:r>
            <a:r>
              <a:rPr lang="en-US" altLang="ja-JP" sz="1200" b="0" i="0" dirty="0" smtClean="0">
                <a:solidFill>
                  <a:srgbClr val="E0757E"/>
                </a:solidFill>
                <a:effectLst/>
                <a:latin typeface="Times" charset="0"/>
              </a:rPr>
              <a:t>, this reflex occurs when you lie your baby on his back.</a:t>
            </a:r>
            <a:endParaRPr lang="en-US" sz="1200" b="0" i="0" dirty="0" smtClean="0">
              <a:solidFill>
                <a:srgbClr val="E0757E"/>
              </a:solidFill>
              <a:effectLst/>
              <a:latin typeface="Times" charset="0"/>
            </a:endParaRPr>
          </a:p>
          <a:p>
            <a:endParaRPr lang="en-US" dirty="0"/>
          </a:p>
        </p:txBody>
      </p:sp>
      <p:sp>
        <p:nvSpPr>
          <p:cNvPr id="4" name="Slide Number Placeholder 3"/>
          <p:cNvSpPr>
            <a:spLocks noGrp="1"/>
          </p:cNvSpPr>
          <p:nvPr>
            <p:ph type="sldNum" sz="quarter" idx="10"/>
          </p:nvPr>
        </p:nvSpPr>
        <p:spPr/>
        <p:txBody>
          <a:bodyPr/>
          <a:lstStyle/>
          <a:p>
            <a:fld id="{87673327-510D-4BF5-907A-7AC585196308}"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Suction</a:t>
            </a:r>
            <a:r>
              <a:rPr lang="en-US" baseline="0" dirty="0" smtClean="0"/>
              <a:t> may or may not be used.</a:t>
            </a:r>
            <a:endParaRPr lang="en-US" dirty="0"/>
          </a:p>
        </p:txBody>
      </p:sp>
      <p:sp>
        <p:nvSpPr>
          <p:cNvPr id="4" name="Slide Number Placeholder 3"/>
          <p:cNvSpPr>
            <a:spLocks noGrp="1"/>
          </p:cNvSpPr>
          <p:nvPr>
            <p:ph type="sldNum" sz="quarter" idx="10"/>
          </p:nvPr>
        </p:nvSpPr>
        <p:spPr/>
        <p:txBody>
          <a:bodyPr/>
          <a:lstStyle/>
          <a:p>
            <a:fld id="{87673327-510D-4BF5-907A-7AC585196308}"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smtClean="0">
                <a:effectLst/>
                <a:latin typeface="Trebuchet MS" pitchFamily="34" charset="0"/>
              </a:rPr>
              <a:t>A quick physical assessment of your baby will be done at</a:t>
            </a:r>
            <a:r>
              <a:rPr lang="en-US" sz="1200" baseline="0" dirty="0" smtClean="0">
                <a:effectLst/>
                <a:latin typeface="Trebuchet MS" pitchFamily="34" charset="0"/>
              </a:rPr>
              <a:t> </a:t>
            </a:r>
            <a:r>
              <a:rPr lang="en-US" sz="1200" dirty="0" smtClean="0">
                <a:effectLst/>
                <a:latin typeface="Trebuchet MS" pitchFamily="34" charset="0"/>
              </a:rPr>
              <a:t>the time of birth.</a:t>
            </a:r>
            <a:r>
              <a:rPr lang="en-US" sz="1200" baseline="0" dirty="0" smtClean="0">
                <a:effectLst/>
                <a:latin typeface="Trebuchet MS" pitchFamily="34" charset="0"/>
              </a:rPr>
              <a:t>  W</a:t>
            </a:r>
            <a:r>
              <a:rPr lang="en-US" sz="1200" dirty="0" smtClean="0">
                <a:effectLst/>
                <a:latin typeface="Trebuchet MS" pitchFamily="34" charset="0"/>
              </a:rPr>
              <a:t>eight</a:t>
            </a:r>
            <a:r>
              <a:rPr lang="en-US" sz="1200" baseline="0" dirty="0" smtClean="0">
                <a:effectLst/>
                <a:latin typeface="Trebuchet MS" pitchFamily="34" charset="0"/>
              </a:rPr>
              <a:t> and measurements are done at one hour after skin-to-skin and first breastfeed.  A more </a:t>
            </a:r>
            <a:r>
              <a:rPr lang="en-US" sz="1200" baseline="0" dirty="0" err="1" smtClean="0">
                <a:effectLst/>
                <a:latin typeface="Trebuchet MS" pitchFamily="34" charset="0"/>
              </a:rPr>
              <a:t>thourough</a:t>
            </a:r>
            <a:r>
              <a:rPr lang="en-US" sz="1200" baseline="0" dirty="0" smtClean="0">
                <a:effectLst/>
                <a:latin typeface="Trebuchet MS" pitchFamily="34" charset="0"/>
              </a:rPr>
              <a:t> exam will be done by the healthcare provide you have chosen for your infant at a later time.</a:t>
            </a:r>
            <a:r>
              <a:rPr lang="en-US" sz="1200" dirty="0" smtClean="0">
                <a:effectLst/>
                <a:latin typeface="Trebuchet MS" pitchFamily="34" charset="0"/>
              </a:rPr>
              <a:t/>
            </a:r>
            <a:br>
              <a:rPr lang="en-US" sz="1200" dirty="0" smtClean="0">
                <a:effectLst/>
                <a:latin typeface="Trebuchet MS" pitchFamily="34" charset="0"/>
              </a:rPr>
            </a:br>
            <a:r>
              <a:rPr lang="en-US" sz="1200" dirty="0" smtClean="0">
                <a:effectLst/>
                <a:latin typeface="Trebuchet MS" pitchFamily="34" charset="0"/>
              </a:rPr>
              <a:t>known as </a:t>
            </a:r>
            <a:r>
              <a:rPr lang="ja-JP" altLang="en-US" sz="1200" smtClean="0">
                <a:effectLst/>
                <a:latin typeface="Trebuchet MS" pitchFamily="34" charset="0"/>
              </a:rPr>
              <a:t>“</a:t>
            </a:r>
            <a:r>
              <a:rPr lang="en-US" altLang="ja-JP" sz="1200" dirty="0" smtClean="0">
                <a:effectLst/>
                <a:latin typeface="Trebuchet MS" pitchFamily="34" charset="0"/>
              </a:rPr>
              <a:t>vital statistics</a:t>
            </a:r>
            <a:r>
              <a:rPr lang="ja-JP" altLang="en-US" sz="1200" smtClean="0">
                <a:effectLst/>
                <a:latin typeface="Trebuchet MS" pitchFamily="34" charset="0"/>
              </a:rPr>
              <a:t>”</a:t>
            </a:r>
            <a:r>
              <a:rPr lang="en-US" altLang="ja-JP" sz="1200" dirty="0" smtClean="0">
                <a:effectLst/>
                <a:latin typeface="Trebuchet MS" pitchFamily="34" charset="0"/>
              </a:rPr>
              <a:t>.</a:t>
            </a:r>
          </a:p>
          <a:p>
            <a:pPr algn="l">
              <a:lnSpc>
                <a:spcPct val="70000"/>
              </a:lnSpc>
            </a:pPr>
            <a:endParaRPr lang="en-US" sz="1200" dirty="0" smtClean="0">
              <a:effectLst/>
              <a:latin typeface="Trebuchet MS" pitchFamily="34" charset="0"/>
            </a:endParaRPr>
          </a:p>
          <a:p>
            <a:pPr algn="l"/>
            <a:r>
              <a:rPr lang="en-US" sz="1200" dirty="0" smtClean="0">
                <a:effectLst/>
                <a:latin typeface="Trebuchet MS" pitchFamily="34" charset="0"/>
              </a:rPr>
              <a:t>A more thorough exam will</a:t>
            </a:r>
            <a:r>
              <a:rPr lang="en-US" sz="1200" baseline="0" dirty="0" smtClean="0">
                <a:effectLst/>
                <a:latin typeface="Trebuchet MS" pitchFamily="34" charset="0"/>
              </a:rPr>
              <a:t> </a:t>
            </a:r>
            <a:r>
              <a:rPr lang="en-US" sz="1200" dirty="0" smtClean="0">
                <a:effectLst/>
                <a:latin typeface="Trebuchet MS" pitchFamily="34" charset="0"/>
              </a:rPr>
              <a:t>be done by the healthcare provider you have chosen for your infant at a later date</a:t>
            </a:r>
            <a:r>
              <a:rPr lang="en-US" sz="1200" i="1" dirty="0" smtClean="0">
                <a:effectLst/>
                <a:latin typeface="Trebuchet MS" pitchFamily="34" charset="0"/>
              </a:rPr>
              <a:t>.</a:t>
            </a:r>
          </a:p>
          <a:p>
            <a:endParaRPr lang="en-US" dirty="0"/>
          </a:p>
        </p:txBody>
      </p:sp>
      <p:sp>
        <p:nvSpPr>
          <p:cNvPr id="4" name="Slide Number Placeholder 3"/>
          <p:cNvSpPr>
            <a:spLocks noGrp="1"/>
          </p:cNvSpPr>
          <p:nvPr>
            <p:ph type="sldNum" sz="quarter" idx="10"/>
          </p:nvPr>
        </p:nvSpPr>
        <p:spPr/>
        <p:txBody>
          <a:bodyPr/>
          <a:lstStyle/>
          <a:p>
            <a:fld id="{87673327-510D-4BF5-907A-7AC585196308}" type="slidenum">
              <a:rPr lang="en-US" smtClean="0"/>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defRPr/>
            </a:pPr>
            <a:r>
              <a:rPr lang="en-US" sz="1200" b="0" i="0" kern="1200" dirty="0" smtClean="0">
                <a:solidFill>
                  <a:srgbClr val="E0757E"/>
                </a:solidFill>
                <a:effectLst/>
                <a:latin typeface="Times"/>
                <a:ea typeface="ヒラギノ角ゴ Pro W3" charset="0"/>
                <a:cs typeface="Times"/>
              </a:rPr>
              <a:t>After delivery, you and your baby will be given identification bracelets to wear.  Baby will also have an electronic tag placed on his/her ankle.  This is an added security feature that</a:t>
            </a:r>
            <a:r>
              <a:rPr lang="en-US" sz="1200" b="0" i="0" kern="1200" baseline="0" dirty="0" smtClean="0">
                <a:solidFill>
                  <a:srgbClr val="E0757E"/>
                </a:solidFill>
                <a:effectLst/>
                <a:latin typeface="Times"/>
                <a:ea typeface="ヒラギノ角ゴ Pro W3" charset="0"/>
                <a:cs typeface="Times"/>
              </a:rPr>
              <a:t> locks exit doors and alarms if tampered with or removed from the unit.</a:t>
            </a:r>
            <a:endParaRPr lang="en-US" sz="1200" b="0" i="0" kern="1200" dirty="0" smtClean="0">
              <a:solidFill>
                <a:srgbClr val="E0757E"/>
              </a:solidFill>
              <a:latin typeface="Times"/>
              <a:ea typeface="ヒラギノ角ゴ Pro W3" charset="0"/>
              <a:cs typeface="Times"/>
            </a:endParaRPr>
          </a:p>
          <a:p>
            <a:endParaRPr lang="en-US" dirty="0"/>
          </a:p>
        </p:txBody>
      </p:sp>
      <p:sp>
        <p:nvSpPr>
          <p:cNvPr id="4" name="Slide Number Placeholder 3"/>
          <p:cNvSpPr>
            <a:spLocks noGrp="1"/>
          </p:cNvSpPr>
          <p:nvPr>
            <p:ph type="sldNum" sz="quarter" idx="10"/>
          </p:nvPr>
        </p:nvSpPr>
        <p:spPr/>
        <p:txBody>
          <a:bodyPr/>
          <a:lstStyle/>
          <a:p>
            <a:fld id="{87673327-510D-4BF5-907A-7AC585196308}" type="slidenum">
              <a:rPr lang="en-US" smtClean="0"/>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dirty="0" smtClean="0">
                <a:solidFill>
                  <a:srgbClr val="E0757E"/>
                </a:solidFill>
                <a:effectLst/>
                <a:latin typeface="Times" charset="0"/>
              </a:rPr>
              <a:t>Eye</a:t>
            </a:r>
            <a:r>
              <a:rPr lang="en-US" sz="1200" b="0" i="0" baseline="0" dirty="0" smtClean="0">
                <a:solidFill>
                  <a:srgbClr val="E0757E"/>
                </a:solidFill>
                <a:effectLst/>
                <a:latin typeface="Times" charset="0"/>
              </a:rPr>
              <a:t> prophylaxis: </a:t>
            </a:r>
            <a:r>
              <a:rPr lang="en-US" sz="1200" b="0" i="0" baseline="0" dirty="0" err="1" smtClean="0">
                <a:solidFill>
                  <a:srgbClr val="E0757E"/>
                </a:solidFill>
                <a:effectLst/>
                <a:latin typeface="Times" charset="0"/>
              </a:rPr>
              <a:t>Erthromycin</a:t>
            </a:r>
            <a:r>
              <a:rPr lang="en-US" sz="1200" b="0" i="0" baseline="0" dirty="0" smtClean="0">
                <a:solidFill>
                  <a:srgbClr val="E0757E"/>
                </a:solidFill>
                <a:effectLst/>
                <a:latin typeface="Times" charset="0"/>
              </a:rPr>
              <a:t> Eye Ointment:  </a:t>
            </a:r>
            <a:r>
              <a:rPr lang="en-US" sz="1200" b="0" i="0" dirty="0" smtClean="0">
                <a:solidFill>
                  <a:srgbClr val="E0757E"/>
                </a:solidFill>
                <a:effectLst/>
                <a:latin typeface="Times" charset="0"/>
              </a:rPr>
              <a:t>A medicated ointment or drops will be applied to</a:t>
            </a:r>
            <a:br>
              <a:rPr lang="en-US" sz="1200" b="0" i="0" dirty="0" smtClean="0">
                <a:solidFill>
                  <a:srgbClr val="E0757E"/>
                </a:solidFill>
                <a:effectLst/>
                <a:latin typeface="Times" charset="0"/>
              </a:rPr>
            </a:br>
            <a:r>
              <a:rPr lang="en-US" sz="1200" b="0" i="0" dirty="0" smtClean="0">
                <a:solidFill>
                  <a:srgbClr val="E0757E"/>
                </a:solidFill>
                <a:effectLst/>
                <a:latin typeface="Times" charset="0"/>
              </a:rPr>
              <a:t>your baby</a:t>
            </a:r>
            <a:r>
              <a:rPr lang="ja-JP" altLang="en-US" sz="1200" b="0" i="0" smtClean="0">
                <a:solidFill>
                  <a:srgbClr val="E0757E"/>
                </a:solidFill>
                <a:effectLst/>
                <a:latin typeface="Times" charset="0"/>
              </a:rPr>
              <a:t>’</a:t>
            </a:r>
            <a:r>
              <a:rPr lang="en-US" altLang="ja-JP" sz="1200" b="0" i="0" dirty="0" smtClean="0">
                <a:solidFill>
                  <a:srgbClr val="E0757E"/>
                </a:solidFill>
                <a:effectLst/>
                <a:latin typeface="Times" charset="0"/>
              </a:rPr>
              <a:t>s eyes within 2 hours after birth to protect</a:t>
            </a:r>
            <a:r>
              <a:rPr lang="en-US" altLang="ja-JP" sz="1200" b="0" i="0" baseline="0" dirty="0" smtClean="0">
                <a:solidFill>
                  <a:srgbClr val="E0757E"/>
                </a:solidFill>
                <a:effectLst/>
                <a:latin typeface="Times" charset="0"/>
              </a:rPr>
              <a:t> </a:t>
            </a:r>
            <a:r>
              <a:rPr lang="en-US" altLang="ja-JP" sz="1200" b="0" i="0" dirty="0" smtClean="0">
                <a:solidFill>
                  <a:srgbClr val="E0757E"/>
                </a:solidFill>
                <a:effectLst/>
                <a:latin typeface="Times" charset="0"/>
              </a:rPr>
              <a:t>him from contracting bacterial infections during</a:t>
            </a:r>
            <a:r>
              <a:rPr lang="en-US" altLang="ja-JP" sz="1200" b="0" i="0" baseline="0" dirty="0" smtClean="0">
                <a:solidFill>
                  <a:srgbClr val="E0757E"/>
                </a:solidFill>
                <a:effectLst/>
                <a:latin typeface="Times" charset="0"/>
              </a:rPr>
              <a:t> </a:t>
            </a:r>
            <a:r>
              <a:rPr lang="en-US" altLang="ja-JP" sz="1200" b="0" i="0" dirty="0" smtClean="0">
                <a:solidFill>
                  <a:srgbClr val="E0757E"/>
                </a:solidFill>
                <a:effectLst/>
                <a:latin typeface="Times" charset="0"/>
              </a:rPr>
              <a:t>delivery.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dirty="0" smtClean="0">
              <a:solidFill>
                <a:srgbClr val="E0757E"/>
              </a:solidFill>
              <a:effectLst/>
              <a:latin typeface="Times"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dirty="0" smtClean="0">
                <a:solidFill>
                  <a:srgbClr val="E0757E"/>
                </a:solidFill>
                <a:effectLst/>
                <a:latin typeface="Times" charset="0"/>
              </a:rPr>
              <a:t>Vitamin K:</a:t>
            </a:r>
            <a:r>
              <a:rPr lang="en-US" sz="1200" b="1" i="0" dirty="0" smtClean="0">
                <a:solidFill>
                  <a:srgbClr val="E0757E"/>
                </a:solidFill>
                <a:effectLst/>
                <a:latin typeface="Times" charset="0"/>
              </a:rPr>
              <a:t>  It</a:t>
            </a:r>
            <a:r>
              <a:rPr lang="en-US" sz="1200" b="1" i="0" baseline="0" dirty="0" smtClean="0">
                <a:solidFill>
                  <a:srgbClr val="E0757E"/>
                </a:solidFill>
                <a:effectLst/>
                <a:latin typeface="Times" charset="0"/>
              </a:rPr>
              <a:t> is recommended all babies get Vitamin K after delivery because: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baseline="0" dirty="0" smtClean="0">
                <a:solidFill>
                  <a:srgbClr val="E0757E"/>
                </a:solidFill>
                <a:effectLst/>
                <a:latin typeface="Times" charset="0"/>
              </a:rPr>
              <a:t>All infants, regardless of sex, race, or ethnic background, are at higher risk for Vitamin K Deficiency Bleeding until they start eating regular foods, usually at age 4-6 months,</a:t>
            </a:r>
            <a:r>
              <a:rPr lang="en-US" sz="1200" b="1" i="1" baseline="0" dirty="0" smtClean="0">
                <a:solidFill>
                  <a:srgbClr val="E0757E"/>
                </a:solidFill>
                <a:effectLst/>
                <a:latin typeface="Times" charset="0"/>
              </a:rPr>
              <a:t> and </a:t>
            </a:r>
            <a:r>
              <a:rPr lang="en-US" sz="1200" b="0" i="0" baseline="0" dirty="0" smtClean="0">
                <a:solidFill>
                  <a:srgbClr val="E0757E"/>
                </a:solidFill>
                <a:effectLst/>
                <a:latin typeface="Times" charset="0"/>
              </a:rPr>
              <a:t>until the normal intestinal bacteria start making Vitamin K.  This is because: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baseline="0" dirty="0" smtClean="0">
                <a:solidFill>
                  <a:srgbClr val="E0757E"/>
                </a:solidFill>
                <a:effectLst/>
                <a:latin typeface="Times" charset="0"/>
              </a:rPr>
              <a:t>At birth, babies have very little Vitamin K stored in their bodies because only small amounts pass to them through the placenta from their mothers.  The good bacteria that produce Vitamin K are not yet present in the newborn’s intestines.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baseline="0" dirty="0" smtClean="0">
                <a:solidFill>
                  <a:srgbClr val="E0757E"/>
                </a:solidFill>
                <a:effectLst/>
                <a:latin typeface="Times" charset="0"/>
              </a:rPr>
              <a:t>Breast milk contains low amounts of Vitamin K, so exclusive breastfed babies don’t get enough Vitamin K from breast milk alone.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baseline="0" dirty="0" smtClean="0">
                <a:solidFill>
                  <a:srgbClr val="E0757E"/>
                </a:solidFill>
                <a:effectLst/>
                <a:latin typeface="Times" charset="0"/>
              </a:rPr>
              <a:t>From: http://www.cdc.gov/ncbddd/vitamink/facts.html  </a:t>
            </a:r>
            <a:endParaRPr lang="en-US" sz="1200" b="0" i="0" dirty="0" smtClean="0">
              <a:solidFill>
                <a:srgbClr val="E0757E"/>
              </a:solidFill>
              <a:effectLst/>
              <a:latin typeface="Times" charset="0"/>
            </a:endParaRPr>
          </a:p>
          <a:p>
            <a:endParaRPr lang="en-US" dirty="0"/>
          </a:p>
        </p:txBody>
      </p:sp>
      <p:sp>
        <p:nvSpPr>
          <p:cNvPr id="4" name="Slide Number Placeholder 3"/>
          <p:cNvSpPr>
            <a:spLocks noGrp="1"/>
          </p:cNvSpPr>
          <p:nvPr>
            <p:ph type="sldNum" sz="quarter" idx="10"/>
          </p:nvPr>
        </p:nvSpPr>
        <p:spPr/>
        <p:txBody>
          <a:bodyPr/>
          <a:lstStyle/>
          <a:p>
            <a:fld id="{87673327-510D-4BF5-907A-7AC585196308}" type="slidenum">
              <a:rPr lang="en-US" smtClean="0"/>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44 disorders (including hypothyroidism, cystic</a:t>
            </a:r>
            <a:r>
              <a:rPr lang="en-US" baseline="0" dirty="0" smtClean="0"/>
              <a:t> fibrosis, sickle-cell disease) via a blood test done typically between 24-48 hours of age.  Blood is obtained through a prick on the heel.  This may be done at breast to reduce discomfort for the baby.</a:t>
            </a:r>
          </a:p>
          <a:p>
            <a:pPr>
              <a:buFont typeface="Arial" pitchFamily="34" charset="0"/>
              <a:buChar char="•"/>
            </a:pPr>
            <a:r>
              <a:rPr lang="en-US" baseline="0" dirty="0" smtClean="0"/>
              <a:t>Hearing loss:  Via a hearing screen, as seen on the slide.  It takes about 10 minutes or less and is done after 6 hours of age.</a:t>
            </a:r>
          </a:p>
          <a:p>
            <a:pPr>
              <a:buFont typeface="Arial" pitchFamily="34" charset="0"/>
              <a:buChar char="•"/>
            </a:pPr>
            <a:r>
              <a:rPr lang="en-US" baseline="0" dirty="0" smtClean="0"/>
              <a:t>Critical Congenital Heart Disease:  Done by measuring the baby’s oxygen level on hands and feet.</a:t>
            </a:r>
            <a:endParaRPr lang="en-US" dirty="0"/>
          </a:p>
        </p:txBody>
      </p:sp>
      <p:sp>
        <p:nvSpPr>
          <p:cNvPr id="4" name="Slide Number Placeholder 3"/>
          <p:cNvSpPr>
            <a:spLocks noGrp="1"/>
          </p:cNvSpPr>
          <p:nvPr>
            <p:ph type="sldNum" sz="quarter" idx="10"/>
          </p:nvPr>
        </p:nvSpPr>
        <p:spPr/>
        <p:txBody>
          <a:bodyPr/>
          <a:lstStyle/>
          <a:p>
            <a:fld id="{87673327-510D-4BF5-907A-7AC585196308}" type="slidenum">
              <a:rPr lang="en-US" smtClean="0"/>
              <a:pPr/>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r>
              <a:rPr lang="en-US" baseline="0" dirty="0" smtClean="0"/>
              <a:t> with healthcare provider.  American Academy of Pediatrics does state that there are health benefits of circumcision, however there is not enough strong evidence to make a universal recommendation.</a:t>
            </a:r>
            <a:endParaRPr lang="en-US" dirty="0"/>
          </a:p>
        </p:txBody>
      </p:sp>
      <p:sp>
        <p:nvSpPr>
          <p:cNvPr id="4" name="Slide Number Placeholder 3"/>
          <p:cNvSpPr>
            <a:spLocks noGrp="1"/>
          </p:cNvSpPr>
          <p:nvPr>
            <p:ph type="sldNum" sz="quarter" idx="10"/>
          </p:nvPr>
        </p:nvSpPr>
        <p:spPr/>
        <p:txBody>
          <a:bodyPr/>
          <a:lstStyle/>
          <a:p>
            <a:fld id="{87673327-510D-4BF5-907A-7AC585196308}" type="slidenum">
              <a:rPr lang="en-US" smtClean="0"/>
              <a:pPr/>
              <a:t>29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pitchFamily="34" charset="0"/>
            </a:endParaRPr>
          </a:p>
        </p:txBody>
      </p:sp>
      <p:sp>
        <p:nvSpPr>
          <p:cNvPr id="63491" name="Slide Number Placeholder 3"/>
          <p:cNvSpPr txBox="1">
            <a:spLocks noGrp="1"/>
          </p:cNvSpPr>
          <p:nvPr/>
        </p:nvSpPr>
        <p:spPr bwMode="auto">
          <a:xfrm>
            <a:off x="3970938" y="8829966"/>
            <a:ext cx="3037840" cy="464820"/>
          </a:xfrm>
          <a:prstGeom prst="rect">
            <a:avLst/>
          </a:prstGeom>
          <a:noFill/>
          <a:ln>
            <a:miter lim="800000"/>
            <a:headEnd/>
            <a:tailEnd/>
          </a:ln>
        </p:spPr>
        <p:txBody>
          <a:bodyPr lIns="92830" tIns="46415" rIns="92830" bIns="46415" anchor="b"/>
          <a:lstStyle/>
          <a:p>
            <a:pPr algn="r">
              <a:defRPr/>
            </a:pPr>
            <a:fld id="{5A8D8FFC-1F99-4DA2-AB34-373CCA11349D}" type="slidenum">
              <a:rPr lang="en-US" sz="1200">
                <a:latin typeface="+mn-lt"/>
              </a:rPr>
              <a:pPr algn="r">
                <a:defRPr/>
              </a:pPr>
              <a:t>31</a:t>
            </a:fld>
            <a:endParaRPr lang="en-US" sz="1200" dirty="0">
              <a:latin typeface="+mn-l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Humanst521 BT" pitchFamily="34" charset="0"/>
                <a:ea typeface="ヒラギノ角ゴ Pro W3" charset="0"/>
                <a:cs typeface="ヒラギノ角ゴ Pro W3" charset="0"/>
              </a:rPr>
              <a:t>Nurses will work with you to ensure comfort of your feeding plan.</a:t>
            </a:r>
          </a:p>
          <a:p>
            <a:endParaRPr lang="en-US" dirty="0"/>
          </a:p>
        </p:txBody>
      </p:sp>
      <p:sp>
        <p:nvSpPr>
          <p:cNvPr id="4" name="Slide Number Placeholder 3"/>
          <p:cNvSpPr>
            <a:spLocks noGrp="1"/>
          </p:cNvSpPr>
          <p:nvPr>
            <p:ph type="sldNum" sz="quarter" idx="10"/>
          </p:nvPr>
        </p:nvSpPr>
        <p:spPr/>
        <p:txBody>
          <a:bodyPr/>
          <a:lstStyle/>
          <a:p>
            <a:fld id="{87673327-510D-4BF5-907A-7AC585196308}" type="slidenum">
              <a:rPr lang="en-US" smtClean="0"/>
              <a:pPr/>
              <a:t>35</a:t>
            </a:fld>
            <a:endParaRPr lang="en-US"/>
          </a:p>
        </p:txBody>
      </p:sp>
    </p:spTree>
    <p:extLst>
      <p:ext uri="{BB962C8B-B14F-4D97-AF65-F5344CB8AC3E}">
        <p14:creationId xmlns:p14="http://schemas.microsoft.com/office/powerpoint/2010/main" val="4204090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673327-510D-4BF5-907A-7AC585196308}"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Bath demonstration by instructor.</a:t>
            </a:r>
          </a:p>
          <a:p>
            <a:pPr lvl="0"/>
            <a:r>
              <a:rPr lang="en-US" sz="1200" kern="1200" dirty="0" smtClean="0">
                <a:solidFill>
                  <a:schemeClr val="tx1"/>
                </a:solidFill>
                <a:effectLst/>
                <a:latin typeface="Humanst521 BT" pitchFamily="34" charset="0"/>
                <a:ea typeface="ヒラギノ角ゴ Pro W3" charset="0"/>
                <a:cs typeface="ヒラギノ角ゴ Pro W3" charset="0"/>
              </a:rPr>
              <a:t>Baby Bath – </a:t>
            </a:r>
          </a:p>
          <a:p>
            <a:pPr lvl="1"/>
            <a:r>
              <a:rPr lang="en-US" sz="1200" kern="1200" dirty="0" smtClean="0">
                <a:solidFill>
                  <a:schemeClr val="tx1"/>
                </a:solidFill>
                <a:effectLst/>
                <a:latin typeface="Humanst521 BT" pitchFamily="34" charset="0"/>
                <a:ea typeface="ヒラギノ角ゴ Pro W3" charset="0"/>
                <a:cs typeface="ヒラギノ角ゴ Pro W3" charset="0"/>
              </a:rPr>
              <a:t>No bath until at least 6 hours old.  </a:t>
            </a:r>
          </a:p>
          <a:p>
            <a:pPr lvl="1"/>
            <a:r>
              <a:rPr lang="en-US" sz="1200" kern="1200" dirty="0" smtClean="0">
                <a:solidFill>
                  <a:schemeClr val="tx1"/>
                </a:solidFill>
                <a:effectLst/>
                <a:latin typeface="Humanst521 BT" pitchFamily="34" charset="0"/>
                <a:ea typeface="ヒラギノ角ゴ Pro W3" charset="0"/>
                <a:cs typeface="ヒラギノ角ゴ Pro W3" charset="0"/>
              </a:rPr>
              <a:t>Baby must have 2 consecutive temps above 98.6 degrees; 2 hours apart</a:t>
            </a:r>
          </a:p>
          <a:p>
            <a:pPr lvl="2"/>
            <a:r>
              <a:rPr lang="en-US" sz="1200" kern="1200" dirty="0" smtClean="0">
                <a:solidFill>
                  <a:schemeClr val="tx1"/>
                </a:solidFill>
                <a:effectLst/>
                <a:latin typeface="Humanst521 BT" pitchFamily="34" charset="0"/>
                <a:ea typeface="ヒラギノ角ゴ Pro W3" charset="0"/>
                <a:cs typeface="ヒラギノ角ゴ Pro W3" charset="0"/>
              </a:rPr>
              <a:t>Temps are started right away and given every hour for first 4 hours.</a:t>
            </a:r>
          </a:p>
          <a:p>
            <a:pPr lvl="2"/>
            <a:r>
              <a:rPr lang="en-US" sz="1200" kern="1200" dirty="0" smtClean="0">
                <a:solidFill>
                  <a:schemeClr val="tx1"/>
                </a:solidFill>
                <a:effectLst/>
                <a:latin typeface="Humanst521 BT" pitchFamily="34" charset="0"/>
                <a:ea typeface="ヒラギノ角ゴ Pro W3" charset="0"/>
                <a:cs typeface="ヒラギノ角ゴ Pro W3" charset="0"/>
              </a:rPr>
              <a:t>Sometimes it takes a while (more than 24 hours)  for baby to warm up</a:t>
            </a:r>
          </a:p>
          <a:p>
            <a:pPr lvl="1"/>
            <a:r>
              <a:rPr lang="en-US" sz="1200" kern="1200" dirty="0" smtClean="0">
                <a:solidFill>
                  <a:schemeClr val="tx1"/>
                </a:solidFill>
                <a:effectLst/>
                <a:latin typeface="Humanst521 BT" pitchFamily="34" charset="0"/>
                <a:ea typeface="ヒラギノ角ゴ Pro W3" charset="0"/>
                <a:cs typeface="ヒラギノ角ゴ Pro W3" charset="0"/>
              </a:rPr>
              <a:t>Baby will be given submersion bath in hospital</a:t>
            </a:r>
          </a:p>
          <a:p>
            <a:pPr lvl="2"/>
            <a:r>
              <a:rPr lang="en-US" sz="1200" kern="1200" dirty="0" smtClean="0">
                <a:solidFill>
                  <a:schemeClr val="tx1"/>
                </a:solidFill>
                <a:effectLst/>
                <a:latin typeface="Humanst521 BT" pitchFamily="34" charset="0"/>
                <a:ea typeface="ヒラギノ角ゴ Pro W3" charset="0"/>
                <a:cs typeface="ヒラギノ角ゴ Pro W3" charset="0"/>
              </a:rPr>
              <a:t>Reduces loss of body temperature</a:t>
            </a:r>
          </a:p>
          <a:p>
            <a:pPr lvl="2"/>
            <a:r>
              <a:rPr lang="en-US" sz="1200" kern="1200" dirty="0" smtClean="0">
                <a:solidFill>
                  <a:schemeClr val="tx1"/>
                </a:solidFill>
                <a:effectLst/>
                <a:latin typeface="Humanst521 BT" pitchFamily="34" charset="0"/>
                <a:ea typeface="ヒラギノ角ゴ Pro W3" charset="0"/>
                <a:cs typeface="ヒラギノ角ゴ Pro W3" charset="0"/>
              </a:rPr>
              <a:t>Cord is still moist while in hospital, so this practice will not hinder the drying process.</a:t>
            </a:r>
          </a:p>
          <a:p>
            <a:pPr lvl="2"/>
            <a:r>
              <a:rPr lang="en-US" sz="1200" kern="1200" dirty="0" smtClean="0">
                <a:solidFill>
                  <a:schemeClr val="tx1"/>
                </a:solidFill>
                <a:effectLst/>
                <a:latin typeface="Humanst521 BT" pitchFamily="34" charset="0"/>
                <a:ea typeface="ヒラギノ角ゴ Pro W3" charset="0"/>
                <a:cs typeface="ヒラギノ角ゴ Pro W3" charset="0"/>
              </a:rPr>
              <a:t>Once home, use sponge bath until umbilical stump falls off.  </a:t>
            </a:r>
          </a:p>
        </p:txBody>
      </p:sp>
      <p:sp>
        <p:nvSpPr>
          <p:cNvPr id="4" name="Slide Number Placeholder 3"/>
          <p:cNvSpPr>
            <a:spLocks noGrp="1"/>
          </p:cNvSpPr>
          <p:nvPr>
            <p:ph type="sldNum" sz="quarter" idx="10"/>
          </p:nvPr>
        </p:nvSpPr>
        <p:spPr/>
        <p:txBody>
          <a:bodyPr/>
          <a:lstStyle/>
          <a:p>
            <a:fld id="{87673327-510D-4BF5-907A-7AC585196308}" type="slidenum">
              <a:rPr lang="en-US" smtClean="0"/>
              <a:pPr/>
              <a:t>36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Diaper,</a:t>
            </a:r>
            <a:r>
              <a:rPr lang="en-US" baseline="0" dirty="0" smtClean="0"/>
              <a:t> swaddle and holding demo.  Parent participation encouraged.</a:t>
            </a:r>
            <a:endParaRPr lang="en-US" dirty="0"/>
          </a:p>
        </p:txBody>
      </p:sp>
      <p:sp>
        <p:nvSpPr>
          <p:cNvPr id="4" name="Slide Number Placeholder 3"/>
          <p:cNvSpPr>
            <a:spLocks noGrp="1"/>
          </p:cNvSpPr>
          <p:nvPr>
            <p:ph type="sldNum" sz="quarter" idx="10"/>
          </p:nvPr>
        </p:nvSpPr>
        <p:spPr/>
        <p:txBody>
          <a:bodyPr/>
          <a:lstStyle/>
          <a:p>
            <a:fld id="{87673327-510D-4BF5-907A-7AC585196308}" type="slidenum">
              <a:rPr lang="en-US" smtClean="0"/>
              <a:pPr/>
              <a:t>37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Swaddle video for instructor review:</a:t>
            </a:r>
            <a:r>
              <a:rPr lang="en-US" baseline="0" dirty="0" smtClean="0"/>
              <a:t>  http://hipdysplasia.org/developmental-dysplasia-of-the-hip/hip-healthy-swaddling/ </a:t>
            </a:r>
          </a:p>
          <a:p>
            <a:r>
              <a:rPr lang="en-US" dirty="0" smtClean="0"/>
              <a:t>If you can’t view the above video, here is one of the methods described in steps:</a:t>
            </a:r>
          </a:p>
          <a:p>
            <a:r>
              <a:rPr lang="en-US" dirty="0" smtClean="0"/>
              <a:t>1. If using a square cloth, fold back one corner creating a straight edge.</a:t>
            </a:r>
          </a:p>
          <a:p>
            <a:r>
              <a:rPr lang="en-US" dirty="0" smtClean="0"/>
              <a:t>2. Place the baby on the cloth so that the top of the fabric is at shoulder level. </a:t>
            </a:r>
          </a:p>
          <a:p>
            <a:r>
              <a:rPr lang="en-US" dirty="0" smtClean="0"/>
              <a:t>3. If using a rectangular cloth, the baby’s shoulders will be placed at the top of the long side.</a:t>
            </a:r>
          </a:p>
          <a:p>
            <a:r>
              <a:rPr lang="en-US" dirty="0" smtClean="0"/>
              <a:t>4. Bring the left arm down. </a:t>
            </a:r>
          </a:p>
          <a:p>
            <a:r>
              <a:rPr lang="en-US" dirty="0" smtClean="0"/>
              <a:t>5. Wrap the cloth over the arm and chest. </a:t>
            </a:r>
          </a:p>
          <a:p>
            <a:r>
              <a:rPr lang="en-US" dirty="0" smtClean="0"/>
              <a:t>6. Tuck under the right side of the baby.</a:t>
            </a:r>
          </a:p>
          <a:p>
            <a:r>
              <a:rPr lang="en-US" dirty="0" smtClean="0"/>
              <a:t>7. Bring the right arm down and wrap the cloth over the baby’s arm and chest.</a:t>
            </a:r>
          </a:p>
          <a:p>
            <a:r>
              <a:rPr lang="en-US" dirty="0" smtClean="0"/>
              <a:t>8. Tuck the cloth under the left side of the baby. </a:t>
            </a:r>
          </a:p>
          <a:p>
            <a:r>
              <a:rPr lang="en-US" dirty="0" smtClean="0"/>
              <a:t>9.</a:t>
            </a:r>
            <a:r>
              <a:rPr lang="en-US" baseline="0" dirty="0" smtClean="0"/>
              <a:t> </a:t>
            </a:r>
            <a:r>
              <a:rPr lang="en-US" dirty="0" smtClean="0"/>
              <a:t>The weight of the baby will hold the cloth firmly in place.</a:t>
            </a:r>
          </a:p>
          <a:p>
            <a:r>
              <a:rPr lang="en-US" dirty="0" smtClean="0"/>
              <a:t>10. Twist or fold the bottom end of the cloth and tuck behind the baby, </a:t>
            </a:r>
            <a:r>
              <a:rPr lang="en-US" i="1" dirty="0" smtClean="0"/>
              <a:t>ensuring that both legs are bent up and out.</a:t>
            </a:r>
            <a:endParaRPr lang="en-US" dirty="0" smtClean="0"/>
          </a:p>
          <a:p>
            <a:r>
              <a:rPr lang="en-US" b="1" dirty="0" smtClean="0"/>
              <a:t>It is important to leave room for the hips to move.</a:t>
            </a:r>
            <a:endParaRPr lang="en-US" baseline="0" dirty="0" smtClean="0"/>
          </a:p>
          <a:p>
            <a:endParaRPr lang="en-US" baseline="0" dirty="0" smtClean="0"/>
          </a:p>
          <a:p>
            <a:r>
              <a:rPr lang="en-US" baseline="0" dirty="0" smtClean="0"/>
              <a:t>Show parents the 5 S’s…Football hold.</a:t>
            </a:r>
          </a:p>
          <a:p>
            <a:endParaRPr lang="en-US" baseline="0" dirty="0" smtClean="0"/>
          </a:p>
        </p:txBody>
      </p:sp>
      <p:sp>
        <p:nvSpPr>
          <p:cNvPr id="4" name="Slide Number Placeholder 3"/>
          <p:cNvSpPr>
            <a:spLocks noGrp="1"/>
          </p:cNvSpPr>
          <p:nvPr>
            <p:ph type="sldNum" sz="quarter" idx="10"/>
          </p:nvPr>
        </p:nvSpPr>
        <p:spPr/>
        <p:txBody>
          <a:bodyPr/>
          <a:lstStyle/>
          <a:p>
            <a:fld id="{87673327-510D-4BF5-907A-7AC585196308}" type="slidenum">
              <a:rPr lang="en-US" smtClean="0"/>
              <a:pPr/>
              <a:t>50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673327-510D-4BF5-907A-7AC585196308}" type="slidenum">
              <a:rPr lang="en-US" smtClean="0"/>
              <a:pPr/>
              <a:t>51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only takes</a:t>
            </a:r>
            <a:r>
              <a:rPr lang="en-US" baseline="0" dirty="0" smtClean="0"/>
              <a:t> 1” of water for a child to drown.</a:t>
            </a:r>
            <a:endParaRPr lang="en-US" dirty="0"/>
          </a:p>
        </p:txBody>
      </p:sp>
      <p:sp>
        <p:nvSpPr>
          <p:cNvPr id="4" name="Slide Number Placeholder 3"/>
          <p:cNvSpPr>
            <a:spLocks noGrp="1"/>
          </p:cNvSpPr>
          <p:nvPr>
            <p:ph type="sldNum" sz="quarter" idx="10"/>
          </p:nvPr>
        </p:nvSpPr>
        <p:spPr/>
        <p:txBody>
          <a:bodyPr/>
          <a:lstStyle/>
          <a:p>
            <a:fld id="{87673327-510D-4BF5-907A-7AC585196308}" type="slidenum">
              <a:rPr lang="en-US" smtClean="0"/>
              <a:pPr/>
              <a:t>62</a:t>
            </a:fld>
            <a:endParaRPr lang="en-US"/>
          </a:p>
        </p:txBody>
      </p:sp>
    </p:spTree>
    <p:extLst>
      <p:ext uri="{BB962C8B-B14F-4D97-AF65-F5344CB8AC3E}">
        <p14:creationId xmlns:p14="http://schemas.microsoft.com/office/powerpoint/2010/main" val="276937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dirty="0" smtClean="0">
                <a:effectLst/>
                <a:latin typeface="Cambria" pitchFamily="18" charset="0"/>
              </a:rPr>
              <a:t>The American Academy of Pediatrics (AAP) recommends that children should ride in rear-facing child safety seats as long as possible. New research indicates toddlers are more than 5 times safer, according to the AAP, riding rear-facing in a </a:t>
            </a:r>
            <a:r>
              <a:rPr lang="en-US" sz="1200" i="1" u="sng" dirty="0" smtClean="0">
                <a:effectLst/>
                <a:latin typeface="Cambria" pitchFamily="18" charset="0"/>
              </a:rPr>
              <a:t>convertible car safety seat until they reach the maximum height and weight recommendation for that particular model</a:t>
            </a:r>
            <a:r>
              <a:rPr lang="en-US" sz="1200" i="1" dirty="0" smtClean="0">
                <a:effectLst/>
                <a:latin typeface="Cambria" pitchFamily="18"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dirty="0" smtClean="0">
                <a:effectLst/>
                <a:latin typeface="Cambria" pitchFamily="18" charset="0"/>
              </a:rPr>
              <a:t>An infant in a rear-facing seat  should not be used in front of an active airbag.</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effectLst/>
                <a:latin typeface="Cambria" pitchFamily="18" charset="0"/>
                <a:ea typeface="ヒラギノ角ゴ Pro W3" charset="0"/>
                <a:cs typeface="ヒラギノ角ゴ Pro W3" charset="0"/>
              </a:rPr>
              <a:t>It is a good idea to practice installing and adjusting the car seat before the birth of your baby. If you have trouble at first, you have time to practice and get the proper help that you need. </a:t>
            </a:r>
            <a:endParaRPr lang="en-US" sz="1200" i="1" dirty="0" smtClean="0">
              <a:effectLst/>
              <a:latin typeface="Cambria"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1" dirty="0" smtClean="0">
              <a:effectLst/>
              <a:latin typeface="Cambria" pitchFamily="18" charset="0"/>
            </a:endParaRPr>
          </a:p>
          <a:p>
            <a:endParaRPr lang="en-US" dirty="0"/>
          </a:p>
        </p:txBody>
      </p:sp>
      <p:sp>
        <p:nvSpPr>
          <p:cNvPr id="4" name="Slide Number Placeholder 3"/>
          <p:cNvSpPr>
            <a:spLocks noGrp="1"/>
          </p:cNvSpPr>
          <p:nvPr>
            <p:ph type="sldNum" sz="quarter" idx="10"/>
          </p:nvPr>
        </p:nvSpPr>
        <p:spPr/>
        <p:txBody>
          <a:bodyPr/>
          <a:lstStyle/>
          <a:p>
            <a:fld id="{87673327-510D-4BF5-907A-7AC585196308}" type="slidenum">
              <a:rPr lang="en-US" smtClean="0"/>
              <a:pPr/>
              <a:t>64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dirty="0" smtClean="0">
                <a:effectLst/>
                <a:latin typeface="Cambria" pitchFamily="18" charset="0"/>
              </a:rPr>
              <a:t>The American Academy of Pediatrics (AAP) recommends that children should ride in rear-facing child safety seats as long as possible. New research indicates toddlers are more than 5 times safer, according to the AAP, riding rear-facing in a convertible car safety seat until they reach the maximum height and weight recommendation for that particular model, or at least to the age of 2.</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dirty="0" smtClean="0">
                <a:effectLst/>
                <a:latin typeface="Cambria" pitchFamily="18" charset="0"/>
              </a:rPr>
              <a:t>An infant in a rear-facing seat  should not be used in front of an active airbag.</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effectLst/>
                <a:latin typeface="Cambria" pitchFamily="18" charset="0"/>
                <a:ea typeface="ヒラギノ角ゴ Pro W3" charset="0"/>
                <a:cs typeface="ヒラギノ角ゴ Pro W3" charset="0"/>
              </a:rPr>
              <a:t>It is a good idea to practice installing and adjusting the car seat before the birth of your baby. If you have trouble at first, you have time to practice and get the proper help that you need. Center for Childhood Safety is a great resource!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effectLst/>
                <a:latin typeface="Cambria" pitchFamily="18" charset="0"/>
              </a:rPr>
              <a:t>Pinch test:  </a:t>
            </a:r>
            <a:r>
              <a:rPr lang="en-US" sz="1200" i="1" kern="1200" baseline="0" dirty="0" smtClean="0">
                <a:solidFill>
                  <a:schemeClr val="tx1"/>
                </a:solidFill>
                <a:effectLst/>
                <a:latin typeface="Cambria" pitchFamily="18" charset="0"/>
              </a:rPr>
              <a:t>you should not be able to double up the webbing </a:t>
            </a:r>
            <a:r>
              <a:rPr lang="en-US" sz="1200" i="1" kern="1200" dirty="0" smtClean="0">
                <a:solidFill>
                  <a:schemeClr val="tx1"/>
                </a:solidFill>
                <a:effectLst/>
                <a:latin typeface="Cambria" pitchFamily="18" charset="0"/>
              </a:rPr>
              <a:t>when</a:t>
            </a:r>
            <a:r>
              <a:rPr lang="en-US" sz="1200" i="1" kern="1200" baseline="0" dirty="0" smtClean="0">
                <a:solidFill>
                  <a:schemeClr val="tx1"/>
                </a:solidFill>
                <a:effectLst/>
                <a:latin typeface="Cambria" pitchFamily="18" charset="0"/>
              </a:rPr>
              <a:t> pinching above the breastbone buckle.</a:t>
            </a:r>
            <a:endParaRPr lang="en-US" sz="1200" i="1" dirty="0" smtClean="0">
              <a:effectLst/>
              <a:latin typeface="Cambria" pitchFamily="18" charset="0"/>
            </a:endParaRPr>
          </a:p>
          <a:p>
            <a:endParaRPr lang="en-US" dirty="0"/>
          </a:p>
        </p:txBody>
      </p:sp>
      <p:sp>
        <p:nvSpPr>
          <p:cNvPr id="4" name="Slide Number Placeholder 3"/>
          <p:cNvSpPr>
            <a:spLocks noGrp="1"/>
          </p:cNvSpPr>
          <p:nvPr>
            <p:ph type="sldNum" sz="quarter" idx="10"/>
          </p:nvPr>
        </p:nvSpPr>
        <p:spPr/>
        <p:txBody>
          <a:bodyPr/>
          <a:lstStyle/>
          <a:p>
            <a:fld id="{87673327-510D-4BF5-907A-7AC585196308}" type="slidenum">
              <a:rPr lang="en-US" smtClean="0"/>
              <a:pPr/>
              <a:t>67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673327-510D-4BF5-907A-7AC585196308}" type="slidenum">
              <a:rPr lang="en-US" smtClean="0"/>
              <a:pPr/>
              <a:t>69</a:t>
            </a:fld>
            <a:endParaRPr lang="en-US"/>
          </a:p>
        </p:txBody>
      </p:sp>
    </p:spTree>
    <p:extLst>
      <p:ext uri="{BB962C8B-B14F-4D97-AF65-F5344CB8AC3E}">
        <p14:creationId xmlns:p14="http://schemas.microsoft.com/office/powerpoint/2010/main" val="55043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dirty="0" smtClean="0">
                <a:solidFill>
                  <a:schemeClr val="tx2"/>
                </a:solidFill>
                <a:effectLst/>
                <a:latin typeface="Cambria" pitchFamily="18" charset="0"/>
              </a:rPr>
              <a:t>Share all of these important tips with babysitters, grandparents and other caregivers.  Snuggly</a:t>
            </a:r>
            <a:r>
              <a:rPr lang="en-US" sz="1200" i="1" baseline="0" dirty="0" smtClean="0">
                <a:solidFill>
                  <a:schemeClr val="tx2"/>
                </a:solidFill>
                <a:effectLst/>
                <a:latin typeface="Cambria" pitchFamily="18" charset="0"/>
              </a:rPr>
              <a:t> </a:t>
            </a:r>
            <a:r>
              <a:rPr lang="en-US" sz="1200" i="1" dirty="0" smtClean="0">
                <a:solidFill>
                  <a:schemeClr val="tx2"/>
                </a:solidFill>
                <a:effectLst/>
                <a:latin typeface="Cambria" pitchFamily="18" charset="0"/>
              </a:rPr>
              <a:t>blankets/fluffy toys can be used during</a:t>
            </a:r>
            <a:r>
              <a:rPr lang="en-US" sz="1200" i="1" baseline="0" dirty="0" smtClean="0">
                <a:solidFill>
                  <a:schemeClr val="tx2"/>
                </a:solidFill>
                <a:effectLst/>
                <a:latin typeface="Cambria" pitchFamily="18" charset="0"/>
              </a:rPr>
              <a:t> supervised bedtime routines (rocking to sleep), but should not be put in crib with baby.</a:t>
            </a:r>
            <a:endParaRPr lang="en-US" sz="1200" i="1" dirty="0" smtClean="0">
              <a:solidFill>
                <a:schemeClr val="tx2"/>
              </a:solidFill>
              <a:effectLst/>
              <a:latin typeface="Cambria" pitchFamily="18" charset="0"/>
            </a:endParaRPr>
          </a:p>
          <a:p>
            <a:endParaRPr lang="en-US" dirty="0"/>
          </a:p>
        </p:txBody>
      </p:sp>
      <p:sp>
        <p:nvSpPr>
          <p:cNvPr id="4" name="Slide Number Placeholder 3"/>
          <p:cNvSpPr>
            <a:spLocks noGrp="1"/>
          </p:cNvSpPr>
          <p:nvPr>
            <p:ph type="sldNum" sz="quarter" idx="10"/>
          </p:nvPr>
        </p:nvSpPr>
        <p:spPr/>
        <p:txBody>
          <a:bodyPr/>
          <a:lstStyle/>
          <a:p>
            <a:fld id="{87673327-510D-4BF5-907A-7AC585196308}" type="slidenum">
              <a:rPr lang="en-US" smtClean="0"/>
              <a:pPr/>
              <a:t>70</a:t>
            </a:fld>
            <a:endParaRPr lang="en-US"/>
          </a:p>
        </p:txBody>
      </p:sp>
    </p:spTree>
    <p:extLst>
      <p:ext uri="{BB962C8B-B14F-4D97-AF65-F5344CB8AC3E}">
        <p14:creationId xmlns:p14="http://schemas.microsoft.com/office/powerpoint/2010/main" val="3199196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Tummy time begins as early as skin-to-skin time in the hospital.</a:t>
            </a:r>
            <a:r>
              <a:rPr lang="en-US" sz="1200" i="1" dirty="0" smtClean="0">
                <a:solidFill>
                  <a:schemeClr val="tx2"/>
                </a:solidFill>
                <a:effectLst/>
                <a:latin typeface="Cambria" pitchFamily="18" charset="0"/>
              </a:rPr>
              <a:t> </a:t>
            </a:r>
            <a:endParaRPr lang="en-US" dirty="0"/>
          </a:p>
        </p:txBody>
      </p:sp>
      <p:sp>
        <p:nvSpPr>
          <p:cNvPr id="4" name="Slide Number Placeholder 3"/>
          <p:cNvSpPr>
            <a:spLocks noGrp="1"/>
          </p:cNvSpPr>
          <p:nvPr>
            <p:ph type="sldNum" sz="quarter" idx="10"/>
          </p:nvPr>
        </p:nvSpPr>
        <p:spPr/>
        <p:txBody>
          <a:bodyPr/>
          <a:lstStyle/>
          <a:p>
            <a:fld id="{87673327-510D-4BF5-907A-7AC585196308}" type="slidenum">
              <a:rPr lang="en-US" smtClean="0"/>
              <a:pPr/>
              <a:t>71</a:t>
            </a:fld>
            <a:endParaRPr lang="en-US"/>
          </a:p>
        </p:txBody>
      </p:sp>
    </p:spTree>
    <p:extLst>
      <p:ext uri="{BB962C8B-B14F-4D97-AF65-F5344CB8AC3E}">
        <p14:creationId xmlns:p14="http://schemas.microsoft.com/office/powerpoint/2010/main" val="592919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lotion</a:t>
            </a:r>
            <a:r>
              <a:rPr lang="en-US" baseline="0" dirty="0" smtClean="0"/>
              <a:t> needed/recommended until 6 months of age</a:t>
            </a:r>
            <a:endParaRPr lang="en-US" dirty="0"/>
          </a:p>
        </p:txBody>
      </p:sp>
      <p:sp>
        <p:nvSpPr>
          <p:cNvPr id="4" name="Slide Number Placeholder 3"/>
          <p:cNvSpPr>
            <a:spLocks noGrp="1"/>
          </p:cNvSpPr>
          <p:nvPr>
            <p:ph type="sldNum" sz="quarter" idx="10"/>
          </p:nvPr>
        </p:nvSpPr>
        <p:spPr/>
        <p:txBody>
          <a:bodyPr/>
          <a:lstStyle/>
          <a:p>
            <a:fld id="{87673327-510D-4BF5-907A-7AC585196308}"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20000"/>
              </a:lnSpc>
            </a:pPr>
            <a:r>
              <a:rPr lang="en-US" sz="1200" dirty="0" smtClean="0">
                <a:effectLst/>
                <a:latin typeface="Cambria" pitchFamily="18" charset="0"/>
              </a:rPr>
              <a:t>Slate Grey</a:t>
            </a:r>
            <a:r>
              <a:rPr lang="en-US" sz="1200" baseline="0" dirty="0" smtClean="0">
                <a:effectLst/>
                <a:latin typeface="Cambria" pitchFamily="18" charset="0"/>
              </a:rPr>
              <a:t> Spots </a:t>
            </a:r>
            <a:r>
              <a:rPr lang="en-US" sz="1200" dirty="0" smtClean="0">
                <a:effectLst/>
                <a:latin typeface="Cambria" pitchFamily="18" charset="0"/>
              </a:rPr>
              <a:t>(</a:t>
            </a:r>
            <a:r>
              <a:rPr lang="en-US" sz="1200" dirty="0" err="1" smtClean="0">
                <a:effectLst/>
                <a:latin typeface="Cambria" pitchFamily="18" charset="0"/>
              </a:rPr>
              <a:t>AKA:Mongolian</a:t>
            </a:r>
            <a:r>
              <a:rPr lang="en-US" sz="1200" dirty="0" smtClean="0">
                <a:effectLst/>
                <a:latin typeface="Cambria" pitchFamily="18" charset="0"/>
              </a:rPr>
              <a:t> spots) are</a:t>
            </a:r>
            <a:br>
              <a:rPr lang="en-US" sz="1200" dirty="0" smtClean="0">
                <a:effectLst/>
                <a:latin typeface="Cambria" pitchFamily="18" charset="0"/>
              </a:rPr>
            </a:br>
            <a:r>
              <a:rPr lang="en-US" sz="1200" dirty="0" smtClean="0">
                <a:effectLst/>
                <a:latin typeface="Cambria" pitchFamily="18" charset="0"/>
              </a:rPr>
              <a:t>flat birthmarks commonly found on African-American, Asian, Hispanic and</a:t>
            </a:r>
            <a:br>
              <a:rPr lang="en-US" sz="1200" dirty="0" smtClean="0">
                <a:effectLst/>
                <a:latin typeface="Cambria" pitchFamily="18" charset="0"/>
              </a:rPr>
            </a:br>
            <a:r>
              <a:rPr lang="en-US" sz="1200" dirty="0" smtClean="0">
                <a:effectLst/>
                <a:latin typeface="Cambria" pitchFamily="18" charset="0"/>
              </a:rPr>
              <a:t>Native American babies. They usually will fade after the 1</a:t>
            </a:r>
            <a:r>
              <a:rPr lang="en-US" sz="1200" baseline="30000" dirty="0" smtClean="0">
                <a:effectLst/>
                <a:latin typeface="Cambria" pitchFamily="18" charset="0"/>
              </a:rPr>
              <a:t>st</a:t>
            </a:r>
            <a:r>
              <a:rPr lang="en-US" sz="1200" dirty="0" smtClean="0">
                <a:effectLst/>
                <a:latin typeface="Cambria" pitchFamily="18" charset="0"/>
              </a:rPr>
              <a:t> year of life.</a:t>
            </a:r>
            <a:endParaRPr lang="en-US" sz="1200" dirty="0">
              <a:effectLst/>
              <a:latin typeface="Cambria" pitchFamily="18" charset="0"/>
            </a:endParaRPr>
          </a:p>
        </p:txBody>
      </p:sp>
      <p:sp>
        <p:nvSpPr>
          <p:cNvPr id="4" name="Slide Number Placeholder 3"/>
          <p:cNvSpPr>
            <a:spLocks noGrp="1"/>
          </p:cNvSpPr>
          <p:nvPr>
            <p:ph type="sldNum" sz="quarter" idx="10"/>
          </p:nvPr>
        </p:nvSpPr>
        <p:spPr/>
        <p:txBody>
          <a:bodyPr/>
          <a:lstStyle/>
          <a:p>
            <a:fld id="{87673327-510D-4BF5-907A-7AC585196308}"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Newborn babies have additional</a:t>
            </a:r>
            <a:r>
              <a:rPr lang="en-US" baseline="0" dirty="0" smtClean="0"/>
              <a:t> red blood cells.  When the extra blood cells are broken down, they create </a:t>
            </a:r>
            <a:r>
              <a:rPr lang="en-US" baseline="0" dirty="0" err="1" smtClean="0"/>
              <a:t>bilirubin</a:t>
            </a:r>
            <a:r>
              <a:rPr lang="en-US" baseline="0" dirty="0" smtClean="0"/>
              <a:t>.  The </a:t>
            </a:r>
            <a:r>
              <a:rPr lang="en-US" baseline="0" dirty="0" err="1" smtClean="0"/>
              <a:t>biliruben</a:t>
            </a:r>
            <a:r>
              <a:rPr lang="en-US" baseline="0" dirty="0" smtClean="0"/>
              <a:t> is excreted through the urine </a:t>
            </a:r>
            <a:r>
              <a:rPr lang="en-US" baseline="0" dirty="0" err="1" smtClean="0"/>
              <a:t>urine</a:t>
            </a:r>
            <a:r>
              <a:rPr lang="en-US" baseline="0" dirty="0" smtClean="0"/>
              <a:t> and stool.  When there is more </a:t>
            </a:r>
            <a:r>
              <a:rPr lang="en-US" baseline="0" dirty="0" err="1" smtClean="0"/>
              <a:t>biliruben</a:t>
            </a:r>
            <a:r>
              <a:rPr lang="en-US" baseline="0" dirty="0" smtClean="0"/>
              <a:t> that the body can excrete, a yellow color is seen in the skin and eyes.  While jaundice is normal, the doctor will assess the amount of jaundice a baby has.  High levels of </a:t>
            </a:r>
            <a:r>
              <a:rPr lang="en-US" baseline="0" dirty="0" err="1" smtClean="0"/>
              <a:t>biliruben</a:t>
            </a:r>
            <a:r>
              <a:rPr lang="en-US" baseline="0" dirty="0" smtClean="0"/>
              <a:t> can be dangerous and require treatment.  Phototherapy via “</a:t>
            </a:r>
            <a:r>
              <a:rPr lang="en-US" baseline="0" dirty="0" err="1" smtClean="0"/>
              <a:t>bililights</a:t>
            </a:r>
            <a:r>
              <a:rPr lang="en-US" baseline="0" dirty="0" smtClean="0"/>
              <a:t>” or a “</a:t>
            </a:r>
            <a:r>
              <a:rPr lang="en-US" baseline="0" dirty="0" err="1" smtClean="0"/>
              <a:t>biliblanket</a:t>
            </a:r>
            <a:r>
              <a:rPr lang="en-US" baseline="0" dirty="0" smtClean="0"/>
              <a:t>” are used.  The special light helps break down the </a:t>
            </a:r>
            <a:r>
              <a:rPr lang="en-US" baseline="0" dirty="0" err="1" smtClean="0"/>
              <a:t>biliruben</a:t>
            </a:r>
            <a:r>
              <a:rPr lang="en-US" baseline="0" dirty="0" smtClean="0"/>
              <a:t> so it is more easily excreted by the body.</a:t>
            </a:r>
            <a:endParaRPr lang="en-US" dirty="0"/>
          </a:p>
        </p:txBody>
      </p:sp>
      <p:sp>
        <p:nvSpPr>
          <p:cNvPr id="4" name="Slide Number Placeholder 3"/>
          <p:cNvSpPr>
            <a:spLocks noGrp="1"/>
          </p:cNvSpPr>
          <p:nvPr>
            <p:ph type="sldNum" sz="quarter" idx="10"/>
          </p:nvPr>
        </p:nvSpPr>
        <p:spPr/>
        <p:txBody>
          <a:bodyPr/>
          <a:lstStyle/>
          <a:p>
            <a:fld id="{87673327-510D-4BF5-907A-7AC585196308}"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0" i="0" dirty="0" smtClean="0">
                <a:solidFill>
                  <a:srgbClr val="E0757E"/>
                </a:solidFill>
                <a:effectLst/>
                <a:latin typeface="Times" charset="0"/>
                <a:ea typeface="ヒラギノ角ゴ Pro W3" charset="-128"/>
              </a:rPr>
              <a:t>Often called the </a:t>
            </a:r>
            <a:r>
              <a:rPr lang="ja-JP" altLang="en-US" sz="1200" b="0" i="0" smtClean="0">
                <a:solidFill>
                  <a:srgbClr val="E0757E"/>
                </a:solidFill>
                <a:effectLst/>
                <a:latin typeface="Times" charset="0"/>
                <a:ea typeface="ヒラギノ角ゴ Pro W3" charset="-128"/>
              </a:rPr>
              <a:t>“</a:t>
            </a:r>
            <a:r>
              <a:rPr lang="en-US" altLang="ja-JP" sz="1200" b="0" i="0" dirty="0" smtClean="0">
                <a:solidFill>
                  <a:srgbClr val="E0757E"/>
                </a:solidFill>
                <a:effectLst/>
                <a:latin typeface="Times" charset="0"/>
                <a:ea typeface="ヒラギノ角ゴ Pro W3" charset="-128"/>
              </a:rPr>
              <a:t>startle reflex</a:t>
            </a:r>
            <a:r>
              <a:rPr lang="ja-JP" altLang="en-US" sz="1200" b="0" i="0" smtClean="0">
                <a:solidFill>
                  <a:srgbClr val="E0757E"/>
                </a:solidFill>
                <a:effectLst/>
                <a:latin typeface="Times" charset="0"/>
                <a:ea typeface="ヒラギノ角ゴ Pro W3" charset="-128"/>
              </a:rPr>
              <a:t>”</a:t>
            </a:r>
            <a:r>
              <a:rPr lang="en-US" altLang="ja-JP" sz="1200" b="0" i="0" dirty="0" smtClean="0">
                <a:solidFill>
                  <a:srgbClr val="E0757E"/>
                </a:solidFill>
                <a:effectLst/>
                <a:latin typeface="Times" charset="0"/>
                <a:ea typeface="ヒラギノ角ゴ Pro W3" charset="-128"/>
              </a:rPr>
              <a:t>, this can be one of the scariest for new parents. This is a natural, healthy</a:t>
            </a:r>
          </a:p>
          <a:p>
            <a:pPr algn="l"/>
            <a:r>
              <a:rPr lang="en-US" sz="1200" b="0" i="0" dirty="0" smtClean="0">
                <a:solidFill>
                  <a:srgbClr val="E0757E"/>
                </a:solidFill>
                <a:effectLst/>
                <a:latin typeface="Times" charset="0"/>
                <a:ea typeface="ヒラギノ角ゴ Pro W3" charset="-128"/>
              </a:rPr>
              <a:t>response and will disappear over time.</a:t>
            </a:r>
          </a:p>
          <a:p>
            <a:endParaRPr lang="en-US" dirty="0"/>
          </a:p>
        </p:txBody>
      </p:sp>
      <p:sp>
        <p:nvSpPr>
          <p:cNvPr id="4" name="Slide Number Placeholder 3"/>
          <p:cNvSpPr>
            <a:spLocks noGrp="1"/>
          </p:cNvSpPr>
          <p:nvPr>
            <p:ph type="sldNum" sz="quarter" idx="10"/>
          </p:nvPr>
        </p:nvSpPr>
        <p:spPr/>
        <p:txBody>
          <a:bodyPr/>
          <a:lstStyle/>
          <a:p>
            <a:fld id="{87673327-510D-4BF5-907A-7AC585196308}"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E0757E"/>
                </a:solidFill>
                <a:effectLst/>
                <a:latin typeface="Times"/>
                <a:cs typeface="Times"/>
              </a:rPr>
              <a:t>This response is a feeding cue. This cue helps the baby search for the breast or bottle so that he can eat.</a:t>
            </a:r>
          </a:p>
          <a:p>
            <a:endParaRPr lang="en-US" dirty="0"/>
          </a:p>
        </p:txBody>
      </p:sp>
      <p:sp>
        <p:nvSpPr>
          <p:cNvPr id="4" name="Slide Number Placeholder 3"/>
          <p:cNvSpPr>
            <a:spLocks noGrp="1"/>
          </p:cNvSpPr>
          <p:nvPr>
            <p:ph type="sldNum" sz="quarter" idx="10"/>
          </p:nvPr>
        </p:nvSpPr>
        <p:spPr/>
        <p:txBody>
          <a:bodyPr/>
          <a:lstStyle/>
          <a:p>
            <a:fld id="{87673327-510D-4BF5-907A-7AC585196308}"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0" i="0" dirty="0" smtClean="0">
                <a:solidFill>
                  <a:srgbClr val="E0757E"/>
                </a:solidFill>
                <a:effectLst/>
                <a:latin typeface="Times" charset="0"/>
              </a:rPr>
              <a:t>When the roof of the baby</a:t>
            </a:r>
            <a:r>
              <a:rPr lang="ja-JP" altLang="en-US" sz="1200" b="0" i="0" smtClean="0">
                <a:solidFill>
                  <a:srgbClr val="E0757E"/>
                </a:solidFill>
                <a:effectLst/>
                <a:latin typeface="Times" charset="0"/>
              </a:rPr>
              <a:t>’</a:t>
            </a:r>
            <a:r>
              <a:rPr lang="en-US" altLang="ja-JP" sz="1200" b="0" i="0" dirty="0" smtClean="0">
                <a:solidFill>
                  <a:srgbClr val="E0757E"/>
                </a:solidFill>
                <a:effectLst/>
                <a:latin typeface="Times" charset="0"/>
              </a:rPr>
              <a:t>s mouth is touched </a:t>
            </a:r>
            <a:r>
              <a:rPr lang="en-US" sz="1200" b="0" i="0" dirty="0" smtClean="0">
                <a:solidFill>
                  <a:srgbClr val="E0757E"/>
                </a:solidFill>
                <a:effectLst/>
                <a:latin typeface="Times" charset="0"/>
              </a:rPr>
              <a:t>the </a:t>
            </a:r>
            <a:r>
              <a:rPr lang="ja-JP" altLang="en-US" sz="1200" b="0" i="0" smtClean="0">
                <a:solidFill>
                  <a:srgbClr val="E0757E"/>
                </a:solidFill>
                <a:effectLst/>
                <a:latin typeface="Times" charset="0"/>
              </a:rPr>
              <a:t>“</a:t>
            </a:r>
            <a:r>
              <a:rPr lang="en-US" altLang="ja-JP" sz="1200" b="0" i="0" dirty="0" smtClean="0">
                <a:solidFill>
                  <a:srgbClr val="E0757E"/>
                </a:solidFill>
                <a:effectLst/>
                <a:latin typeface="Times" charset="0"/>
              </a:rPr>
              <a:t>sucking reflex</a:t>
            </a:r>
            <a:r>
              <a:rPr lang="ja-JP" altLang="en-US" sz="1200" b="0" i="0" smtClean="0">
                <a:solidFill>
                  <a:srgbClr val="E0757E"/>
                </a:solidFill>
                <a:effectLst/>
                <a:latin typeface="Times" charset="0"/>
              </a:rPr>
              <a:t>”</a:t>
            </a:r>
            <a:r>
              <a:rPr lang="en-US" altLang="ja-JP" sz="1200" b="0" i="0" dirty="0" smtClean="0">
                <a:solidFill>
                  <a:srgbClr val="E0757E"/>
                </a:solidFill>
                <a:effectLst/>
                <a:latin typeface="Times" charset="0"/>
              </a:rPr>
              <a:t> begins.</a:t>
            </a:r>
            <a:endParaRPr lang="en-US" sz="1200" b="0" i="0" dirty="0">
              <a:solidFill>
                <a:srgbClr val="E0757E"/>
              </a:solidFill>
              <a:effectLst/>
              <a:latin typeface="Times" charset="0"/>
            </a:endParaRPr>
          </a:p>
        </p:txBody>
      </p:sp>
      <p:sp>
        <p:nvSpPr>
          <p:cNvPr id="4" name="Slide Number Placeholder 3"/>
          <p:cNvSpPr>
            <a:spLocks noGrp="1"/>
          </p:cNvSpPr>
          <p:nvPr>
            <p:ph type="sldNum" sz="quarter" idx="10"/>
          </p:nvPr>
        </p:nvSpPr>
        <p:spPr/>
        <p:txBody>
          <a:bodyPr/>
          <a:lstStyle/>
          <a:p>
            <a:fld id="{87673327-510D-4BF5-907A-7AC585196308}"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dirty="0" smtClean="0">
                <a:solidFill>
                  <a:srgbClr val="E0757E"/>
                </a:solidFill>
                <a:effectLst/>
                <a:latin typeface="Times"/>
                <a:cs typeface="Times"/>
              </a:rPr>
              <a:t>This reflex is a guard against falling and thought to enable the baby to hang on to his mother</a:t>
            </a:r>
            <a:endParaRPr lang="en-US" sz="1200" b="0" i="0" dirty="0" smtClean="0">
              <a:solidFill>
                <a:srgbClr val="E0757E"/>
              </a:solidFill>
              <a:latin typeface="Times"/>
              <a:cs typeface="Times"/>
            </a:endParaRPr>
          </a:p>
          <a:p>
            <a:endParaRPr lang="en-US" dirty="0"/>
          </a:p>
        </p:txBody>
      </p:sp>
      <p:sp>
        <p:nvSpPr>
          <p:cNvPr id="4" name="Slide Number Placeholder 3"/>
          <p:cNvSpPr>
            <a:spLocks noGrp="1"/>
          </p:cNvSpPr>
          <p:nvPr>
            <p:ph type="sldNum" sz="quarter" idx="10"/>
          </p:nvPr>
        </p:nvSpPr>
        <p:spPr/>
        <p:txBody>
          <a:bodyPr/>
          <a:lstStyle/>
          <a:p>
            <a:fld id="{87673327-510D-4BF5-907A-7AC585196308}"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smtClean="0"/>
          </a:p>
        </p:txBody>
      </p:sp>
    </p:spTree>
  </p:cSld>
  <p:clrMapOvr>
    <a:masterClrMapping/>
  </p:clrMapOvr>
  <p:transition spd="slow">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spd="slow">
    <p:fade thruBlk="1"/>
  </p:transition>
  <p:txStyles>
    <p:titleStyle>
      <a:lvl1pPr algn="ctr" rtl="0" eaLnBrk="0" fontAlgn="base" hangingPunct="0">
        <a:spcBef>
          <a:spcPct val="0"/>
        </a:spcBef>
        <a:spcAft>
          <a:spcPct val="0"/>
        </a:spcAft>
        <a:defRPr sz="4400">
          <a:solidFill>
            <a:schemeClr val="tx2"/>
          </a:solidFill>
          <a:latin typeface="+mj-lt"/>
          <a:ea typeface="ヒラギノ角ゴ Pro W3" charset="0"/>
          <a:cs typeface="ヒラギノ角ゴ Pro W3" charset="0"/>
        </a:defRPr>
      </a:lvl1pPr>
      <a:lvl2pPr algn="ctr" rtl="0" eaLnBrk="0" fontAlgn="base" hangingPunct="0">
        <a:spcBef>
          <a:spcPct val="0"/>
        </a:spcBef>
        <a:spcAft>
          <a:spcPct val="0"/>
        </a:spcAft>
        <a:defRPr sz="4400">
          <a:solidFill>
            <a:schemeClr val="tx2"/>
          </a:solidFill>
          <a:latin typeface="Humanst521 BT" pitchFamily="34"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Humanst521 BT" pitchFamily="34"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Humanst521 BT" pitchFamily="34"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Humanst521 BT" pitchFamily="34"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Humanst521 BT" pitchFamily="34" charset="0"/>
        </a:defRPr>
      </a:lvl6pPr>
      <a:lvl7pPr marL="914400" algn="ctr" rtl="0" fontAlgn="base">
        <a:spcBef>
          <a:spcPct val="0"/>
        </a:spcBef>
        <a:spcAft>
          <a:spcPct val="0"/>
        </a:spcAft>
        <a:defRPr sz="4400">
          <a:solidFill>
            <a:schemeClr val="tx2"/>
          </a:solidFill>
          <a:latin typeface="Humanst521 BT" pitchFamily="34" charset="0"/>
        </a:defRPr>
      </a:lvl7pPr>
      <a:lvl8pPr marL="1371600" algn="ctr" rtl="0" fontAlgn="base">
        <a:spcBef>
          <a:spcPct val="0"/>
        </a:spcBef>
        <a:spcAft>
          <a:spcPct val="0"/>
        </a:spcAft>
        <a:defRPr sz="4400">
          <a:solidFill>
            <a:schemeClr val="tx2"/>
          </a:solidFill>
          <a:latin typeface="Humanst521 BT" pitchFamily="34" charset="0"/>
        </a:defRPr>
      </a:lvl8pPr>
      <a:lvl9pPr marL="1828800" algn="ctr" rtl="0" fontAlgn="base">
        <a:spcBef>
          <a:spcPct val="0"/>
        </a:spcBef>
        <a:spcAft>
          <a:spcPct val="0"/>
        </a:spcAft>
        <a:defRPr sz="4400">
          <a:solidFill>
            <a:schemeClr val="tx2"/>
          </a:solidFill>
          <a:latin typeface="Humanst521 BT"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0"/>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0"/>
          <a:cs typeface="ヒラギノ角ゴ Pro W3"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0"/>
          <a:cs typeface="ヒラギノ角ゴ Pro W3" charset="0"/>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0"/>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0"/>
          <a:cs typeface="ヒラギノ角ゴ Pro W3"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s://www.youtube.com/watch?v=SmbUNdGuKrY"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295400" y="762000"/>
            <a:ext cx="6705600"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dirty="0">
                <a:effectLst/>
                <a:latin typeface="Arial" pitchFamily="34" charset="0"/>
                <a:ea typeface="ＭＳ Ｐゴシック" charset="-128"/>
              </a:rPr>
              <a:t>It is illegal to reproduce any portion of this PowerPoint, whether digitally, printed or otherwise. This would be in strict violation of copyright law.</a:t>
            </a:r>
          </a:p>
          <a:p>
            <a:pPr algn="l"/>
            <a:endParaRPr lang="en-US" sz="1800" dirty="0">
              <a:effectLst/>
              <a:latin typeface="Arial" pitchFamily="34" charset="0"/>
              <a:ea typeface="ＭＳ Ｐゴシック" charset="-128"/>
            </a:endParaRPr>
          </a:p>
          <a:p>
            <a:pPr algn="l"/>
            <a:r>
              <a:rPr lang="en-US" sz="1800" dirty="0">
                <a:effectLst/>
                <a:latin typeface="Arial" pitchFamily="34" charset="0"/>
                <a:ea typeface="ＭＳ Ｐゴシック" charset="-128"/>
              </a:rPr>
              <a:t>Please note that the purchase of the Joy of Parenthood PowerPoint Presentation is for the PowerPoint as it exists and is available as of the today</a:t>
            </a:r>
            <a:r>
              <a:rPr lang="en-US" altLang="en-US" sz="1800" dirty="0">
                <a:effectLst/>
                <a:latin typeface="Arial" pitchFamily="34" charset="0"/>
                <a:ea typeface="ＭＳ Ｐゴシック" charset="-128"/>
              </a:rPr>
              <a:t>’</a:t>
            </a:r>
            <a:r>
              <a:rPr lang="en-US" sz="1800" dirty="0">
                <a:effectLst/>
                <a:latin typeface="Arial" pitchFamily="34" charset="0"/>
                <a:ea typeface="ＭＳ Ｐゴシック" charset="-128"/>
              </a:rPr>
              <a:t>s date.  It does not include any future materials, updates, or </a:t>
            </a:r>
            <a:r>
              <a:rPr lang="en-US" sz="1800" dirty="0" err="1">
                <a:effectLst/>
                <a:latin typeface="Arial" pitchFamily="34" charset="0"/>
                <a:ea typeface="ＭＳ Ｐゴシック" charset="-128"/>
              </a:rPr>
              <a:t>PowerPoints</a:t>
            </a:r>
            <a:r>
              <a:rPr lang="en-US" sz="1800">
                <a:effectLst/>
                <a:latin typeface="Arial" pitchFamily="34" charset="0"/>
                <a:ea typeface="ＭＳ Ｐゴシック" charset="-128"/>
              </a:rPr>
              <a:t> that CCI may produce on the same or similar topics.</a:t>
            </a:r>
          </a:p>
          <a:p>
            <a:pPr algn="l"/>
            <a:endParaRPr lang="en-US" sz="1800">
              <a:effectLst/>
              <a:latin typeface="Arial" pitchFamily="34" charset="0"/>
              <a:ea typeface="ＭＳ Ｐゴシック" charset="-128"/>
            </a:endParaRPr>
          </a:p>
          <a:p>
            <a:pPr algn="l"/>
            <a:r>
              <a:rPr lang="en-US" sz="1800">
                <a:effectLst/>
                <a:latin typeface="Arial" pitchFamily="34" charset="0"/>
                <a:ea typeface="ＭＳ Ｐゴシック" charset="-128"/>
              </a:rPr>
              <a:t>Please note that the purchase of the Joy of Parenthood PowerPoint Presentation is for the PowerPoint as it exists and is available as of today</a:t>
            </a:r>
            <a:r>
              <a:rPr lang="en-US" altLang="en-US" sz="1800">
                <a:effectLst/>
                <a:latin typeface="Arial" pitchFamily="34" charset="0"/>
                <a:ea typeface="ＭＳ Ｐゴシック" charset="-128"/>
              </a:rPr>
              <a:t>’</a:t>
            </a:r>
            <a:r>
              <a:rPr lang="en-US" sz="1800">
                <a:effectLst/>
                <a:latin typeface="Arial" pitchFamily="34" charset="0"/>
                <a:ea typeface="ＭＳ Ｐゴシック" charset="-128"/>
              </a:rPr>
              <a:t>s date. It does not include any future materials, updates, or PowerPoints that CCI may produce on the same or similar topic. </a:t>
            </a:r>
          </a:p>
          <a:p>
            <a:pPr algn="ctr" eaLnBrk="0" hangingPunct="0">
              <a:spcBef>
                <a:spcPct val="50000"/>
              </a:spcBef>
            </a:pPr>
            <a:r>
              <a:rPr lang="en-US" sz="2000">
                <a:effectLst/>
                <a:latin typeface="Arial" pitchFamily="34" charset="0"/>
                <a:ea typeface="ＭＳ Ｐゴシック" charset="-128"/>
              </a:rPr>
              <a:t>©2012 Customized Communications, Inc</a:t>
            </a:r>
            <a:r>
              <a:rPr lang="en-US" sz="3000">
                <a:effectLst/>
                <a:latin typeface="Arial" pitchFamily="34" charset="0"/>
                <a:ea typeface="ＭＳ Ｐゴシック" charset="-128"/>
              </a:rPr>
              <a:t>.</a:t>
            </a:r>
          </a:p>
          <a:p>
            <a:pPr algn="ctr" eaLnBrk="0" hangingPunct="0">
              <a:spcBef>
                <a:spcPct val="50000"/>
              </a:spcBef>
            </a:pPr>
            <a:r>
              <a:rPr lang="en-US" sz="1200">
                <a:effectLst/>
                <a:latin typeface="Arial" pitchFamily="34" charset="0"/>
                <a:ea typeface="ＭＳ Ｐゴシック" charset="-128"/>
              </a:rPr>
              <a:t>Reviewed 3/2013</a:t>
            </a:r>
          </a:p>
          <a:p>
            <a:pPr algn="ctr" eaLnBrk="0" hangingPunct="0"/>
            <a:endParaRPr lang="en-US" sz="2400">
              <a:effectLst>
                <a:outerShdw blurRad="38100" dist="38100" dir="2700000" algn="tl">
                  <a:srgbClr val="FFFFFF"/>
                </a:outerShdw>
              </a:effectLst>
              <a:latin typeface="Arial" pitchFamily="34" charset="0"/>
              <a:ea typeface="ＭＳ Ｐゴシック" charset="-128"/>
            </a:endParaRPr>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15"/>
          <p:cNvSpPr txBox="1">
            <a:spLocks noChangeArrowheads="1"/>
          </p:cNvSpPr>
          <p:nvPr/>
        </p:nvSpPr>
        <p:spPr bwMode="auto">
          <a:xfrm>
            <a:off x="8705850" y="6491288"/>
            <a:ext cx="438150" cy="307975"/>
          </a:xfrm>
          <a:prstGeom prst="rect">
            <a:avLst/>
          </a:prstGeom>
          <a:noFill/>
          <a:ln w="9525">
            <a:noFill/>
            <a:miter lim="800000"/>
            <a:headEnd/>
            <a:tailEnd/>
          </a:ln>
        </p:spPr>
        <p:txBody>
          <a:bodyPr>
            <a:spAutoFit/>
          </a:bodyPr>
          <a:lstStyle/>
          <a:p>
            <a:pPr algn="l"/>
            <a:r>
              <a:rPr lang="en-US" sz="1400" b="1" dirty="0">
                <a:effectLst/>
                <a:latin typeface="Humanst521 BT" charset="0"/>
              </a:rPr>
              <a:t> </a:t>
            </a:r>
            <a:endParaRPr lang="en-US" sz="1400" dirty="0">
              <a:effectLst/>
              <a:latin typeface="Cambria" pitchFamily="18" charset="0"/>
            </a:endParaRPr>
          </a:p>
        </p:txBody>
      </p:sp>
      <p:sp>
        <p:nvSpPr>
          <p:cNvPr id="81927" name="Text Box 7"/>
          <p:cNvSpPr txBox="1">
            <a:spLocks noChangeArrowheads="1"/>
          </p:cNvSpPr>
          <p:nvPr/>
        </p:nvSpPr>
        <p:spPr bwMode="auto">
          <a:xfrm>
            <a:off x="836613" y="763588"/>
            <a:ext cx="3430587" cy="677862"/>
          </a:xfrm>
          <a:prstGeom prst="rect">
            <a:avLst/>
          </a:prstGeom>
          <a:noFill/>
          <a:ln w="9525">
            <a:noFill/>
            <a:miter lim="800000"/>
            <a:headEnd/>
            <a:tailEnd/>
          </a:ln>
        </p:spPr>
        <p:txBody>
          <a:bodyPr lIns="0" tIns="0" rIns="0" bIns="0">
            <a:spAutoFit/>
          </a:bodyPr>
          <a:lstStyle/>
          <a:p>
            <a:pPr>
              <a:spcBef>
                <a:spcPct val="50000"/>
              </a:spcBef>
            </a:pPr>
            <a:r>
              <a:rPr lang="en-US" sz="4400" dirty="0">
                <a:effectLst/>
                <a:latin typeface="Cambria" pitchFamily="18" charset="0"/>
              </a:rPr>
              <a:t>Crossed Eyes</a:t>
            </a:r>
          </a:p>
        </p:txBody>
      </p:sp>
      <p:grpSp>
        <p:nvGrpSpPr>
          <p:cNvPr id="2" name="Group 20"/>
          <p:cNvGrpSpPr>
            <a:grpSpLocks/>
          </p:cNvGrpSpPr>
          <p:nvPr/>
        </p:nvGrpSpPr>
        <p:grpSpPr bwMode="auto">
          <a:xfrm>
            <a:off x="5130800" y="4114800"/>
            <a:ext cx="3276600" cy="1600200"/>
            <a:chOff x="3312" y="2640"/>
            <a:chExt cx="2064" cy="1008"/>
          </a:xfrm>
          <a:effectLst>
            <a:outerShdw blurRad="50800" dist="50800" dir="2580000" algn="ctr" rotWithShape="0">
              <a:srgbClr val="000000">
                <a:alpha val="43137"/>
              </a:srgbClr>
            </a:outerShdw>
          </a:effectLst>
        </p:grpSpPr>
        <p:pic>
          <p:nvPicPr>
            <p:cNvPr id="79880" name="Picture 17" descr=" Box 556 green"/>
            <p:cNvPicPr>
              <a:picLocks noChangeAspect="1" noChangeArrowheads="1"/>
            </p:cNvPicPr>
            <p:nvPr/>
          </p:nvPicPr>
          <p:blipFill>
            <a:blip r:embed="rId2" cstate="print"/>
            <a:srcRect l="3887" t="1370" r="2818" b="12329"/>
            <a:stretch>
              <a:fillRect/>
            </a:stretch>
          </p:blipFill>
          <p:spPr bwMode="auto">
            <a:xfrm>
              <a:off x="3392" y="2640"/>
              <a:ext cx="1920" cy="100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angle"/>
              <a:contourClr>
                <a:srgbClr val="FFFFFF"/>
              </a:contourClr>
            </a:sp3d>
          </p:spPr>
        </p:pic>
        <p:sp>
          <p:nvSpPr>
            <p:cNvPr id="79881" name="Text Box 4"/>
            <p:cNvSpPr txBox="1">
              <a:spLocks noChangeArrowheads="1"/>
            </p:cNvSpPr>
            <p:nvPr/>
          </p:nvSpPr>
          <p:spPr bwMode="auto">
            <a:xfrm>
              <a:off x="3312" y="2649"/>
              <a:ext cx="2064" cy="864"/>
            </a:xfrm>
            <a:prstGeom prst="rect">
              <a:avLst/>
            </a:prstGeom>
            <a:noFill/>
            <a:ln w="9525">
              <a:noFill/>
              <a:miter lim="800000"/>
              <a:headEnd/>
              <a:tailEnd/>
            </a:ln>
            <a:effectLst>
              <a:outerShdw blurRad="50800" dist="50800" dir="5400000" algn="ctr" rotWithShape="0">
                <a:srgbClr val="000000">
                  <a:alpha val="43137"/>
                </a:srgbClr>
              </a:outerShdw>
            </a:effectLst>
            <a:scene3d>
              <a:camera prst="orthographicFront"/>
              <a:lightRig rig="threePt" dir="t"/>
            </a:scene3d>
            <a:sp3d>
              <a:bevelT prst="angle"/>
            </a:sp3d>
          </p:spPr>
          <p:txBody>
            <a:bodyPr/>
            <a:lstStyle/>
            <a:p>
              <a:pPr marL="176213" indent="-176213" algn="ctr">
                <a:buFont typeface="Humanst521 BT" pitchFamily="34" charset="0"/>
                <a:buNone/>
                <a:defRPr/>
              </a:pPr>
              <a:r>
                <a:rPr lang="en-US" sz="3000" i="1" dirty="0">
                  <a:solidFill>
                    <a:schemeClr val="bg1"/>
                  </a:solidFill>
                  <a:effectLst/>
                  <a:latin typeface="Cambria" pitchFamily="18" charset="0"/>
                  <a:ea typeface="+mn-ea"/>
                </a:rPr>
                <a:t>Do not worry!</a:t>
              </a:r>
            </a:p>
            <a:p>
              <a:pPr marL="176213" indent="-176213" algn="ctr">
                <a:buFont typeface="Humanst521 BT" pitchFamily="34" charset="0"/>
                <a:buNone/>
                <a:defRPr/>
              </a:pPr>
              <a:r>
                <a:rPr lang="en-US" sz="2300" i="1" dirty="0">
                  <a:solidFill>
                    <a:schemeClr val="bg1"/>
                  </a:solidFill>
                  <a:effectLst/>
                  <a:latin typeface="Cambria" pitchFamily="18" charset="0"/>
                  <a:ea typeface="+mn-ea"/>
                </a:rPr>
                <a:t>Over time, the muscles will develop properly.</a:t>
              </a:r>
            </a:p>
          </p:txBody>
        </p:sp>
      </p:grpSp>
      <p:sp>
        <p:nvSpPr>
          <p:cNvPr id="81939" name="Text Box 19"/>
          <p:cNvSpPr txBox="1">
            <a:spLocks noChangeArrowheads="1"/>
          </p:cNvSpPr>
          <p:nvPr/>
        </p:nvSpPr>
        <p:spPr bwMode="auto">
          <a:xfrm>
            <a:off x="5257800" y="990600"/>
            <a:ext cx="3352800" cy="2710678"/>
          </a:xfrm>
          <a:prstGeom prst="rect">
            <a:avLst/>
          </a:prstGeom>
          <a:noFill/>
          <a:ln w="9525">
            <a:noFill/>
            <a:miter lim="800000"/>
            <a:headEnd/>
            <a:tailEnd/>
          </a:ln>
        </p:spPr>
        <p:txBody>
          <a:bodyPr>
            <a:spAutoFit/>
          </a:bodyPr>
          <a:lstStyle/>
          <a:p>
            <a:pPr algn="l">
              <a:lnSpc>
                <a:spcPct val="120000"/>
              </a:lnSpc>
              <a:buFont typeface="Humanst521 BT" charset="0"/>
              <a:buNone/>
            </a:pPr>
            <a:r>
              <a:rPr lang="en-US" sz="2400" i="1" dirty="0">
                <a:effectLst/>
                <a:latin typeface="Cambria" pitchFamily="18" charset="0"/>
              </a:rPr>
              <a:t>The muscles in your baby</a:t>
            </a:r>
            <a:r>
              <a:rPr lang="ja-JP" altLang="en-US" sz="2400" i="1" dirty="0">
                <a:effectLst/>
                <a:latin typeface="Cambria" pitchFamily="18" charset="0"/>
              </a:rPr>
              <a:t>’</a:t>
            </a:r>
            <a:r>
              <a:rPr lang="en-US" altLang="ja-JP" sz="2400" i="1" dirty="0">
                <a:effectLst/>
                <a:latin typeface="Cambria" pitchFamily="18" charset="0"/>
              </a:rPr>
              <a:t>s eyes are not fully developed. Often a baby will appear to be cross-eyed and this can give new parents a scare.</a:t>
            </a:r>
            <a:endParaRPr lang="en-US" sz="2400" i="1" dirty="0">
              <a:effectLst/>
              <a:latin typeface="Cambria" pitchFamily="18" charset="0"/>
            </a:endParaRPr>
          </a:p>
        </p:txBody>
      </p:sp>
      <p:pic>
        <p:nvPicPr>
          <p:cNvPr id="81943" name="Picture 23" descr="Pg 033 Baby Sees"/>
          <p:cNvPicPr>
            <a:picLocks noChangeAspect="1" noChangeArrowheads="1"/>
          </p:cNvPicPr>
          <p:nvPr/>
        </p:nvPicPr>
        <p:blipFill>
          <a:blip r:embed="rId3" cstate="print"/>
          <a:srcRect l="3677" t="5263" r="2566" b="7895"/>
          <a:stretch>
            <a:fillRect/>
          </a:stretch>
        </p:blipFill>
        <p:spPr bwMode="auto">
          <a:xfrm>
            <a:off x="381000" y="1828800"/>
            <a:ext cx="3886200" cy="2514600"/>
          </a:xfrm>
          <a:prstGeom prst="round2DiagRect">
            <a:avLst>
              <a:gd name="adj1" fmla="val 16667"/>
              <a:gd name="adj2" fmla="val 0"/>
            </a:avLst>
          </a:prstGeom>
          <a:ln w="88900" cap="sq">
            <a:solidFill>
              <a:srgbClr val="FFFFFF"/>
            </a:solidFill>
            <a:miter lim="800000"/>
          </a:ln>
          <a:effectLst>
            <a:outerShdw blurRad="469900" algn="tl" rotWithShape="0">
              <a:srgbClr val="000000">
                <a:alpha val="43000"/>
              </a:srgbClr>
            </a:outerShdw>
          </a:effectLst>
          <a:scene3d>
            <a:camera prst="orthographicFront"/>
            <a:lightRig rig="threePt" dir="t"/>
          </a:scene3d>
          <a:sp3d>
            <a:bevelT prst="angle"/>
          </a:sp3d>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27"/>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0"/>
                                  </p:stCondLst>
                                  <p:childTnLst>
                                    <p:set>
                                      <p:cBhvr>
                                        <p:cTn id="9" dur="1" fill="hold">
                                          <p:stCondLst>
                                            <p:cond delay="0"/>
                                          </p:stCondLst>
                                        </p:cTn>
                                        <p:tgtEl>
                                          <p:spTgt spid="81943"/>
                                        </p:tgtEl>
                                        <p:attrNameLst>
                                          <p:attrName>style.visibility</p:attrName>
                                        </p:attrNameLst>
                                      </p:cBhvr>
                                      <p:to>
                                        <p:strVal val="visible"/>
                                      </p:to>
                                    </p:set>
                                    <p:animEffect transition="in" filter="fade">
                                      <p:cBhvr>
                                        <p:cTn id="10" dur="2000"/>
                                        <p:tgtEl>
                                          <p:spTgt spid="819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1939"/>
                                        </p:tgtEl>
                                        <p:attrNameLst>
                                          <p:attrName>style.visibility</p:attrName>
                                        </p:attrNameLst>
                                      </p:cBhvr>
                                      <p:to>
                                        <p:strVal val="visible"/>
                                      </p:to>
                                    </p:set>
                                    <p:animEffect transition="in" filter="fade">
                                      <p:cBhvr>
                                        <p:cTn id="13" dur="2000"/>
                                        <p:tgtEl>
                                          <p:spTgt spid="81939"/>
                                        </p:tgtEl>
                                      </p:cBhvr>
                                    </p:animEffect>
                                  </p:childTnLst>
                                </p:cTn>
                              </p:par>
                            </p:childTnLst>
                          </p:cTn>
                        </p:par>
                        <p:par>
                          <p:cTn id="14" fill="hold" nodeType="afterGroup">
                            <p:stCondLst>
                              <p:cond delay="200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7" grpId="0" autoUpdateAnimBg="0"/>
      <p:bldP spid="8193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a:spLocks noChangeArrowheads="1"/>
          </p:cNvSpPr>
          <p:nvPr/>
        </p:nvSpPr>
        <p:spPr bwMode="auto">
          <a:xfrm>
            <a:off x="457200" y="381000"/>
            <a:ext cx="8153400" cy="830997"/>
          </a:xfrm>
          <a:prstGeom prst="rect">
            <a:avLst/>
          </a:prstGeom>
          <a:noFill/>
          <a:ln w="9525">
            <a:noFill/>
            <a:miter lim="800000"/>
            <a:headEnd/>
            <a:tailEnd/>
          </a:ln>
        </p:spPr>
        <p:txBody>
          <a:bodyPr anchor="ctr">
            <a:spAutoFit/>
          </a:bodyPr>
          <a:lstStyle/>
          <a:p>
            <a:pPr algn="ctr"/>
            <a:r>
              <a:rPr lang="en-US" sz="4800" dirty="0" smtClean="0">
                <a:effectLst/>
                <a:latin typeface="Cambria" pitchFamily="18" charset="0"/>
              </a:rPr>
              <a:t>Birth Marks</a:t>
            </a:r>
            <a:endParaRPr lang="en-US" sz="4800" dirty="0">
              <a:effectLst/>
              <a:latin typeface="Cambria" pitchFamily="18" charset="0"/>
            </a:endParaRPr>
          </a:p>
        </p:txBody>
      </p:sp>
      <p:sp>
        <p:nvSpPr>
          <p:cNvPr id="69636" name="Text Box 17"/>
          <p:cNvSpPr txBox="1">
            <a:spLocks noChangeArrowheads="1"/>
          </p:cNvSpPr>
          <p:nvPr/>
        </p:nvSpPr>
        <p:spPr bwMode="auto">
          <a:xfrm>
            <a:off x="8705850" y="6491288"/>
            <a:ext cx="438150" cy="307975"/>
          </a:xfrm>
          <a:prstGeom prst="rect">
            <a:avLst/>
          </a:prstGeom>
          <a:noFill/>
          <a:ln w="9525">
            <a:noFill/>
            <a:miter lim="800000"/>
            <a:headEnd/>
            <a:tailEnd/>
          </a:ln>
        </p:spPr>
        <p:txBody>
          <a:bodyPr>
            <a:spAutoFit/>
          </a:bodyPr>
          <a:lstStyle/>
          <a:p>
            <a:pPr algn="l"/>
            <a:r>
              <a:rPr lang="en-US" sz="1400" b="1" dirty="0">
                <a:effectLst/>
                <a:latin typeface="Humanst521 BT" charset="0"/>
              </a:rPr>
              <a:t> </a:t>
            </a:r>
            <a:endParaRPr lang="en-US" sz="1400" dirty="0">
              <a:effectLst/>
              <a:latin typeface="Cambria" pitchFamily="18" charset="0"/>
            </a:endParaRPr>
          </a:p>
        </p:txBody>
      </p:sp>
      <p:pic>
        <p:nvPicPr>
          <p:cNvPr id="4" name="Picture 3" descr="Mongolian-NEW.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2326894"/>
            <a:ext cx="3276600" cy="3527806"/>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6" name="TextBox 5"/>
          <p:cNvSpPr txBox="1"/>
          <p:nvPr/>
        </p:nvSpPr>
        <p:spPr>
          <a:xfrm>
            <a:off x="5257800" y="1447800"/>
            <a:ext cx="2667000" cy="461665"/>
          </a:xfrm>
          <a:prstGeom prst="rect">
            <a:avLst/>
          </a:prstGeom>
          <a:noFill/>
        </p:spPr>
        <p:txBody>
          <a:bodyPr wrap="square" rtlCol="0">
            <a:spAutoFit/>
          </a:bodyPr>
          <a:lstStyle/>
          <a:p>
            <a:pPr algn="ctr"/>
            <a:r>
              <a:rPr lang="en-US" sz="2400" i="1" dirty="0" smtClean="0">
                <a:latin typeface="Cambria" pitchFamily="18" charset="0"/>
              </a:rPr>
              <a:t>Slate Grey Spots</a:t>
            </a:r>
            <a:endParaRPr lang="en-US" sz="2400" i="1" dirty="0">
              <a:latin typeface="Cambria" pitchFamily="18" charset="0"/>
            </a:endParaRPr>
          </a:p>
        </p:txBody>
      </p:sp>
      <p:sp>
        <p:nvSpPr>
          <p:cNvPr id="7" name="TextBox 6"/>
          <p:cNvSpPr txBox="1"/>
          <p:nvPr/>
        </p:nvSpPr>
        <p:spPr>
          <a:xfrm>
            <a:off x="1066800" y="1447800"/>
            <a:ext cx="2133600" cy="461665"/>
          </a:xfrm>
          <a:prstGeom prst="rect">
            <a:avLst/>
          </a:prstGeom>
          <a:noFill/>
        </p:spPr>
        <p:txBody>
          <a:bodyPr wrap="square" rtlCol="0">
            <a:spAutoFit/>
          </a:bodyPr>
          <a:lstStyle/>
          <a:p>
            <a:pPr algn="ctr"/>
            <a:r>
              <a:rPr lang="en-US" sz="2400" i="1" dirty="0" smtClean="0">
                <a:latin typeface="Cambria" pitchFamily="18" charset="0"/>
              </a:rPr>
              <a:t>Stork Bite</a:t>
            </a:r>
            <a:endParaRPr lang="en-US" sz="2400" i="1" dirty="0">
              <a:latin typeface="Cambria" pitchFamily="18" charset="0"/>
            </a:endParaRPr>
          </a:p>
        </p:txBody>
      </p:sp>
      <p:pic>
        <p:nvPicPr>
          <p:cNvPr id="8" name="Picture 7" descr="Mongolian-NEW.jpg"/>
          <p:cNvPicPr>
            <a:picLocks noChangeAspect="1"/>
          </p:cNvPicPr>
          <p:nvPr/>
        </p:nvPicPr>
        <p:blipFill>
          <a:blip r:embed="rId4" cstate="print"/>
          <a:stretch>
            <a:fillRect/>
          </a:stretch>
        </p:blipFill>
        <p:spPr>
          <a:xfrm>
            <a:off x="609600" y="2305055"/>
            <a:ext cx="3657600" cy="3137905"/>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par>
                          <p:cTn id="14" fill="hold" nodeType="afterGroup">
                            <p:stCondLst>
                              <p:cond delay="20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8" name="Rectangle 15"/>
          <p:cNvSpPr>
            <a:spLocks noChangeArrowheads="1"/>
          </p:cNvSpPr>
          <p:nvPr/>
        </p:nvSpPr>
        <p:spPr bwMode="auto">
          <a:xfrm>
            <a:off x="228600" y="1081514"/>
            <a:ext cx="3200400" cy="830997"/>
          </a:xfrm>
          <a:prstGeom prst="rect">
            <a:avLst/>
          </a:prstGeom>
          <a:noFill/>
          <a:ln w="9525">
            <a:noFill/>
            <a:miter lim="800000"/>
            <a:headEnd/>
            <a:tailEnd/>
          </a:ln>
        </p:spPr>
        <p:txBody>
          <a:bodyPr anchor="ctr">
            <a:spAutoFit/>
          </a:bodyPr>
          <a:lstStyle/>
          <a:p>
            <a:r>
              <a:rPr lang="en-US" sz="4800" dirty="0">
                <a:effectLst/>
                <a:latin typeface="Cambria" pitchFamily="18" charset="0"/>
              </a:rPr>
              <a:t>Jaundice</a:t>
            </a:r>
          </a:p>
        </p:txBody>
      </p:sp>
      <p:sp>
        <p:nvSpPr>
          <p:cNvPr id="69635" name="Rectangle 5"/>
          <p:cNvSpPr>
            <a:spLocks noChangeArrowheads="1"/>
          </p:cNvSpPr>
          <p:nvPr/>
        </p:nvSpPr>
        <p:spPr bwMode="auto">
          <a:xfrm>
            <a:off x="685800" y="2286000"/>
            <a:ext cx="2743200" cy="2492375"/>
          </a:xfrm>
          <a:prstGeom prst="rect">
            <a:avLst/>
          </a:prstGeom>
          <a:noFill/>
          <a:ln w="9525">
            <a:noFill/>
            <a:miter lim="800000"/>
            <a:headEnd/>
            <a:tailEnd/>
          </a:ln>
        </p:spPr>
        <p:txBody>
          <a:bodyPr anchor="ctr">
            <a:spAutoFit/>
          </a:bodyPr>
          <a:lstStyle/>
          <a:p>
            <a:pPr>
              <a:lnSpc>
                <a:spcPct val="130000"/>
              </a:lnSpc>
            </a:pPr>
            <a:r>
              <a:rPr lang="en-US" sz="2400" dirty="0">
                <a:effectLst/>
                <a:latin typeface="Cambria" pitchFamily="18" charset="0"/>
              </a:rPr>
              <a:t>Jaundice is the yellow coloring</a:t>
            </a:r>
            <a:br>
              <a:rPr lang="en-US" sz="2400" dirty="0">
                <a:effectLst/>
                <a:latin typeface="Cambria" pitchFamily="18" charset="0"/>
              </a:rPr>
            </a:br>
            <a:r>
              <a:rPr lang="en-US" sz="2400" dirty="0">
                <a:effectLst/>
                <a:latin typeface="Cambria" pitchFamily="18" charset="0"/>
              </a:rPr>
              <a:t>of a baby</a:t>
            </a:r>
            <a:r>
              <a:rPr lang="ja-JP" altLang="en-US" sz="2400">
                <a:effectLst/>
                <a:latin typeface="Cambria" pitchFamily="18" charset="0"/>
              </a:rPr>
              <a:t>’</a:t>
            </a:r>
            <a:r>
              <a:rPr lang="en-US" altLang="ja-JP" sz="2400" dirty="0">
                <a:effectLst/>
                <a:latin typeface="Cambria" pitchFamily="18" charset="0"/>
              </a:rPr>
              <a:t>s skin</a:t>
            </a:r>
            <a:br>
              <a:rPr lang="en-US" altLang="ja-JP" sz="2400" dirty="0">
                <a:effectLst/>
                <a:latin typeface="Cambria" pitchFamily="18" charset="0"/>
              </a:rPr>
            </a:br>
            <a:r>
              <a:rPr lang="en-US" altLang="ja-JP" sz="2400" dirty="0">
                <a:effectLst/>
                <a:latin typeface="Cambria" pitchFamily="18" charset="0"/>
              </a:rPr>
              <a:t>and eyes due to </a:t>
            </a:r>
            <a:r>
              <a:rPr lang="en-US" altLang="ja-JP" sz="2400" dirty="0" err="1">
                <a:effectLst/>
                <a:latin typeface="Cambria" pitchFamily="18" charset="0"/>
              </a:rPr>
              <a:t>bilirubin</a:t>
            </a:r>
            <a:r>
              <a:rPr lang="en-US" altLang="ja-JP" sz="2400" dirty="0">
                <a:effectLst/>
                <a:latin typeface="Cambria" pitchFamily="18" charset="0"/>
              </a:rPr>
              <a:t> build-up.</a:t>
            </a:r>
            <a:endParaRPr lang="en-US" sz="2400" dirty="0">
              <a:effectLst/>
              <a:latin typeface="Cambria" pitchFamily="18" charset="0"/>
            </a:endParaRPr>
          </a:p>
        </p:txBody>
      </p:sp>
      <p:pic>
        <p:nvPicPr>
          <p:cNvPr id="4" name="Picture 3" descr="Jaundic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1905000"/>
            <a:ext cx="4528868" cy="3200400"/>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1" nodeType="withEffect">
                                  <p:stCondLst>
                                    <p:cond delay="0"/>
                                  </p:stCondLst>
                                  <p:childTnLst>
                                    <p:set>
                                      <p:cBhvr>
                                        <p:cTn id="6" dur="1" fill="hold">
                                          <p:stCondLst>
                                            <p:cond delay="0"/>
                                          </p:stCondLst>
                                        </p:cTn>
                                        <p:tgtEl>
                                          <p:spTgt spid="69638"/>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69635"/>
                                        </p:tgtEl>
                                        <p:attrNameLst>
                                          <p:attrName>style.visibility</p:attrName>
                                        </p:attrNameLst>
                                      </p:cBhvr>
                                      <p:to>
                                        <p:strVal val="visible"/>
                                      </p:to>
                                    </p:set>
                                    <p:animEffect transition="in" filter="fade">
                                      <p:cBhvr>
                                        <p:cTn id="14" dur="1000"/>
                                        <p:tgtEl>
                                          <p:spTgt spid="6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1"/>
      <p:bldP spid="696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9" name="Text Box 13"/>
          <p:cNvSpPr txBox="1">
            <a:spLocks noChangeArrowheads="1"/>
          </p:cNvSpPr>
          <p:nvPr/>
        </p:nvSpPr>
        <p:spPr bwMode="auto">
          <a:xfrm>
            <a:off x="3175" y="520381"/>
            <a:ext cx="9144000" cy="683264"/>
          </a:xfrm>
          <a:prstGeom prst="rect">
            <a:avLst/>
          </a:prstGeom>
          <a:noFill/>
          <a:ln w="9525">
            <a:noFill/>
            <a:miter lim="800000"/>
            <a:headEnd/>
            <a:tailEnd/>
          </a:ln>
        </p:spPr>
        <p:txBody>
          <a:bodyPr anchor="ctr">
            <a:spAutoFit/>
          </a:bodyPr>
          <a:lstStyle/>
          <a:p>
            <a:pPr algn="ctr">
              <a:lnSpc>
                <a:spcPct val="80000"/>
              </a:lnSpc>
              <a:spcBef>
                <a:spcPct val="50000"/>
              </a:spcBef>
            </a:pPr>
            <a:r>
              <a:rPr lang="en-US" sz="4800" dirty="0">
                <a:effectLst/>
                <a:latin typeface="Cambria" pitchFamily="18" charset="0"/>
                <a:cs typeface="Times New Roman" pitchFamily="18" charset="0"/>
              </a:rPr>
              <a:t>Reflexes present at birth</a:t>
            </a:r>
          </a:p>
        </p:txBody>
      </p:sp>
      <p:sp>
        <p:nvSpPr>
          <p:cNvPr id="29699" name="Text Box 11"/>
          <p:cNvSpPr txBox="1">
            <a:spLocks noChangeArrowheads="1"/>
          </p:cNvSpPr>
          <p:nvPr/>
        </p:nvSpPr>
        <p:spPr bwMode="auto">
          <a:xfrm>
            <a:off x="8458200" y="6400800"/>
            <a:ext cx="685800" cy="457200"/>
          </a:xfrm>
          <a:prstGeom prst="rect">
            <a:avLst/>
          </a:prstGeom>
          <a:noFill/>
          <a:ln w="9525">
            <a:noFill/>
            <a:miter lim="800000"/>
            <a:headEnd/>
            <a:tailEnd/>
          </a:ln>
        </p:spPr>
        <p:txBody>
          <a:bodyPr/>
          <a:lstStyle/>
          <a:p>
            <a:pPr algn="ctr"/>
            <a:endParaRPr lang="en-US" sz="1800">
              <a:solidFill>
                <a:schemeClr val="bg1"/>
              </a:solidFill>
              <a:effectLst/>
              <a:latin typeface="Humanst521 BT" charset="0"/>
            </a:endParaRPr>
          </a:p>
        </p:txBody>
      </p:sp>
      <p:pic>
        <p:nvPicPr>
          <p:cNvPr id="34830" name="Picture 14" descr="Moro"/>
          <p:cNvPicPr>
            <a:picLocks noChangeAspect="1" noChangeArrowheads="1"/>
          </p:cNvPicPr>
          <p:nvPr/>
        </p:nvPicPr>
        <p:blipFill>
          <a:blip r:embed="rId2" cstate="print"/>
          <a:srcRect l="10500" t="10869" r="4250" b="20435"/>
          <a:stretch>
            <a:fillRect/>
          </a:stretch>
        </p:blipFill>
        <p:spPr bwMode="auto">
          <a:xfrm>
            <a:off x="1732756" y="2586830"/>
            <a:ext cx="5684838" cy="2633663"/>
          </a:xfrm>
          <a:prstGeom prst="rect">
            <a:avLst/>
          </a:prstGeom>
          <a:noFill/>
          <a:ln w="63500" cap="rnd">
            <a:noFill/>
            <a:prstDash val="sysDot"/>
            <a:miter lim="800000"/>
            <a:headEnd/>
            <a:tailEnd/>
          </a:ln>
        </p:spPr>
      </p:pic>
      <p:pic>
        <p:nvPicPr>
          <p:cNvPr id="34831" name="Picture 15" descr="Grasp Relex"/>
          <p:cNvPicPr>
            <a:picLocks noChangeAspect="1" noChangeArrowheads="1"/>
          </p:cNvPicPr>
          <p:nvPr/>
        </p:nvPicPr>
        <p:blipFill>
          <a:blip r:embed="rId3" cstate="print"/>
          <a:srcRect t="24387" b="7527"/>
          <a:stretch>
            <a:fillRect/>
          </a:stretch>
        </p:blipFill>
        <p:spPr bwMode="auto">
          <a:xfrm>
            <a:off x="2786856" y="2077242"/>
            <a:ext cx="3576638" cy="3652838"/>
          </a:xfrm>
          <a:prstGeom prst="rect">
            <a:avLst/>
          </a:prstGeom>
          <a:noFill/>
          <a:ln w="63500" cap="rnd">
            <a:noFill/>
            <a:prstDash val="sysDot"/>
            <a:miter lim="800000"/>
            <a:headEnd/>
            <a:tailEnd/>
          </a:ln>
        </p:spPr>
      </p:pic>
      <p:pic>
        <p:nvPicPr>
          <p:cNvPr id="34832" name="Picture 16" descr="Baby Steps"/>
          <p:cNvPicPr>
            <a:picLocks noChangeAspect="1" noChangeArrowheads="1"/>
          </p:cNvPicPr>
          <p:nvPr/>
        </p:nvPicPr>
        <p:blipFill>
          <a:blip r:embed="rId4" cstate="print"/>
          <a:srcRect b="25000"/>
          <a:stretch>
            <a:fillRect/>
          </a:stretch>
        </p:blipFill>
        <p:spPr bwMode="auto">
          <a:xfrm>
            <a:off x="2965450" y="2092325"/>
            <a:ext cx="3219450" cy="3622675"/>
          </a:xfrm>
          <a:prstGeom prst="rect">
            <a:avLst/>
          </a:prstGeom>
          <a:noFill/>
          <a:ln w="63500" cap="rnd">
            <a:noFill/>
            <a:prstDash val="sysDot"/>
            <a:miter lim="800000"/>
            <a:headEnd/>
            <a:tailEnd/>
          </a:ln>
        </p:spPr>
      </p:pic>
      <p:pic>
        <p:nvPicPr>
          <p:cNvPr id="34833" name="Picture 17" descr="Tonic Neck2"/>
          <p:cNvPicPr>
            <a:picLocks noChangeAspect="1" noChangeArrowheads="1"/>
          </p:cNvPicPr>
          <p:nvPr/>
        </p:nvPicPr>
        <p:blipFill>
          <a:blip r:embed="rId5" cstate="print"/>
          <a:srcRect l="3995" t="8264" r="8717" b="4007"/>
          <a:stretch>
            <a:fillRect/>
          </a:stretch>
        </p:blipFill>
        <p:spPr bwMode="auto">
          <a:xfrm>
            <a:off x="3308350" y="2058192"/>
            <a:ext cx="2533650" cy="3690938"/>
          </a:xfrm>
          <a:prstGeom prst="rect">
            <a:avLst/>
          </a:prstGeom>
          <a:noFill/>
          <a:ln w="63500" cap="rnd">
            <a:noFill/>
            <a:prstDash val="sysDot"/>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829"/>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500"/>
                                  </p:stCondLst>
                                  <p:childTnLst>
                                    <p:set>
                                      <p:cBhvr>
                                        <p:cTn id="9" dur="1" fill="hold">
                                          <p:stCondLst>
                                            <p:cond delay="0"/>
                                          </p:stCondLst>
                                        </p:cTn>
                                        <p:tgtEl>
                                          <p:spTgt spid="34830"/>
                                        </p:tgtEl>
                                        <p:attrNameLst>
                                          <p:attrName>style.visibility</p:attrName>
                                        </p:attrNameLst>
                                      </p:cBhvr>
                                      <p:to>
                                        <p:strVal val="visible"/>
                                      </p:to>
                                    </p:set>
                                    <p:animEffect transition="in" filter="fade">
                                      <p:cBhvr>
                                        <p:cTn id="10" dur="1000"/>
                                        <p:tgtEl>
                                          <p:spTgt spid="34830"/>
                                        </p:tgtEl>
                                      </p:cBhvr>
                                    </p:animEffect>
                                  </p:childTnLst>
                                </p:cTn>
                              </p:par>
                            </p:childTnLst>
                          </p:cTn>
                        </p:par>
                        <p:par>
                          <p:cTn id="11" fill="hold" nodeType="afterGroup">
                            <p:stCondLst>
                              <p:cond delay="1500"/>
                            </p:stCondLst>
                            <p:childTnLst>
                              <p:par>
                                <p:cTn id="12" presetID="10" presetClass="exit" presetSubtype="0" fill="hold" nodeType="afterEffect">
                                  <p:stCondLst>
                                    <p:cond delay="0"/>
                                  </p:stCondLst>
                                  <p:childTnLst>
                                    <p:animEffect transition="out" filter="fade">
                                      <p:cBhvr>
                                        <p:cTn id="13" dur="1000"/>
                                        <p:tgtEl>
                                          <p:spTgt spid="34830"/>
                                        </p:tgtEl>
                                      </p:cBhvr>
                                    </p:animEffect>
                                    <p:set>
                                      <p:cBhvr>
                                        <p:cTn id="14" dur="1" fill="hold">
                                          <p:stCondLst>
                                            <p:cond delay="999"/>
                                          </p:stCondLst>
                                        </p:cTn>
                                        <p:tgtEl>
                                          <p:spTgt spid="34830"/>
                                        </p:tgtEl>
                                        <p:attrNameLst>
                                          <p:attrName>style.visibility</p:attrName>
                                        </p:attrNameLst>
                                      </p:cBhvr>
                                      <p:to>
                                        <p:strVal val="hidden"/>
                                      </p:to>
                                    </p:set>
                                  </p:childTnLst>
                                </p:cTn>
                              </p:par>
                            </p:childTnLst>
                          </p:cTn>
                        </p:par>
                        <p:par>
                          <p:cTn id="15" fill="hold" nodeType="afterGroup">
                            <p:stCondLst>
                              <p:cond delay="2500"/>
                            </p:stCondLst>
                            <p:childTnLst>
                              <p:par>
                                <p:cTn id="16" presetID="10" presetClass="entr" presetSubtype="0" fill="hold" nodeType="afterEffect">
                                  <p:stCondLst>
                                    <p:cond delay="0"/>
                                  </p:stCondLst>
                                  <p:childTnLst>
                                    <p:set>
                                      <p:cBhvr>
                                        <p:cTn id="17" dur="1" fill="hold">
                                          <p:stCondLst>
                                            <p:cond delay="0"/>
                                          </p:stCondLst>
                                        </p:cTn>
                                        <p:tgtEl>
                                          <p:spTgt spid="34831"/>
                                        </p:tgtEl>
                                        <p:attrNameLst>
                                          <p:attrName>style.visibility</p:attrName>
                                        </p:attrNameLst>
                                      </p:cBhvr>
                                      <p:to>
                                        <p:strVal val="visible"/>
                                      </p:to>
                                    </p:set>
                                    <p:animEffect transition="in" filter="fade">
                                      <p:cBhvr>
                                        <p:cTn id="18" dur="1000"/>
                                        <p:tgtEl>
                                          <p:spTgt spid="34831"/>
                                        </p:tgtEl>
                                      </p:cBhvr>
                                    </p:animEffect>
                                  </p:childTnLst>
                                </p:cTn>
                              </p:par>
                            </p:childTnLst>
                          </p:cTn>
                        </p:par>
                        <p:par>
                          <p:cTn id="19" fill="hold" nodeType="afterGroup">
                            <p:stCondLst>
                              <p:cond delay="3500"/>
                            </p:stCondLst>
                            <p:childTnLst>
                              <p:par>
                                <p:cTn id="20" presetID="10" presetClass="exit" presetSubtype="0" fill="hold" nodeType="afterEffect">
                                  <p:stCondLst>
                                    <p:cond delay="0"/>
                                  </p:stCondLst>
                                  <p:childTnLst>
                                    <p:animEffect transition="out" filter="fade">
                                      <p:cBhvr>
                                        <p:cTn id="21" dur="1000"/>
                                        <p:tgtEl>
                                          <p:spTgt spid="34831"/>
                                        </p:tgtEl>
                                      </p:cBhvr>
                                    </p:animEffect>
                                    <p:set>
                                      <p:cBhvr>
                                        <p:cTn id="22" dur="1" fill="hold">
                                          <p:stCondLst>
                                            <p:cond delay="999"/>
                                          </p:stCondLst>
                                        </p:cTn>
                                        <p:tgtEl>
                                          <p:spTgt spid="34831"/>
                                        </p:tgtEl>
                                        <p:attrNameLst>
                                          <p:attrName>style.visibility</p:attrName>
                                        </p:attrNameLst>
                                      </p:cBhvr>
                                      <p:to>
                                        <p:strVal val="hidden"/>
                                      </p:to>
                                    </p:set>
                                  </p:childTnLst>
                                </p:cTn>
                              </p:par>
                            </p:childTnLst>
                          </p:cTn>
                        </p:par>
                        <p:par>
                          <p:cTn id="23" fill="hold" nodeType="afterGroup">
                            <p:stCondLst>
                              <p:cond delay="4500"/>
                            </p:stCondLst>
                            <p:childTnLst>
                              <p:par>
                                <p:cTn id="24" presetID="10" presetClass="entr" presetSubtype="0" fill="hold" nodeType="afterEffect">
                                  <p:stCondLst>
                                    <p:cond delay="0"/>
                                  </p:stCondLst>
                                  <p:childTnLst>
                                    <p:set>
                                      <p:cBhvr>
                                        <p:cTn id="25" dur="1" fill="hold">
                                          <p:stCondLst>
                                            <p:cond delay="0"/>
                                          </p:stCondLst>
                                        </p:cTn>
                                        <p:tgtEl>
                                          <p:spTgt spid="34832"/>
                                        </p:tgtEl>
                                        <p:attrNameLst>
                                          <p:attrName>style.visibility</p:attrName>
                                        </p:attrNameLst>
                                      </p:cBhvr>
                                      <p:to>
                                        <p:strVal val="visible"/>
                                      </p:to>
                                    </p:set>
                                    <p:animEffect transition="in" filter="fade">
                                      <p:cBhvr>
                                        <p:cTn id="26" dur="1000"/>
                                        <p:tgtEl>
                                          <p:spTgt spid="34832"/>
                                        </p:tgtEl>
                                      </p:cBhvr>
                                    </p:animEffect>
                                  </p:childTnLst>
                                </p:cTn>
                              </p:par>
                            </p:childTnLst>
                          </p:cTn>
                        </p:par>
                        <p:par>
                          <p:cTn id="27" fill="hold" nodeType="afterGroup">
                            <p:stCondLst>
                              <p:cond delay="5500"/>
                            </p:stCondLst>
                            <p:childTnLst>
                              <p:par>
                                <p:cTn id="28" presetID="10" presetClass="exit" presetSubtype="0" fill="hold" nodeType="afterEffect">
                                  <p:stCondLst>
                                    <p:cond delay="0"/>
                                  </p:stCondLst>
                                  <p:childTnLst>
                                    <p:animEffect transition="out" filter="fade">
                                      <p:cBhvr>
                                        <p:cTn id="29" dur="1000"/>
                                        <p:tgtEl>
                                          <p:spTgt spid="34832"/>
                                        </p:tgtEl>
                                      </p:cBhvr>
                                    </p:animEffect>
                                    <p:set>
                                      <p:cBhvr>
                                        <p:cTn id="30" dur="1" fill="hold">
                                          <p:stCondLst>
                                            <p:cond delay="999"/>
                                          </p:stCondLst>
                                        </p:cTn>
                                        <p:tgtEl>
                                          <p:spTgt spid="34832"/>
                                        </p:tgtEl>
                                        <p:attrNameLst>
                                          <p:attrName>style.visibility</p:attrName>
                                        </p:attrNameLst>
                                      </p:cBhvr>
                                      <p:to>
                                        <p:strVal val="hidden"/>
                                      </p:to>
                                    </p:set>
                                  </p:childTnLst>
                                </p:cTn>
                              </p:par>
                            </p:childTnLst>
                          </p:cTn>
                        </p:par>
                        <p:par>
                          <p:cTn id="31" fill="hold" nodeType="afterGroup">
                            <p:stCondLst>
                              <p:cond delay="6500"/>
                            </p:stCondLst>
                            <p:childTnLst>
                              <p:par>
                                <p:cTn id="32" presetID="10" presetClass="entr" presetSubtype="0" fill="hold" nodeType="afterEffect">
                                  <p:stCondLst>
                                    <p:cond delay="0"/>
                                  </p:stCondLst>
                                  <p:childTnLst>
                                    <p:set>
                                      <p:cBhvr>
                                        <p:cTn id="33" dur="1" fill="hold">
                                          <p:stCondLst>
                                            <p:cond delay="0"/>
                                          </p:stCondLst>
                                        </p:cTn>
                                        <p:tgtEl>
                                          <p:spTgt spid="34833"/>
                                        </p:tgtEl>
                                        <p:attrNameLst>
                                          <p:attrName>style.visibility</p:attrName>
                                        </p:attrNameLst>
                                      </p:cBhvr>
                                      <p:to>
                                        <p:strVal val="visible"/>
                                      </p:to>
                                    </p:set>
                                    <p:animEffect transition="in" filter="fade">
                                      <p:cBhvr>
                                        <p:cTn id="34" dur="1000"/>
                                        <p:tgtEl>
                                          <p:spTgt spid="34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3"/>
          <p:cNvSpPr txBox="1">
            <a:spLocks noChangeArrowheads="1"/>
          </p:cNvSpPr>
          <p:nvPr/>
        </p:nvSpPr>
        <p:spPr bwMode="auto">
          <a:xfrm>
            <a:off x="609600" y="304800"/>
            <a:ext cx="7924800" cy="912813"/>
          </a:xfrm>
          <a:prstGeom prst="rect">
            <a:avLst/>
          </a:prstGeom>
          <a:noFill/>
          <a:ln w="9525">
            <a:noFill/>
            <a:miter lim="800000"/>
            <a:headEnd/>
            <a:tailEnd/>
          </a:ln>
        </p:spPr>
        <p:txBody>
          <a:bodyPr anchor="ctr"/>
          <a:lstStyle/>
          <a:p>
            <a:pPr algn="ctr"/>
            <a:r>
              <a:rPr lang="en-US" sz="4800" dirty="0">
                <a:effectLst/>
                <a:latin typeface="Cambria" pitchFamily="18" charset="0"/>
              </a:rPr>
              <a:t>Moro Reflex</a:t>
            </a:r>
          </a:p>
        </p:txBody>
      </p:sp>
      <p:pic>
        <p:nvPicPr>
          <p:cNvPr id="2" name="Picture 1" descr="Mor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524000"/>
            <a:ext cx="7698659" cy="4419600"/>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p:cTn id="7" dur="1000" fill="hold"/>
                                        <p:tgtEl>
                                          <p:spTgt spid="34820"/>
                                        </p:tgtEl>
                                        <p:attrNameLst>
                                          <p:attrName>ppt_w</p:attrName>
                                        </p:attrNameLst>
                                      </p:cBhvr>
                                      <p:tavLst>
                                        <p:tav tm="0">
                                          <p:val>
                                            <p:fltVal val="0"/>
                                          </p:val>
                                        </p:tav>
                                        <p:tav tm="100000">
                                          <p:val>
                                            <p:strVal val="#ppt_w"/>
                                          </p:val>
                                        </p:tav>
                                      </p:tavLst>
                                    </p:anim>
                                    <p:anim calcmode="lin" valueType="num">
                                      <p:cBhvr>
                                        <p:cTn id="8" dur="1000" fill="hold"/>
                                        <p:tgtEl>
                                          <p:spTgt spid="34820"/>
                                        </p:tgtEl>
                                        <p:attrNameLst>
                                          <p:attrName>ppt_h</p:attrName>
                                        </p:attrNameLst>
                                      </p:cBhvr>
                                      <p:tavLst>
                                        <p:tav tm="0">
                                          <p:val>
                                            <p:fltVal val="0"/>
                                          </p:val>
                                        </p:tav>
                                        <p:tav tm="100000">
                                          <p:val>
                                            <p:strVal val="#ppt_h"/>
                                          </p:val>
                                        </p:tav>
                                      </p:tavLst>
                                    </p:anim>
                                    <p:animEffect transition="in" filter="fade">
                                      <p:cBhvr>
                                        <p:cTn id="9" dur="1000"/>
                                        <p:tgtEl>
                                          <p:spTgt spid="34820"/>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6"/>
          <p:cNvSpPr txBox="1">
            <a:spLocks noChangeArrowheads="1"/>
          </p:cNvSpPr>
          <p:nvPr/>
        </p:nvSpPr>
        <p:spPr bwMode="auto">
          <a:xfrm>
            <a:off x="762000" y="304800"/>
            <a:ext cx="7696200" cy="912813"/>
          </a:xfrm>
          <a:prstGeom prst="rect">
            <a:avLst/>
          </a:prstGeom>
          <a:noFill/>
          <a:ln w="9525">
            <a:noFill/>
            <a:miter lim="800000"/>
            <a:headEnd/>
            <a:tailEnd/>
          </a:ln>
        </p:spPr>
        <p:txBody>
          <a:bodyPr anchor="ctr"/>
          <a:lstStyle/>
          <a:p>
            <a:pPr algn="ctr"/>
            <a:r>
              <a:rPr lang="en-US" sz="4800" dirty="0">
                <a:effectLst/>
                <a:latin typeface="Cambria" pitchFamily="18" charset="0"/>
              </a:rPr>
              <a:t>Rooting Reflex</a:t>
            </a:r>
          </a:p>
        </p:txBody>
      </p:sp>
      <p:pic>
        <p:nvPicPr>
          <p:cNvPr id="36873" name="Picture 25" descr="Rooting"/>
          <p:cNvPicPr>
            <a:picLocks noChangeAspect="1" noChangeArrowheads="1"/>
          </p:cNvPicPr>
          <p:nvPr/>
        </p:nvPicPr>
        <p:blipFill>
          <a:blip r:embed="rId3" cstate="print"/>
          <a:srcRect l="3631" t="3296" r="1846" b="5688"/>
          <a:stretch>
            <a:fillRect/>
          </a:stretch>
        </p:blipFill>
        <p:spPr bwMode="auto">
          <a:xfrm>
            <a:off x="1371600" y="1524000"/>
            <a:ext cx="6502400" cy="4267200"/>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31748" name="Text Box 18"/>
          <p:cNvSpPr txBox="1">
            <a:spLocks noChangeArrowheads="1"/>
          </p:cNvSpPr>
          <p:nvPr/>
        </p:nvSpPr>
        <p:spPr bwMode="auto">
          <a:xfrm>
            <a:off x="8705850" y="6491288"/>
            <a:ext cx="438150" cy="304800"/>
          </a:xfrm>
          <a:prstGeom prst="rect">
            <a:avLst/>
          </a:prstGeom>
          <a:noFill/>
          <a:ln w="9525">
            <a:noFill/>
            <a:miter lim="800000"/>
            <a:headEnd/>
            <a:tailEnd/>
          </a:ln>
        </p:spPr>
        <p:txBody>
          <a:bodyPr>
            <a:spAutoFit/>
          </a:bodyPr>
          <a:lstStyle/>
          <a:p>
            <a:pPr algn="l"/>
            <a:r>
              <a:rPr lang="en-US" sz="1400" dirty="0">
                <a:effectLst/>
                <a:latin typeface="Cambria" pitchFamily="18" charset="0"/>
              </a:rPr>
              <a:t> </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1000" fill="hold"/>
                                        <p:tgtEl>
                                          <p:spTgt spid="35842"/>
                                        </p:tgtEl>
                                        <p:attrNameLst>
                                          <p:attrName>ppt_w</p:attrName>
                                        </p:attrNameLst>
                                      </p:cBhvr>
                                      <p:tavLst>
                                        <p:tav tm="0">
                                          <p:val>
                                            <p:fltVal val="0"/>
                                          </p:val>
                                        </p:tav>
                                        <p:tav tm="100000">
                                          <p:val>
                                            <p:strVal val="#ppt_w"/>
                                          </p:val>
                                        </p:tav>
                                      </p:tavLst>
                                    </p:anim>
                                    <p:anim calcmode="lin" valueType="num">
                                      <p:cBhvr>
                                        <p:cTn id="8" dur="1000" fill="hold"/>
                                        <p:tgtEl>
                                          <p:spTgt spid="35842"/>
                                        </p:tgtEl>
                                        <p:attrNameLst>
                                          <p:attrName>ppt_h</p:attrName>
                                        </p:attrNameLst>
                                      </p:cBhvr>
                                      <p:tavLst>
                                        <p:tav tm="0">
                                          <p:val>
                                            <p:fltVal val="0"/>
                                          </p:val>
                                        </p:tav>
                                        <p:tav tm="100000">
                                          <p:val>
                                            <p:strVal val="#ppt_h"/>
                                          </p:val>
                                        </p:tav>
                                      </p:tavLst>
                                    </p:anim>
                                    <p:animEffect transition="in" filter="fade">
                                      <p:cBhvr>
                                        <p:cTn id="9" dur="1000"/>
                                        <p:tgtEl>
                                          <p:spTgt spid="35842"/>
                                        </p:tgtEl>
                                      </p:cBhvr>
                                    </p:animEffect>
                                  </p:childTnLst>
                                </p:cTn>
                              </p:par>
                            </p:childTnLst>
                          </p:cTn>
                        </p:par>
                        <p:par>
                          <p:cTn id="10" fill="hold" nodeType="afterGroup">
                            <p:stCondLst>
                              <p:cond delay="1000"/>
                            </p:stCondLst>
                            <p:childTnLst>
                              <p:par>
                                <p:cTn id="11" presetID="53" presetClass="entr" presetSubtype="0" fill="hold" nodeType="afterEffect">
                                  <p:stCondLst>
                                    <p:cond delay="0"/>
                                  </p:stCondLst>
                                  <p:childTnLst>
                                    <p:set>
                                      <p:cBhvr>
                                        <p:cTn id="12" dur="1" fill="hold">
                                          <p:stCondLst>
                                            <p:cond delay="0"/>
                                          </p:stCondLst>
                                        </p:cTn>
                                        <p:tgtEl>
                                          <p:spTgt spid="36873"/>
                                        </p:tgtEl>
                                        <p:attrNameLst>
                                          <p:attrName>style.visibility</p:attrName>
                                        </p:attrNameLst>
                                      </p:cBhvr>
                                      <p:to>
                                        <p:strVal val="visible"/>
                                      </p:to>
                                    </p:set>
                                    <p:anim calcmode="lin" valueType="num">
                                      <p:cBhvr>
                                        <p:cTn id="13" dur="1000" fill="hold"/>
                                        <p:tgtEl>
                                          <p:spTgt spid="36873"/>
                                        </p:tgtEl>
                                        <p:attrNameLst>
                                          <p:attrName>ppt_w</p:attrName>
                                        </p:attrNameLst>
                                      </p:cBhvr>
                                      <p:tavLst>
                                        <p:tav tm="0">
                                          <p:val>
                                            <p:fltVal val="0"/>
                                          </p:val>
                                        </p:tav>
                                        <p:tav tm="100000">
                                          <p:val>
                                            <p:strVal val="#ppt_w"/>
                                          </p:val>
                                        </p:tav>
                                      </p:tavLst>
                                    </p:anim>
                                    <p:anim calcmode="lin" valueType="num">
                                      <p:cBhvr>
                                        <p:cTn id="14" dur="1000" fill="hold"/>
                                        <p:tgtEl>
                                          <p:spTgt spid="36873"/>
                                        </p:tgtEl>
                                        <p:attrNameLst>
                                          <p:attrName>ppt_h</p:attrName>
                                        </p:attrNameLst>
                                      </p:cBhvr>
                                      <p:tavLst>
                                        <p:tav tm="0">
                                          <p:val>
                                            <p:fltVal val="0"/>
                                          </p:val>
                                        </p:tav>
                                        <p:tav tm="100000">
                                          <p:val>
                                            <p:strVal val="#ppt_h"/>
                                          </p:val>
                                        </p:tav>
                                      </p:tavLst>
                                    </p:anim>
                                    <p:animEffect transition="in" filter="fade">
                                      <p:cBhvr>
                                        <p:cTn id="15" dur="1000"/>
                                        <p:tgtEl>
                                          <p:spTgt spid="36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6" name="Picture 17" descr="Suckling"/>
          <p:cNvPicPr>
            <a:picLocks noChangeAspect="1" noChangeArrowheads="1"/>
          </p:cNvPicPr>
          <p:nvPr/>
        </p:nvPicPr>
        <p:blipFill>
          <a:blip r:embed="rId3" cstate="print"/>
          <a:srcRect l="4615" t="2021" r="1538" b="7032"/>
          <a:stretch>
            <a:fillRect/>
          </a:stretch>
        </p:blipFill>
        <p:spPr bwMode="auto">
          <a:xfrm>
            <a:off x="1066800" y="1219200"/>
            <a:ext cx="6954520" cy="5130384"/>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36867" name="Text Box 9"/>
          <p:cNvSpPr txBox="1">
            <a:spLocks noChangeArrowheads="1"/>
          </p:cNvSpPr>
          <p:nvPr/>
        </p:nvSpPr>
        <p:spPr bwMode="auto">
          <a:xfrm>
            <a:off x="762000" y="316339"/>
            <a:ext cx="7696200" cy="830997"/>
          </a:xfrm>
          <a:prstGeom prst="rect">
            <a:avLst/>
          </a:prstGeom>
          <a:noFill/>
          <a:ln w="9525">
            <a:noFill/>
            <a:miter lim="800000"/>
            <a:headEnd/>
            <a:tailEnd/>
          </a:ln>
        </p:spPr>
        <p:txBody>
          <a:bodyPr anchor="ctr">
            <a:spAutoFit/>
          </a:bodyPr>
          <a:lstStyle/>
          <a:p>
            <a:pPr algn="ctr"/>
            <a:r>
              <a:rPr lang="en-US" sz="4800" dirty="0">
                <a:effectLst/>
                <a:latin typeface="Cambria" pitchFamily="18" charset="0"/>
              </a:rPr>
              <a:t>Sucking Reflex</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p:cTn id="7" dur="1000" fill="hold"/>
                                        <p:tgtEl>
                                          <p:spTgt spid="36867"/>
                                        </p:tgtEl>
                                        <p:attrNameLst>
                                          <p:attrName>ppt_w</p:attrName>
                                        </p:attrNameLst>
                                      </p:cBhvr>
                                      <p:tavLst>
                                        <p:tav tm="0">
                                          <p:val>
                                            <p:fltVal val="0"/>
                                          </p:val>
                                        </p:tav>
                                        <p:tav tm="100000">
                                          <p:val>
                                            <p:strVal val="#ppt_w"/>
                                          </p:val>
                                        </p:tav>
                                      </p:tavLst>
                                    </p:anim>
                                    <p:anim calcmode="lin" valueType="num">
                                      <p:cBhvr>
                                        <p:cTn id="8" dur="1000" fill="hold"/>
                                        <p:tgtEl>
                                          <p:spTgt spid="36867"/>
                                        </p:tgtEl>
                                        <p:attrNameLst>
                                          <p:attrName>ppt_h</p:attrName>
                                        </p:attrNameLst>
                                      </p:cBhvr>
                                      <p:tavLst>
                                        <p:tav tm="0">
                                          <p:val>
                                            <p:fltVal val="0"/>
                                          </p:val>
                                        </p:tav>
                                        <p:tav tm="100000">
                                          <p:val>
                                            <p:strVal val="#ppt_h"/>
                                          </p:val>
                                        </p:tav>
                                      </p:tavLst>
                                    </p:anim>
                                    <p:animEffect transition="in" filter="fade">
                                      <p:cBhvr>
                                        <p:cTn id="9" dur="1000"/>
                                        <p:tgtEl>
                                          <p:spTgt spid="36867"/>
                                        </p:tgtEl>
                                      </p:cBhvr>
                                    </p:animEffect>
                                  </p:childTnLst>
                                </p:cTn>
                              </p:par>
                            </p:childTnLst>
                          </p:cTn>
                        </p:par>
                        <p:par>
                          <p:cTn id="10" fill="hold" nodeType="afterGroup">
                            <p:stCondLst>
                              <p:cond delay="1000"/>
                            </p:stCondLst>
                            <p:childTnLst>
                              <p:par>
                                <p:cTn id="11" presetID="53" presetClass="entr" presetSubtype="0" fill="hold" nodeType="afterEffect">
                                  <p:stCondLst>
                                    <p:cond delay="0"/>
                                  </p:stCondLst>
                                  <p:childTnLst>
                                    <p:set>
                                      <p:cBhvr>
                                        <p:cTn id="12" dur="1" fill="hold">
                                          <p:stCondLst>
                                            <p:cond delay="0"/>
                                          </p:stCondLst>
                                        </p:cTn>
                                        <p:tgtEl>
                                          <p:spTgt spid="37896"/>
                                        </p:tgtEl>
                                        <p:attrNameLst>
                                          <p:attrName>style.visibility</p:attrName>
                                        </p:attrNameLst>
                                      </p:cBhvr>
                                      <p:to>
                                        <p:strVal val="visible"/>
                                      </p:to>
                                    </p:set>
                                    <p:anim calcmode="lin" valueType="num">
                                      <p:cBhvr>
                                        <p:cTn id="13" dur="1000" fill="hold"/>
                                        <p:tgtEl>
                                          <p:spTgt spid="37896"/>
                                        </p:tgtEl>
                                        <p:attrNameLst>
                                          <p:attrName>ppt_w</p:attrName>
                                        </p:attrNameLst>
                                      </p:cBhvr>
                                      <p:tavLst>
                                        <p:tav tm="0">
                                          <p:val>
                                            <p:fltVal val="0"/>
                                          </p:val>
                                        </p:tav>
                                        <p:tav tm="100000">
                                          <p:val>
                                            <p:strVal val="#ppt_w"/>
                                          </p:val>
                                        </p:tav>
                                      </p:tavLst>
                                    </p:anim>
                                    <p:anim calcmode="lin" valueType="num">
                                      <p:cBhvr>
                                        <p:cTn id="14" dur="1000" fill="hold"/>
                                        <p:tgtEl>
                                          <p:spTgt spid="37896"/>
                                        </p:tgtEl>
                                        <p:attrNameLst>
                                          <p:attrName>ppt_h</p:attrName>
                                        </p:attrNameLst>
                                      </p:cBhvr>
                                      <p:tavLst>
                                        <p:tav tm="0">
                                          <p:val>
                                            <p:fltVal val="0"/>
                                          </p:val>
                                        </p:tav>
                                        <p:tav tm="100000">
                                          <p:val>
                                            <p:strVal val="#ppt_h"/>
                                          </p:val>
                                        </p:tav>
                                      </p:tavLst>
                                    </p:anim>
                                    <p:animEffect transition="in" filter="fade">
                                      <p:cBhvr>
                                        <p:cTn id="15" dur="10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14"/>
          <p:cNvSpPr txBox="1">
            <a:spLocks noChangeArrowheads="1"/>
          </p:cNvSpPr>
          <p:nvPr/>
        </p:nvSpPr>
        <p:spPr bwMode="auto">
          <a:xfrm>
            <a:off x="762000" y="392539"/>
            <a:ext cx="7696200" cy="830997"/>
          </a:xfrm>
          <a:prstGeom prst="rect">
            <a:avLst/>
          </a:prstGeom>
          <a:noFill/>
          <a:ln w="9525">
            <a:noFill/>
            <a:miter lim="800000"/>
            <a:headEnd/>
            <a:tailEnd/>
          </a:ln>
        </p:spPr>
        <p:txBody>
          <a:bodyPr anchor="ctr">
            <a:spAutoFit/>
          </a:bodyPr>
          <a:lstStyle/>
          <a:p>
            <a:pPr algn="ctr"/>
            <a:r>
              <a:rPr lang="en-US" sz="4800" dirty="0">
                <a:effectLst/>
                <a:latin typeface="Cambria" pitchFamily="18" charset="0"/>
              </a:rPr>
              <a:t>Grasp Reflex</a:t>
            </a:r>
          </a:p>
        </p:txBody>
      </p:sp>
      <p:sp>
        <p:nvSpPr>
          <p:cNvPr id="33796" name="Text Box 4"/>
          <p:cNvSpPr txBox="1">
            <a:spLocks noChangeArrowheads="1"/>
          </p:cNvSpPr>
          <p:nvPr/>
        </p:nvSpPr>
        <p:spPr bwMode="auto">
          <a:xfrm>
            <a:off x="5851525" y="4532313"/>
            <a:ext cx="184150" cy="366712"/>
          </a:xfrm>
          <a:prstGeom prst="rect">
            <a:avLst/>
          </a:prstGeom>
          <a:noFill/>
          <a:ln w="9525">
            <a:noFill/>
            <a:miter lim="800000"/>
            <a:headEnd/>
            <a:tailEnd/>
          </a:ln>
        </p:spPr>
        <p:txBody>
          <a:bodyPr wrap="none">
            <a:spAutoFit/>
          </a:bodyPr>
          <a:lstStyle/>
          <a:p>
            <a:pPr algn="l"/>
            <a:endParaRPr lang="en-US" sz="1800">
              <a:effectLst/>
              <a:latin typeface="Humanst521 BT" charset="0"/>
            </a:endParaRPr>
          </a:p>
        </p:txBody>
      </p:sp>
      <p:pic>
        <p:nvPicPr>
          <p:cNvPr id="2" name="Picture 1" descr="Grasp-Relex.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1600200"/>
            <a:ext cx="4886325" cy="4343400"/>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p:cTn id="7" dur="1000" fill="hold"/>
                                        <p:tgtEl>
                                          <p:spTgt spid="37891"/>
                                        </p:tgtEl>
                                        <p:attrNameLst>
                                          <p:attrName>ppt_w</p:attrName>
                                        </p:attrNameLst>
                                      </p:cBhvr>
                                      <p:tavLst>
                                        <p:tav tm="0">
                                          <p:val>
                                            <p:fltVal val="0"/>
                                          </p:val>
                                        </p:tav>
                                        <p:tav tm="100000">
                                          <p:val>
                                            <p:strVal val="#ppt_w"/>
                                          </p:val>
                                        </p:tav>
                                      </p:tavLst>
                                    </p:anim>
                                    <p:anim calcmode="lin" valueType="num">
                                      <p:cBhvr>
                                        <p:cTn id="8" dur="1000" fill="hold"/>
                                        <p:tgtEl>
                                          <p:spTgt spid="37891"/>
                                        </p:tgtEl>
                                        <p:attrNameLst>
                                          <p:attrName>ppt_h</p:attrName>
                                        </p:attrNameLst>
                                      </p:cBhvr>
                                      <p:tavLst>
                                        <p:tav tm="0">
                                          <p:val>
                                            <p:fltVal val="0"/>
                                          </p:val>
                                        </p:tav>
                                        <p:tav tm="100000">
                                          <p:val>
                                            <p:strVal val="#ppt_h"/>
                                          </p:val>
                                        </p:tav>
                                      </p:tavLst>
                                    </p:anim>
                                    <p:animEffect transition="in" filter="fade">
                                      <p:cBhvr>
                                        <p:cTn id="9" dur="1000"/>
                                        <p:tgtEl>
                                          <p:spTgt spid="37891"/>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39"/>
          <p:cNvSpPr txBox="1">
            <a:spLocks noChangeArrowheads="1"/>
          </p:cNvSpPr>
          <p:nvPr/>
        </p:nvSpPr>
        <p:spPr bwMode="auto">
          <a:xfrm>
            <a:off x="0" y="319514"/>
            <a:ext cx="9144000" cy="830997"/>
          </a:xfrm>
          <a:prstGeom prst="rect">
            <a:avLst/>
          </a:prstGeom>
          <a:noFill/>
          <a:ln w="9525">
            <a:noFill/>
            <a:miter lim="800000"/>
            <a:headEnd/>
            <a:tailEnd/>
          </a:ln>
        </p:spPr>
        <p:txBody>
          <a:bodyPr anchor="ctr">
            <a:spAutoFit/>
          </a:bodyPr>
          <a:lstStyle/>
          <a:p>
            <a:pPr algn="ctr"/>
            <a:r>
              <a:rPr lang="en-US" sz="4800" dirty="0">
                <a:effectLst/>
                <a:latin typeface="Cambria" pitchFamily="18" charset="0"/>
              </a:rPr>
              <a:t>Step Reflex</a:t>
            </a:r>
          </a:p>
        </p:txBody>
      </p:sp>
      <p:pic>
        <p:nvPicPr>
          <p:cNvPr id="2" name="Picture 1" descr="Baby-Step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219200"/>
            <a:ext cx="4770783" cy="4876800"/>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8915"/>
                                        </p:tgtEl>
                                        <p:attrNameLst>
                                          <p:attrName>style.visibility</p:attrName>
                                        </p:attrNameLst>
                                      </p:cBhvr>
                                      <p:to>
                                        <p:strVal val="visible"/>
                                      </p:to>
                                    </p:set>
                                    <p:anim calcmode="lin" valueType="num">
                                      <p:cBhvr>
                                        <p:cTn id="7" dur="1000" fill="hold"/>
                                        <p:tgtEl>
                                          <p:spTgt spid="38915"/>
                                        </p:tgtEl>
                                        <p:attrNameLst>
                                          <p:attrName>ppt_w</p:attrName>
                                        </p:attrNameLst>
                                      </p:cBhvr>
                                      <p:tavLst>
                                        <p:tav tm="0">
                                          <p:val>
                                            <p:fltVal val="0"/>
                                          </p:val>
                                        </p:tav>
                                        <p:tav tm="100000">
                                          <p:val>
                                            <p:strVal val="#ppt_w"/>
                                          </p:val>
                                        </p:tav>
                                      </p:tavLst>
                                    </p:anim>
                                    <p:anim calcmode="lin" valueType="num">
                                      <p:cBhvr>
                                        <p:cTn id="8" dur="1000" fill="hold"/>
                                        <p:tgtEl>
                                          <p:spTgt spid="38915"/>
                                        </p:tgtEl>
                                        <p:attrNameLst>
                                          <p:attrName>ppt_h</p:attrName>
                                        </p:attrNameLst>
                                      </p:cBhvr>
                                      <p:tavLst>
                                        <p:tav tm="0">
                                          <p:val>
                                            <p:fltVal val="0"/>
                                          </p:val>
                                        </p:tav>
                                        <p:tav tm="100000">
                                          <p:val>
                                            <p:strVal val="#ppt_h"/>
                                          </p:val>
                                        </p:tav>
                                      </p:tavLst>
                                    </p:anim>
                                    <p:animEffect transition="in" filter="fade">
                                      <p:cBhvr>
                                        <p:cTn id="9" dur="1000"/>
                                        <p:tgtEl>
                                          <p:spTgt spid="38915"/>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1"/>
          <p:cNvSpPr txBox="1">
            <a:spLocks noChangeArrowheads="1"/>
          </p:cNvSpPr>
          <p:nvPr/>
        </p:nvSpPr>
        <p:spPr bwMode="auto">
          <a:xfrm>
            <a:off x="762000" y="304800"/>
            <a:ext cx="7696200" cy="760413"/>
          </a:xfrm>
          <a:prstGeom prst="rect">
            <a:avLst/>
          </a:prstGeom>
          <a:noFill/>
          <a:ln w="9525">
            <a:noFill/>
            <a:miter lim="800000"/>
            <a:headEnd/>
            <a:tailEnd/>
          </a:ln>
        </p:spPr>
        <p:txBody>
          <a:bodyPr anchor="ctr"/>
          <a:lstStyle/>
          <a:p>
            <a:pPr algn="ctr"/>
            <a:r>
              <a:rPr lang="en-US" sz="4800" dirty="0" smtClean="0">
                <a:effectLst/>
                <a:latin typeface="Cambria" pitchFamily="18" charset="0"/>
              </a:rPr>
              <a:t>Tonic Reflex</a:t>
            </a:r>
            <a:endParaRPr lang="en-US" sz="4800" dirty="0">
              <a:effectLst/>
              <a:latin typeface="Cambria" pitchFamily="18" charset="0"/>
            </a:endParaRPr>
          </a:p>
        </p:txBody>
      </p:sp>
      <p:sp>
        <p:nvSpPr>
          <p:cNvPr id="35843" name="Text Box 32"/>
          <p:cNvSpPr txBox="1">
            <a:spLocks noChangeArrowheads="1"/>
          </p:cNvSpPr>
          <p:nvPr/>
        </p:nvSpPr>
        <p:spPr bwMode="auto">
          <a:xfrm>
            <a:off x="8705850" y="6491288"/>
            <a:ext cx="438150" cy="307975"/>
          </a:xfrm>
          <a:prstGeom prst="rect">
            <a:avLst/>
          </a:prstGeom>
          <a:noFill/>
          <a:ln w="9525">
            <a:noFill/>
            <a:miter lim="800000"/>
            <a:headEnd/>
            <a:tailEnd/>
          </a:ln>
        </p:spPr>
        <p:txBody>
          <a:bodyPr>
            <a:spAutoFit/>
          </a:bodyPr>
          <a:lstStyle/>
          <a:p>
            <a:pPr algn="l"/>
            <a:r>
              <a:rPr lang="en-US" sz="1400" b="1" dirty="0">
                <a:effectLst/>
                <a:latin typeface="Humanst521 BT" charset="0"/>
              </a:rPr>
              <a:t> </a:t>
            </a:r>
            <a:endParaRPr lang="en-US" sz="1400" dirty="0">
              <a:effectLst/>
              <a:latin typeface="Cambria" pitchFamily="18" charset="0"/>
            </a:endParaRPr>
          </a:p>
        </p:txBody>
      </p:sp>
      <p:sp>
        <p:nvSpPr>
          <p:cNvPr id="39942" name="Text Box 34"/>
          <p:cNvSpPr txBox="1">
            <a:spLocks noChangeArrowheads="1"/>
          </p:cNvSpPr>
          <p:nvPr/>
        </p:nvSpPr>
        <p:spPr bwMode="auto">
          <a:xfrm>
            <a:off x="1600200" y="5676900"/>
            <a:ext cx="6477000" cy="381000"/>
          </a:xfrm>
          <a:prstGeom prst="rect">
            <a:avLst/>
          </a:prstGeom>
          <a:noFill/>
          <a:ln w="9525">
            <a:noFill/>
            <a:miter lim="800000"/>
            <a:headEnd/>
            <a:tailEnd/>
          </a:ln>
        </p:spPr>
        <p:txBody>
          <a:bodyPr anchor="ctr"/>
          <a:lstStyle/>
          <a:p>
            <a:pPr algn="ctr"/>
            <a:endParaRPr lang="en-US" sz="2200" b="1" i="1" dirty="0">
              <a:solidFill>
                <a:srgbClr val="E0757E"/>
              </a:solidFill>
              <a:effectLst/>
              <a:latin typeface="Times" charset="0"/>
            </a:endParaRPr>
          </a:p>
        </p:txBody>
      </p:sp>
      <p:pic>
        <p:nvPicPr>
          <p:cNvPr id="2" name="Picture 1" descr="Tonic-Neck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1143000"/>
            <a:ext cx="3991429" cy="5029200"/>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9939"/>
                                        </p:tgtEl>
                                        <p:attrNameLst>
                                          <p:attrName>style.visibility</p:attrName>
                                        </p:attrNameLst>
                                      </p:cBhvr>
                                      <p:to>
                                        <p:strVal val="visible"/>
                                      </p:to>
                                    </p:set>
                                    <p:anim calcmode="lin" valueType="num">
                                      <p:cBhvr>
                                        <p:cTn id="7" dur="1000" fill="hold"/>
                                        <p:tgtEl>
                                          <p:spTgt spid="39939"/>
                                        </p:tgtEl>
                                        <p:attrNameLst>
                                          <p:attrName>ppt_w</p:attrName>
                                        </p:attrNameLst>
                                      </p:cBhvr>
                                      <p:tavLst>
                                        <p:tav tm="0">
                                          <p:val>
                                            <p:fltVal val="0"/>
                                          </p:val>
                                        </p:tav>
                                        <p:tav tm="100000">
                                          <p:val>
                                            <p:strVal val="#ppt_w"/>
                                          </p:val>
                                        </p:tav>
                                      </p:tavLst>
                                    </p:anim>
                                    <p:anim calcmode="lin" valueType="num">
                                      <p:cBhvr>
                                        <p:cTn id="8" dur="1000" fill="hold"/>
                                        <p:tgtEl>
                                          <p:spTgt spid="39939"/>
                                        </p:tgtEl>
                                        <p:attrNameLst>
                                          <p:attrName>ppt_h</p:attrName>
                                        </p:attrNameLst>
                                      </p:cBhvr>
                                      <p:tavLst>
                                        <p:tav tm="0">
                                          <p:val>
                                            <p:fltVal val="0"/>
                                          </p:val>
                                        </p:tav>
                                        <p:tav tm="100000">
                                          <p:val>
                                            <p:strVal val="#ppt_h"/>
                                          </p:val>
                                        </p:tav>
                                      </p:tavLst>
                                    </p:anim>
                                    <p:animEffect transition="in" filter="fade">
                                      <p:cBhvr>
                                        <p:cTn id="9" dur="1000"/>
                                        <p:tgtEl>
                                          <p:spTgt spid="39939"/>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OY-Cover-blocks.jpg"/>
          <p:cNvPicPr>
            <a:picLocks noChangeAspect="1"/>
          </p:cNvPicPr>
          <p:nvPr/>
        </p:nvPicPr>
        <p:blipFill>
          <a:blip r:embed="rId2" cstate="print"/>
          <a:srcRect/>
          <a:stretch>
            <a:fillRect/>
          </a:stretch>
        </p:blipFill>
        <p:spPr bwMode="auto">
          <a:xfrm>
            <a:off x="19050" y="0"/>
            <a:ext cx="9144000" cy="5100638"/>
          </a:xfrm>
          <a:prstGeom prst="rect">
            <a:avLst/>
          </a:prstGeom>
          <a:noFill/>
          <a:ln w="9525">
            <a:noFill/>
            <a:miter lim="800000"/>
            <a:headEnd/>
            <a:tailEnd/>
          </a:ln>
        </p:spPr>
      </p:pic>
      <p:pic>
        <p:nvPicPr>
          <p:cNvPr id="2" name="Picture 2" descr="C:\Users\qsuser\AppData\Local\Microsoft\Windows\Temporary Internet Files\Content.Outlook\9KCOGPQZ\SVGB_SMGB_SNS_4 color stacked 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1660" y="5257800"/>
            <a:ext cx="2995140" cy="13910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8"/>
          <p:cNvSpPr txBox="1">
            <a:spLocks noChangeArrowheads="1"/>
          </p:cNvSpPr>
          <p:nvPr/>
        </p:nvSpPr>
        <p:spPr bwMode="auto">
          <a:xfrm>
            <a:off x="8705850" y="6491288"/>
            <a:ext cx="438150" cy="307975"/>
          </a:xfrm>
          <a:prstGeom prst="rect">
            <a:avLst/>
          </a:prstGeom>
          <a:noFill/>
          <a:ln w="9525">
            <a:noFill/>
            <a:miter lim="800000"/>
            <a:headEnd/>
            <a:tailEnd/>
          </a:ln>
        </p:spPr>
        <p:txBody>
          <a:bodyPr>
            <a:spAutoFit/>
          </a:bodyPr>
          <a:lstStyle/>
          <a:p>
            <a:pPr algn="l"/>
            <a:r>
              <a:rPr lang="en-US" sz="1400" b="1" dirty="0">
                <a:effectLst/>
                <a:latin typeface="Humanst521 BT" charset="0"/>
              </a:rPr>
              <a:t> </a:t>
            </a:r>
            <a:endParaRPr lang="en-US" sz="1400" dirty="0">
              <a:effectLst/>
              <a:latin typeface="Cambria" pitchFamily="18" charset="0"/>
            </a:endParaRPr>
          </a:p>
        </p:txBody>
      </p:sp>
      <p:sp>
        <p:nvSpPr>
          <p:cNvPr id="43025" name="Text Box 17"/>
          <p:cNvSpPr txBox="1">
            <a:spLocks noChangeArrowheads="1"/>
          </p:cNvSpPr>
          <p:nvPr/>
        </p:nvSpPr>
        <p:spPr bwMode="auto">
          <a:xfrm>
            <a:off x="304800" y="609600"/>
            <a:ext cx="8686800" cy="838200"/>
          </a:xfrm>
          <a:prstGeom prst="rect">
            <a:avLst/>
          </a:prstGeom>
          <a:noFill/>
          <a:ln w="9525">
            <a:noFill/>
            <a:miter lim="800000"/>
            <a:headEnd/>
            <a:tailEnd/>
          </a:ln>
        </p:spPr>
        <p:txBody>
          <a:bodyPr anchor="ctr"/>
          <a:lstStyle/>
          <a:p>
            <a:pPr algn="l"/>
            <a:r>
              <a:rPr lang="en-US" sz="3200" dirty="0">
                <a:effectLst/>
                <a:latin typeface="Cambria" pitchFamily="18" charset="0"/>
              </a:rPr>
              <a:t>You will be amazed at the resilience of your new baby. The reflexes </a:t>
            </a:r>
            <a:r>
              <a:rPr lang="en-US" sz="3200" dirty="0" smtClean="0">
                <a:effectLst/>
                <a:latin typeface="Cambria" pitchFamily="18" charset="0"/>
              </a:rPr>
              <a:t>you</a:t>
            </a:r>
            <a:r>
              <a:rPr lang="en-US" sz="3200" dirty="0">
                <a:effectLst/>
                <a:latin typeface="Cambria" pitchFamily="18" charset="0"/>
              </a:rPr>
              <a:t> </a:t>
            </a:r>
            <a:r>
              <a:rPr lang="en-US" sz="3200" dirty="0" smtClean="0">
                <a:effectLst/>
                <a:latin typeface="Cambria" pitchFamily="18" charset="0"/>
              </a:rPr>
              <a:t>wi</a:t>
            </a:r>
            <a:r>
              <a:rPr lang="en-US" altLang="ja-JP" sz="3200" dirty="0" smtClean="0">
                <a:effectLst/>
                <a:latin typeface="Cambria" pitchFamily="18" charset="0"/>
              </a:rPr>
              <a:t>ll </a:t>
            </a:r>
            <a:r>
              <a:rPr lang="en-US" altLang="ja-JP" sz="3200" dirty="0">
                <a:effectLst/>
                <a:latin typeface="Cambria" pitchFamily="18" charset="0"/>
              </a:rPr>
              <a:t>notice…</a:t>
            </a:r>
            <a:endParaRPr lang="en-US" sz="3200" dirty="0">
              <a:effectLst/>
              <a:latin typeface="Cambria" pitchFamily="18" charset="0"/>
            </a:endParaRPr>
          </a:p>
        </p:txBody>
      </p:sp>
      <p:grpSp>
        <p:nvGrpSpPr>
          <p:cNvPr id="2" name="Group 33"/>
          <p:cNvGrpSpPr>
            <a:grpSpLocks/>
          </p:cNvGrpSpPr>
          <p:nvPr/>
        </p:nvGrpSpPr>
        <p:grpSpPr bwMode="auto">
          <a:xfrm>
            <a:off x="1905000" y="1828800"/>
            <a:ext cx="2362200" cy="1066800"/>
            <a:chOff x="1200" y="1152"/>
            <a:chExt cx="1488" cy="672"/>
          </a:xfrm>
          <a:solidFill>
            <a:schemeClr val="accent1">
              <a:lumMod val="20000"/>
              <a:lumOff val="80000"/>
            </a:schemeClr>
          </a:solidFill>
        </p:grpSpPr>
        <p:sp>
          <p:nvSpPr>
            <p:cNvPr id="43032" name="Oval 24"/>
            <p:cNvSpPr>
              <a:spLocks noChangeArrowheads="1"/>
            </p:cNvSpPr>
            <p:nvPr/>
          </p:nvSpPr>
          <p:spPr bwMode="auto">
            <a:xfrm>
              <a:off x="1200" y="1152"/>
              <a:ext cx="1488" cy="672"/>
            </a:xfrm>
            <a:prstGeom prst="ellipse">
              <a:avLst/>
            </a:prstGeom>
            <a:grpFill/>
            <a:ln w="63500" cap="rnd" algn="ctr">
              <a:solidFill>
                <a:srgbClr val="DEA075"/>
              </a:solidFill>
              <a:prstDash val="sysDot"/>
              <a:round/>
              <a:headEnd/>
              <a:tailEnd/>
            </a:ln>
            <a:effectLst/>
            <a:scene3d>
              <a:camera prst="orthographicFront"/>
              <a:lightRig rig="threePt" dir="t"/>
            </a:scene3d>
            <a:sp3d>
              <a:bevelT prst="angle"/>
            </a:sp3d>
          </p:spPr>
          <p:txBody>
            <a:bodyPr wrap="none" anchor="ctr"/>
            <a:lstStyle/>
            <a:p>
              <a:pPr>
                <a:defRPr/>
              </a:pPr>
              <a:endParaRPr lang="en-US" dirty="0">
                <a:ea typeface="+mn-ea"/>
              </a:endParaRPr>
            </a:p>
          </p:txBody>
        </p:sp>
        <p:sp>
          <p:nvSpPr>
            <p:cNvPr id="43016" name="Text Box 8"/>
            <p:cNvSpPr txBox="1">
              <a:spLocks noChangeArrowheads="1"/>
            </p:cNvSpPr>
            <p:nvPr/>
          </p:nvSpPr>
          <p:spPr bwMode="auto">
            <a:xfrm>
              <a:off x="1440" y="1296"/>
              <a:ext cx="1046" cy="368"/>
            </a:xfrm>
            <a:prstGeom prst="rect">
              <a:avLst/>
            </a:prstGeom>
            <a:grpFill/>
            <a:ln w="9525">
              <a:noFill/>
              <a:miter lim="800000"/>
              <a:headEnd/>
              <a:tailEnd/>
            </a:ln>
            <a:effectLst>
              <a:outerShdw dist="28398" dir="3806097" algn="ctr" rotWithShape="0">
                <a:schemeClr val="tx1"/>
              </a:outerShdw>
            </a:effectLst>
            <a:scene3d>
              <a:camera prst="orthographicFront"/>
              <a:lightRig rig="glow" dir="tl">
                <a:rot lat="0" lon="0" rev="5400000"/>
              </a:lightRig>
            </a:scene3d>
            <a:sp3d>
              <a:bevelT prst="angle"/>
            </a:sp3d>
          </p:spPr>
          <p:txBody>
            <a:bodyPr wrap="none">
              <a:spAutoFit/>
              <a:sp3d contourW="12700">
                <a:bevelT w="25400" h="25400"/>
                <a:contourClr>
                  <a:schemeClr val="accent6">
                    <a:shade val="73000"/>
                  </a:schemeClr>
                </a:contourClr>
              </a:sp3d>
            </a:bodyPr>
            <a:lstStyle/>
            <a:p>
              <a:pPr>
                <a:defRPr/>
              </a:pPr>
              <a:r>
                <a:rPr lang="en-US" sz="3200" b="1" i="1" dirty="0">
                  <a:ln w="11430">
                    <a:solidFill>
                      <a:schemeClr val="tx1">
                        <a:lumMod val="75000"/>
                        <a:lumOff val="25000"/>
                      </a:schemeClr>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Humanst521 BT" pitchFamily="34" charset="0"/>
                  <a:ea typeface="+mn-ea"/>
                </a:rPr>
                <a:t>A YAWN</a:t>
              </a:r>
            </a:p>
          </p:txBody>
        </p:sp>
      </p:grpSp>
      <p:grpSp>
        <p:nvGrpSpPr>
          <p:cNvPr id="3" name="Group 31"/>
          <p:cNvGrpSpPr>
            <a:grpSpLocks/>
          </p:cNvGrpSpPr>
          <p:nvPr/>
        </p:nvGrpSpPr>
        <p:grpSpPr bwMode="auto">
          <a:xfrm>
            <a:off x="1905000" y="4419600"/>
            <a:ext cx="2362200" cy="1066800"/>
            <a:chOff x="3888" y="2160"/>
            <a:chExt cx="1488" cy="672"/>
          </a:xfrm>
          <a:solidFill>
            <a:schemeClr val="accent1">
              <a:lumMod val="20000"/>
              <a:lumOff val="80000"/>
            </a:schemeClr>
          </a:solidFill>
        </p:grpSpPr>
        <p:sp>
          <p:nvSpPr>
            <p:cNvPr id="43033" name="Oval 25"/>
            <p:cNvSpPr>
              <a:spLocks noChangeArrowheads="1"/>
            </p:cNvSpPr>
            <p:nvPr/>
          </p:nvSpPr>
          <p:spPr bwMode="auto">
            <a:xfrm>
              <a:off x="3888" y="2160"/>
              <a:ext cx="1488" cy="672"/>
            </a:xfrm>
            <a:prstGeom prst="ellipse">
              <a:avLst/>
            </a:prstGeom>
            <a:grpFill/>
            <a:ln w="63500" cap="rnd" algn="ctr">
              <a:solidFill>
                <a:srgbClr val="DEA075"/>
              </a:solidFill>
              <a:prstDash val="sysDot"/>
              <a:round/>
              <a:headEnd/>
              <a:tailEnd/>
            </a:ln>
            <a:effectLst/>
            <a:scene3d>
              <a:camera prst="orthographicFront"/>
              <a:lightRig rig="threePt" dir="t"/>
            </a:scene3d>
            <a:sp3d>
              <a:bevelT prst="angle"/>
            </a:sp3d>
          </p:spPr>
          <p:txBody>
            <a:bodyPr wrap="none" anchor="ctr"/>
            <a:lstStyle/>
            <a:p>
              <a:pPr>
                <a:defRPr/>
              </a:pPr>
              <a:endParaRPr lang="en-US" dirty="0">
                <a:ea typeface="+mn-ea"/>
              </a:endParaRPr>
            </a:p>
          </p:txBody>
        </p:sp>
        <p:sp>
          <p:nvSpPr>
            <p:cNvPr id="43017" name="Text Box 9"/>
            <p:cNvSpPr txBox="1">
              <a:spLocks noChangeArrowheads="1"/>
            </p:cNvSpPr>
            <p:nvPr/>
          </p:nvSpPr>
          <p:spPr bwMode="auto">
            <a:xfrm>
              <a:off x="4080" y="2304"/>
              <a:ext cx="1118" cy="368"/>
            </a:xfrm>
            <a:prstGeom prst="rect">
              <a:avLst/>
            </a:prstGeom>
            <a:grpFill/>
            <a:ln w="9525">
              <a:noFill/>
              <a:miter lim="800000"/>
              <a:headEnd/>
              <a:tailEnd/>
            </a:ln>
            <a:effectLst>
              <a:outerShdw dist="28398" dir="3806097" algn="ctr" rotWithShape="0">
                <a:schemeClr val="tx1"/>
              </a:outerShdw>
            </a:effectLst>
            <a:scene3d>
              <a:camera prst="orthographicFront"/>
              <a:lightRig rig="glow" dir="tl">
                <a:rot lat="0" lon="0" rev="5400000"/>
              </a:lightRig>
            </a:scene3d>
            <a:sp3d>
              <a:bevelT prst="angle"/>
            </a:sp3d>
          </p:spPr>
          <p:txBody>
            <a:bodyPr wrap="none">
              <a:spAutoFit/>
              <a:sp3d contourW="12700">
                <a:bevelT w="25400" h="25400"/>
                <a:contourClr>
                  <a:schemeClr val="accent6">
                    <a:shade val="73000"/>
                  </a:schemeClr>
                </a:contourClr>
              </a:sp3d>
            </a:bodyPr>
            <a:lstStyle/>
            <a:p>
              <a:pPr>
                <a:defRPr/>
              </a:pPr>
              <a:r>
                <a:rPr lang="en-US" sz="3200" b="1" i="1" dirty="0">
                  <a:ln w="11430">
                    <a:solidFill>
                      <a:schemeClr val="tx1">
                        <a:lumMod val="75000"/>
                        <a:lumOff val="25000"/>
                      </a:schemeClr>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rPr>
                <a:t>A WINCE</a:t>
              </a:r>
            </a:p>
          </p:txBody>
        </p:sp>
      </p:grpSp>
      <p:grpSp>
        <p:nvGrpSpPr>
          <p:cNvPr id="4" name="Group 30"/>
          <p:cNvGrpSpPr>
            <a:grpSpLocks/>
          </p:cNvGrpSpPr>
          <p:nvPr/>
        </p:nvGrpSpPr>
        <p:grpSpPr bwMode="auto">
          <a:xfrm>
            <a:off x="685800" y="3124200"/>
            <a:ext cx="2362200" cy="1066800"/>
            <a:chOff x="2640" y="1152"/>
            <a:chExt cx="1488" cy="672"/>
          </a:xfrm>
          <a:solidFill>
            <a:schemeClr val="accent1">
              <a:lumMod val="20000"/>
              <a:lumOff val="80000"/>
            </a:schemeClr>
          </a:solidFill>
        </p:grpSpPr>
        <p:sp>
          <p:nvSpPr>
            <p:cNvPr id="43029" name="Oval 21"/>
            <p:cNvSpPr>
              <a:spLocks noChangeArrowheads="1"/>
            </p:cNvSpPr>
            <p:nvPr/>
          </p:nvSpPr>
          <p:spPr bwMode="auto">
            <a:xfrm>
              <a:off x="2640" y="1152"/>
              <a:ext cx="1488" cy="672"/>
            </a:xfrm>
            <a:prstGeom prst="ellipse">
              <a:avLst/>
            </a:prstGeom>
            <a:grpFill/>
            <a:ln w="63500" cap="rnd" algn="ctr">
              <a:solidFill>
                <a:srgbClr val="DEA075"/>
              </a:solidFill>
              <a:prstDash val="sysDot"/>
              <a:round/>
              <a:headEnd/>
              <a:tailEnd/>
            </a:ln>
            <a:effectLst/>
            <a:scene3d>
              <a:camera prst="orthographicFront"/>
              <a:lightRig rig="threePt" dir="t"/>
            </a:scene3d>
            <a:sp3d>
              <a:bevelT prst="angle"/>
            </a:sp3d>
          </p:spPr>
          <p:txBody>
            <a:bodyPr wrap="none" anchor="ctr"/>
            <a:lstStyle/>
            <a:p>
              <a:pPr>
                <a:defRPr/>
              </a:pPr>
              <a:endParaRPr lang="en-US" dirty="0">
                <a:ea typeface="+mn-ea"/>
              </a:endParaRPr>
            </a:p>
          </p:txBody>
        </p:sp>
        <p:sp>
          <p:nvSpPr>
            <p:cNvPr id="43018" name="Text Box 10"/>
            <p:cNvSpPr txBox="1">
              <a:spLocks noChangeArrowheads="1"/>
            </p:cNvSpPr>
            <p:nvPr/>
          </p:nvSpPr>
          <p:spPr bwMode="auto">
            <a:xfrm>
              <a:off x="2880" y="1296"/>
              <a:ext cx="960" cy="368"/>
            </a:xfrm>
            <a:prstGeom prst="rect">
              <a:avLst/>
            </a:prstGeom>
            <a:grpFill/>
            <a:ln w="9525">
              <a:noFill/>
              <a:miter lim="800000"/>
              <a:headEnd/>
              <a:tailEnd/>
            </a:ln>
            <a:effectLst>
              <a:outerShdw dist="28398" dir="3806097" algn="ctr" rotWithShape="0">
                <a:schemeClr val="tx1"/>
              </a:outerShdw>
            </a:effectLst>
            <a:scene3d>
              <a:camera prst="orthographicFront"/>
              <a:lightRig rig="glow" dir="tl">
                <a:rot lat="0" lon="0" rev="5400000"/>
              </a:lightRig>
            </a:scene3d>
            <a:sp3d>
              <a:bevelT prst="angle"/>
            </a:sp3d>
          </p:spPr>
          <p:txBody>
            <a:bodyPr>
              <a:spAutoFit/>
              <a:sp3d contourW="12700">
                <a:bevelT w="25400" h="25400"/>
                <a:contourClr>
                  <a:schemeClr val="accent6">
                    <a:shade val="73000"/>
                  </a:schemeClr>
                </a:contourClr>
              </a:sp3d>
            </a:bodyPr>
            <a:lstStyle/>
            <a:p>
              <a:pPr>
                <a:defRPr/>
              </a:pPr>
              <a:r>
                <a:rPr lang="en-US" sz="3200" b="1" i="1" dirty="0">
                  <a:ln w="11430">
                    <a:solidFill>
                      <a:schemeClr val="tx1">
                        <a:lumMod val="75000"/>
                        <a:lumOff val="25000"/>
                      </a:schemeClr>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rPr>
                <a:t>A  JERK</a:t>
              </a:r>
            </a:p>
          </p:txBody>
        </p:sp>
      </p:grpSp>
      <p:sp>
        <p:nvSpPr>
          <p:cNvPr id="43034" name="Rectangle 26"/>
          <p:cNvSpPr>
            <a:spLocks noChangeArrowheads="1"/>
          </p:cNvSpPr>
          <p:nvPr/>
        </p:nvSpPr>
        <p:spPr bwMode="auto">
          <a:xfrm>
            <a:off x="2057400" y="5410200"/>
            <a:ext cx="6553200" cy="898525"/>
          </a:xfrm>
          <a:prstGeom prst="rect">
            <a:avLst/>
          </a:prstGeom>
          <a:noFill/>
          <a:ln w="9525">
            <a:noFill/>
            <a:miter lim="800000"/>
            <a:headEnd/>
            <a:tailEnd/>
          </a:ln>
        </p:spPr>
        <p:txBody>
          <a:bodyPr anchor="ctr"/>
          <a:lstStyle/>
          <a:p>
            <a:r>
              <a:rPr lang="en-US" sz="3200" dirty="0">
                <a:effectLst/>
                <a:latin typeface="Cambria" pitchFamily="18" charset="0"/>
              </a:rPr>
              <a:t>…are part of your baby</a:t>
            </a:r>
            <a:r>
              <a:rPr lang="ja-JP" altLang="en-US" sz="3200">
                <a:effectLst/>
                <a:latin typeface="Cambria" pitchFamily="18" charset="0"/>
              </a:rPr>
              <a:t>’</a:t>
            </a:r>
            <a:r>
              <a:rPr lang="en-US" altLang="ja-JP" sz="3200" dirty="0">
                <a:effectLst/>
                <a:latin typeface="Cambria" pitchFamily="18" charset="0"/>
              </a:rPr>
              <a:t>s</a:t>
            </a:r>
          </a:p>
          <a:p>
            <a:r>
              <a:rPr lang="en-US" sz="3200" dirty="0">
                <a:effectLst/>
                <a:latin typeface="Cambria" pitchFamily="18" charset="0"/>
              </a:rPr>
              <a:t>built-in survival responses at birth.</a:t>
            </a:r>
          </a:p>
        </p:txBody>
      </p:sp>
      <p:grpSp>
        <p:nvGrpSpPr>
          <p:cNvPr id="5" name="Group 28"/>
          <p:cNvGrpSpPr>
            <a:grpSpLocks/>
          </p:cNvGrpSpPr>
          <p:nvPr/>
        </p:nvGrpSpPr>
        <p:grpSpPr bwMode="auto">
          <a:xfrm>
            <a:off x="4572000" y="2514600"/>
            <a:ext cx="3962400" cy="2438400"/>
            <a:chOff x="720" y="2016"/>
            <a:chExt cx="2496" cy="1248"/>
          </a:xfrm>
          <a:solidFill>
            <a:schemeClr val="accent1">
              <a:lumMod val="20000"/>
              <a:lumOff val="80000"/>
            </a:schemeClr>
          </a:solidFill>
        </p:grpSpPr>
        <p:sp>
          <p:nvSpPr>
            <p:cNvPr id="43035" name="Oval 27"/>
            <p:cNvSpPr>
              <a:spLocks noChangeArrowheads="1"/>
            </p:cNvSpPr>
            <p:nvPr/>
          </p:nvSpPr>
          <p:spPr bwMode="auto">
            <a:xfrm>
              <a:off x="720" y="2016"/>
              <a:ext cx="2496" cy="1248"/>
            </a:xfrm>
            <a:prstGeom prst="ellipse">
              <a:avLst/>
            </a:prstGeom>
            <a:grpFill/>
            <a:ln w="63500" cap="rnd" algn="ctr">
              <a:solidFill>
                <a:srgbClr val="DEA075"/>
              </a:solidFill>
              <a:prstDash val="sysDot"/>
              <a:round/>
              <a:headEnd/>
              <a:tailEnd/>
            </a:ln>
            <a:effectLst/>
            <a:scene3d>
              <a:camera prst="orthographicFront"/>
              <a:lightRig rig="threePt" dir="t"/>
            </a:scene3d>
            <a:sp3d>
              <a:bevelT prst="angle"/>
            </a:sp3d>
          </p:spPr>
          <p:txBody>
            <a:bodyPr wrap="none" anchor="ctr"/>
            <a:lstStyle/>
            <a:p>
              <a:pPr>
                <a:defRPr/>
              </a:pP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endParaRPr>
            </a:p>
          </p:txBody>
        </p:sp>
        <p:sp>
          <p:nvSpPr>
            <p:cNvPr id="43015" name="Text Box 7"/>
            <p:cNvSpPr txBox="1">
              <a:spLocks noChangeArrowheads="1"/>
            </p:cNvSpPr>
            <p:nvPr/>
          </p:nvSpPr>
          <p:spPr bwMode="auto">
            <a:xfrm>
              <a:off x="891" y="2353"/>
              <a:ext cx="2133" cy="551"/>
            </a:xfrm>
            <a:prstGeom prst="rect">
              <a:avLst/>
            </a:prstGeom>
            <a:grpFill/>
            <a:ln w="9525">
              <a:noFill/>
              <a:miter lim="800000"/>
              <a:headEnd/>
              <a:tailEnd/>
            </a:ln>
            <a:effectLst>
              <a:outerShdw dist="28398" dir="3806097" algn="ctr" rotWithShape="0">
                <a:schemeClr val="tx1"/>
              </a:outerShdw>
            </a:effectLst>
            <a:scene3d>
              <a:camera prst="orthographicFront"/>
              <a:lightRig rig="glow" dir="tl">
                <a:rot lat="0" lon="0" rev="5400000"/>
              </a:lightRig>
            </a:scene3d>
            <a:sp3d>
              <a:bevelT prst="angle"/>
            </a:sp3d>
          </p:spPr>
          <p:txBody>
            <a:bodyPr anchor="ctr">
              <a:spAutoFit/>
              <a:sp3d contourW="12700">
                <a:bevelT w="25400" h="25400"/>
                <a:contourClr>
                  <a:schemeClr val="accent6">
                    <a:shade val="73000"/>
                  </a:schemeClr>
                </a:contourClr>
              </a:sp3d>
            </a:bodyPr>
            <a:lstStyle/>
            <a:p>
              <a:pPr algn="ctr">
                <a:defRPr/>
              </a:pPr>
              <a:r>
                <a:rPr lang="en-US" sz="3200" b="1" i="1" dirty="0">
                  <a:ln w="11430" cmpd="sng">
                    <a:solidFill>
                      <a:schemeClr val="tx1">
                        <a:lumMod val="75000"/>
                        <a:lumOff val="25000"/>
                      </a:schemeClr>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dist="40000" dir="5040000" algn="tl">
                      <a:srgbClr val="000000">
                        <a:alpha val="30000"/>
                      </a:srgbClr>
                    </a:outerShdw>
                  </a:effectLst>
                  <a:latin typeface="Humanst521 BT" pitchFamily="34" charset="0"/>
                  <a:ea typeface="+mn-ea"/>
                </a:rPr>
                <a:t>THE GRASP OF YOUR FINGER</a:t>
              </a: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3025"/>
                                        </p:tgtEl>
                                        <p:attrNameLst>
                                          <p:attrName>style.visibility</p:attrName>
                                        </p:attrNameLst>
                                      </p:cBhvr>
                                      <p:to>
                                        <p:strVal val="visible"/>
                                      </p:to>
                                    </p:set>
                                    <p:animEffect transition="in" filter="fade">
                                      <p:cBhvr>
                                        <p:cTn id="7" dur="1000"/>
                                        <p:tgtEl>
                                          <p:spTgt spid="43025"/>
                                        </p:tgtEl>
                                      </p:cBhvr>
                                    </p:animEffect>
                                  </p:childTnLst>
                                </p:cTn>
                              </p:par>
                            </p:childTnLst>
                          </p:cTn>
                        </p:par>
                        <p:par>
                          <p:cTn id="8" fill="hold" nodeType="afterGroup">
                            <p:stCondLst>
                              <p:cond delay="2000"/>
                            </p:stCondLst>
                            <p:childTnLst>
                              <p:par>
                                <p:cTn id="9" presetID="51" presetClass="entr" presetSubtype="0"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385" decel="100000"/>
                                        <p:tgtEl>
                                          <p:spTgt spid="2"/>
                                        </p:tgtEl>
                                      </p:cBhvr>
                                    </p:animEffect>
                                    <p:animScale>
                                      <p:cBhvr>
                                        <p:cTn id="12" dur="385" decel="100000"/>
                                        <p:tgtEl>
                                          <p:spTgt spid="2"/>
                                        </p:tgtEl>
                                      </p:cBhvr>
                                      <p:from x="10000" y="10000"/>
                                      <p:to x="200000" y="450000"/>
                                    </p:animScale>
                                    <p:animScale>
                                      <p:cBhvr>
                                        <p:cTn id="13" dur="615" accel="100000" fill="hold">
                                          <p:stCondLst>
                                            <p:cond delay="385"/>
                                          </p:stCondLst>
                                        </p:cTn>
                                        <p:tgtEl>
                                          <p:spTgt spid="2"/>
                                        </p:tgtEl>
                                      </p:cBhvr>
                                      <p:from x="200000" y="450000"/>
                                      <p:to x="100000" y="100000"/>
                                    </p:animScale>
                                    <p:set>
                                      <p:cBhvr>
                                        <p:cTn id="14" dur="385" fill="hold"/>
                                        <p:tgtEl>
                                          <p:spTgt spid="2"/>
                                        </p:tgtEl>
                                        <p:attrNameLst>
                                          <p:attrName>ppt_x</p:attrName>
                                        </p:attrNameLst>
                                      </p:cBhvr>
                                      <p:to>
                                        <p:strVal val="(0.5)"/>
                                      </p:to>
                                    </p:set>
                                    <p:anim from="(0.5)" to="(#ppt_x)" calcmode="lin" valueType="num">
                                      <p:cBhvr>
                                        <p:cTn id="15" dur="615" accel="100000" fill="hold">
                                          <p:stCondLst>
                                            <p:cond delay="385"/>
                                          </p:stCondLst>
                                        </p:cTn>
                                        <p:tgtEl>
                                          <p:spTgt spid="2"/>
                                        </p:tgtEl>
                                        <p:attrNameLst>
                                          <p:attrName>ppt_x</p:attrName>
                                        </p:attrNameLst>
                                      </p:cBhvr>
                                    </p:anim>
                                    <p:set>
                                      <p:cBhvr>
                                        <p:cTn id="16" dur="385" fill="hold"/>
                                        <p:tgtEl>
                                          <p:spTgt spid="2"/>
                                        </p:tgtEl>
                                        <p:attrNameLst>
                                          <p:attrName>ppt_y</p:attrName>
                                        </p:attrNameLst>
                                      </p:cBhvr>
                                      <p:to>
                                        <p:strVal val="(#ppt_y+0.4)"/>
                                      </p:to>
                                    </p:set>
                                    <p:anim from="(#ppt_y+0.4)" to="(#ppt_y)" calcmode="lin" valueType="num">
                                      <p:cBhvr>
                                        <p:cTn id="17" dur="615" accel="100000" fill="hold">
                                          <p:stCondLst>
                                            <p:cond delay="385"/>
                                          </p:stCondLst>
                                        </p:cTn>
                                        <p:tgtEl>
                                          <p:spTgt spid="2"/>
                                        </p:tgtEl>
                                        <p:attrNameLst>
                                          <p:attrName>ppt_y</p:attrName>
                                        </p:attrNameLst>
                                      </p:cBhvr>
                                    </p:anim>
                                  </p:childTnLst>
                                </p:cTn>
                              </p:par>
                            </p:childTnLst>
                          </p:cTn>
                        </p:par>
                        <p:par>
                          <p:cTn id="18" fill="hold" nodeType="afterGroup">
                            <p:stCondLst>
                              <p:cond delay="3500"/>
                            </p:stCondLst>
                            <p:childTnLst>
                              <p:par>
                                <p:cTn id="19" presetID="5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385" decel="100000"/>
                                        <p:tgtEl>
                                          <p:spTgt spid="4"/>
                                        </p:tgtEl>
                                      </p:cBhvr>
                                    </p:animEffect>
                                    <p:animScale>
                                      <p:cBhvr>
                                        <p:cTn id="22" dur="385" decel="100000"/>
                                        <p:tgtEl>
                                          <p:spTgt spid="4"/>
                                        </p:tgtEl>
                                      </p:cBhvr>
                                      <p:from x="10000" y="10000"/>
                                      <p:to x="200000" y="450000"/>
                                    </p:animScale>
                                    <p:animScale>
                                      <p:cBhvr>
                                        <p:cTn id="23" dur="615" accel="100000" fill="hold">
                                          <p:stCondLst>
                                            <p:cond delay="385"/>
                                          </p:stCondLst>
                                        </p:cTn>
                                        <p:tgtEl>
                                          <p:spTgt spid="4"/>
                                        </p:tgtEl>
                                      </p:cBhvr>
                                      <p:from x="200000" y="450000"/>
                                      <p:to x="100000" y="100000"/>
                                    </p:animScale>
                                    <p:set>
                                      <p:cBhvr>
                                        <p:cTn id="24" dur="385" fill="hold"/>
                                        <p:tgtEl>
                                          <p:spTgt spid="4"/>
                                        </p:tgtEl>
                                        <p:attrNameLst>
                                          <p:attrName>ppt_x</p:attrName>
                                        </p:attrNameLst>
                                      </p:cBhvr>
                                      <p:to>
                                        <p:strVal val="(0.5)"/>
                                      </p:to>
                                    </p:set>
                                    <p:anim from="(0.5)" to="(#ppt_x)" calcmode="lin" valueType="num">
                                      <p:cBhvr>
                                        <p:cTn id="25" dur="615" accel="100000" fill="hold">
                                          <p:stCondLst>
                                            <p:cond delay="385"/>
                                          </p:stCondLst>
                                        </p:cTn>
                                        <p:tgtEl>
                                          <p:spTgt spid="4"/>
                                        </p:tgtEl>
                                        <p:attrNameLst>
                                          <p:attrName>ppt_x</p:attrName>
                                        </p:attrNameLst>
                                      </p:cBhvr>
                                    </p:anim>
                                    <p:set>
                                      <p:cBhvr>
                                        <p:cTn id="26" dur="385" fill="hold"/>
                                        <p:tgtEl>
                                          <p:spTgt spid="4"/>
                                        </p:tgtEl>
                                        <p:attrNameLst>
                                          <p:attrName>ppt_y</p:attrName>
                                        </p:attrNameLst>
                                      </p:cBhvr>
                                      <p:to>
                                        <p:strVal val="(#ppt_y+0.4)"/>
                                      </p:to>
                                    </p:set>
                                    <p:anim from="(#ppt_y+0.4)" to="(#ppt_y)" calcmode="lin" valueType="num">
                                      <p:cBhvr>
                                        <p:cTn id="27" dur="615" accel="100000" fill="hold">
                                          <p:stCondLst>
                                            <p:cond delay="385"/>
                                          </p:stCondLst>
                                        </p:cTn>
                                        <p:tgtEl>
                                          <p:spTgt spid="4"/>
                                        </p:tgtEl>
                                        <p:attrNameLst>
                                          <p:attrName>ppt_y</p:attrName>
                                        </p:attrNameLst>
                                      </p:cBhvr>
                                    </p:anim>
                                  </p:childTnLst>
                                </p:cTn>
                              </p:par>
                            </p:childTnLst>
                          </p:cTn>
                        </p:par>
                        <p:par>
                          <p:cTn id="28" fill="hold" nodeType="afterGroup">
                            <p:stCondLst>
                              <p:cond delay="4500"/>
                            </p:stCondLst>
                            <p:childTnLst>
                              <p:par>
                                <p:cTn id="29" presetID="51"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385" decel="100000"/>
                                        <p:tgtEl>
                                          <p:spTgt spid="3"/>
                                        </p:tgtEl>
                                      </p:cBhvr>
                                    </p:animEffect>
                                    <p:animScale>
                                      <p:cBhvr>
                                        <p:cTn id="32" dur="385" decel="100000"/>
                                        <p:tgtEl>
                                          <p:spTgt spid="3"/>
                                        </p:tgtEl>
                                      </p:cBhvr>
                                      <p:from x="10000" y="10000"/>
                                      <p:to x="200000" y="450000"/>
                                    </p:animScale>
                                    <p:animScale>
                                      <p:cBhvr>
                                        <p:cTn id="33" dur="615" accel="100000" fill="hold">
                                          <p:stCondLst>
                                            <p:cond delay="385"/>
                                          </p:stCondLst>
                                        </p:cTn>
                                        <p:tgtEl>
                                          <p:spTgt spid="3"/>
                                        </p:tgtEl>
                                      </p:cBhvr>
                                      <p:from x="200000" y="450000"/>
                                      <p:to x="100000" y="100000"/>
                                    </p:animScale>
                                    <p:set>
                                      <p:cBhvr>
                                        <p:cTn id="34" dur="385" fill="hold"/>
                                        <p:tgtEl>
                                          <p:spTgt spid="3"/>
                                        </p:tgtEl>
                                        <p:attrNameLst>
                                          <p:attrName>ppt_x</p:attrName>
                                        </p:attrNameLst>
                                      </p:cBhvr>
                                      <p:to>
                                        <p:strVal val="(0.5)"/>
                                      </p:to>
                                    </p:set>
                                    <p:anim from="(0.5)" to="(#ppt_x)" calcmode="lin" valueType="num">
                                      <p:cBhvr>
                                        <p:cTn id="35" dur="615" accel="100000" fill="hold">
                                          <p:stCondLst>
                                            <p:cond delay="385"/>
                                          </p:stCondLst>
                                        </p:cTn>
                                        <p:tgtEl>
                                          <p:spTgt spid="3"/>
                                        </p:tgtEl>
                                        <p:attrNameLst>
                                          <p:attrName>ppt_x</p:attrName>
                                        </p:attrNameLst>
                                      </p:cBhvr>
                                    </p:anim>
                                    <p:set>
                                      <p:cBhvr>
                                        <p:cTn id="36" dur="385" fill="hold"/>
                                        <p:tgtEl>
                                          <p:spTgt spid="3"/>
                                        </p:tgtEl>
                                        <p:attrNameLst>
                                          <p:attrName>ppt_y</p:attrName>
                                        </p:attrNameLst>
                                      </p:cBhvr>
                                      <p:to>
                                        <p:strVal val="(#ppt_y+0.4)"/>
                                      </p:to>
                                    </p:set>
                                    <p:anim from="(#ppt_y+0.4)" to="(#ppt_y)" calcmode="lin" valueType="num">
                                      <p:cBhvr>
                                        <p:cTn id="37" dur="615" accel="100000" fill="hold">
                                          <p:stCondLst>
                                            <p:cond delay="385"/>
                                          </p:stCondLst>
                                        </p:cTn>
                                        <p:tgtEl>
                                          <p:spTgt spid="3"/>
                                        </p:tgtEl>
                                        <p:attrNameLst>
                                          <p:attrName>ppt_y</p:attrName>
                                        </p:attrNameLst>
                                      </p:cBhvr>
                                    </p:anim>
                                  </p:childTnLst>
                                </p:cTn>
                              </p:par>
                            </p:childTnLst>
                          </p:cTn>
                        </p:par>
                        <p:par>
                          <p:cTn id="38" fill="hold" nodeType="afterGroup">
                            <p:stCondLst>
                              <p:cond delay="5500"/>
                            </p:stCondLst>
                            <p:childTnLst>
                              <p:par>
                                <p:cTn id="39" presetID="51"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385" decel="100000"/>
                                        <p:tgtEl>
                                          <p:spTgt spid="5"/>
                                        </p:tgtEl>
                                      </p:cBhvr>
                                    </p:animEffect>
                                    <p:animScale>
                                      <p:cBhvr>
                                        <p:cTn id="42" dur="385" decel="100000"/>
                                        <p:tgtEl>
                                          <p:spTgt spid="5"/>
                                        </p:tgtEl>
                                      </p:cBhvr>
                                      <p:from x="10000" y="10000"/>
                                      <p:to x="200000" y="450000"/>
                                    </p:animScale>
                                    <p:animScale>
                                      <p:cBhvr>
                                        <p:cTn id="43" dur="615" accel="100000" fill="hold">
                                          <p:stCondLst>
                                            <p:cond delay="385"/>
                                          </p:stCondLst>
                                        </p:cTn>
                                        <p:tgtEl>
                                          <p:spTgt spid="5"/>
                                        </p:tgtEl>
                                      </p:cBhvr>
                                      <p:from x="200000" y="450000"/>
                                      <p:to x="100000" y="100000"/>
                                    </p:animScale>
                                    <p:set>
                                      <p:cBhvr>
                                        <p:cTn id="44" dur="385" fill="hold"/>
                                        <p:tgtEl>
                                          <p:spTgt spid="5"/>
                                        </p:tgtEl>
                                        <p:attrNameLst>
                                          <p:attrName>ppt_x</p:attrName>
                                        </p:attrNameLst>
                                      </p:cBhvr>
                                      <p:to>
                                        <p:strVal val="(0.5)"/>
                                      </p:to>
                                    </p:set>
                                    <p:anim from="(0.5)" to="(#ppt_x)" calcmode="lin" valueType="num">
                                      <p:cBhvr>
                                        <p:cTn id="45" dur="615" accel="100000" fill="hold">
                                          <p:stCondLst>
                                            <p:cond delay="385"/>
                                          </p:stCondLst>
                                        </p:cTn>
                                        <p:tgtEl>
                                          <p:spTgt spid="5"/>
                                        </p:tgtEl>
                                        <p:attrNameLst>
                                          <p:attrName>ppt_x</p:attrName>
                                        </p:attrNameLst>
                                      </p:cBhvr>
                                    </p:anim>
                                    <p:set>
                                      <p:cBhvr>
                                        <p:cTn id="46" dur="385" fill="hold"/>
                                        <p:tgtEl>
                                          <p:spTgt spid="5"/>
                                        </p:tgtEl>
                                        <p:attrNameLst>
                                          <p:attrName>ppt_y</p:attrName>
                                        </p:attrNameLst>
                                      </p:cBhvr>
                                      <p:to>
                                        <p:strVal val="(#ppt_y+0.4)"/>
                                      </p:to>
                                    </p:set>
                                    <p:anim from="(#ppt_y+0.4)" to="(#ppt_y)" calcmode="lin" valueType="num">
                                      <p:cBhvr>
                                        <p:cTn id="47" dur="615" accel="100000" fill="hold">
                                          <p:stCondLst>
                                            <p:cond delay="385"/>
                                          </p:stCondLst>
                                        </p:cTn>
                                        <p:tgtEl>
                                          <p:spTgt spid="5"/>
                                        </p:tgtEl>
                                        <p:attrNameLst>
                                          <p:attrName>ppt_y</p:attrName>
                                        </p:attrNameLst>
                                      </p:cBhvr>
                                    </p:anim>
                                  </p:childTnLst>
                                </p:cTn>
                              </p:par>
                            </p:childTnLst>
                          </p:cTn>
                        </p:par>
                        <p:par>
                          <p:cTn id="48" fill="hold" nodeType="afterGroup">
                            <p:stCondLst>
                              <p:cond delay="6500"/>
                            </p:stCondLst>
                            <p:childTnLst>
                              <p:par>
                                <p:cTn id="49" presetID="10" presetClass="entr" presetSubtype="0" fill="hold" grpId="0" nodeType="afterEffect">
                                  <p:stCondLst>
                                    <p:cond delay="500"/>
                                  </p:stCondLst>
                                  <p:childTnLst>
                                    <p:set>
                                      <p:cBhvr>
                                        <p:cTn id="50" dur="1" fill="hold">
                                          <p:stCondLst>
                                            <p:cond delay="0"/>
                                          </p:stCondLst>
                                        </p:cTn>
                                        <p:tgtEl>
                                          <p:spTgt spid="43034"/>
                                        </p:tgtEl>
                                        <p:attrNameLst>
                                          <p:attrName>style.visibility</p:attrName>
                                        </p:attrNameLst>
                                      </p:cBhvr>
                                      <p:to>
                                        <p:strVal val="visible"/>
                                      </p:to>
                                    </p:set>
                                    <p:animEffect transition="in" filter="fade">
                                      <p:cBhvr>
                                        <p:cTn id="51" dur="1000"/>
                                        <p:tgtEl>
                                          <p:spTgt spid="43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5" grpId="0" autoUpdateAnimBg="0"/>
      <p:bldP spid="430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9" name="Rectangle 3"/>
          <p:cNvSpPr>
            <a:spLocks noChangeArrowheads="1"/>
          </p:cNvSpPr>
          <p:nvPr/>
        </p:nvSpPr>
        <p:spPr bwMode="auto">
          <a:xfrm>
            <a:off x="0" y="0"/>
            <a:ext cx="9144000" cy="914400"/>
          </a:xfrm>
          <a:prstGeom prst="rect">
            <a:avLst/>
          </a:prstGeom>
          <a:noFill/>
          <a:ln w="76200" cmpd="tri">
            <a:noFill/>
            <a:miter lim="800000"/>
            <a:headEnd/>
            <a:tailEnd/>
          </a:ln>
          <a:effectLst/>
        </p:spPr>
        <p:txBody>
          <a:bodyPr wrap="none" anchor="ctr"/>
          <a:lstStyle/>
          <a:p>
            <a:pPr>
              <a:defRPr/>
            </a:pPr>
            <a:endParaRPr lang="en-US" dirty="0">
              <a:ea typeface="+mn-ea"/>
            </a:endParaRPr>
          </a:p>
        </p:txBody>
      </p:sp>
      <p:sp>
        <p:nvSpPr>
          <p:cNvPr id="26627" name="Text Box 13"/>
          <p:cNvSpPr txBox="1">
            <a:spLocks noChangeArrowheads="1"/>
          </p:cNvSpPr>
          <p:nvPr/>
        </p:nvSpPr>
        <p:spPr bwMode="auto">
          <a:xfrm>
            <a:off x="8705850" y="6491288"/>
            <a:ext cx="438150" cy="304800"/>
          </a:xfrm>
          <a:prstGeom prst="rect">
            <a:avLst/>
          </a:prstGeom>
          <a:noFill/>
          <a:ln w="9525">
            <a:noFill/>
            <a:miter lim="800000"/>
            <a:headEnd/>
            <a:tailEnd/>
          </a:ln>
        </p:spPr>
        <p:txBody>
          <a:bodyPr>
            <a:spAutoFit/>
          </a:bodyPr>
          <a:lstStyle/>
          <a:p>
            <a:pPr algn="l"/>
            <a:r>
              <a:rPr lang="en-US" sz="1400" dirty="0">
                <a:effectLst/>
                <a:latin typeface="Cambria" pitchFamily="18" charset="0"/>
              </a:rPr>
              <a:t> </a:t>
            </a:r>
          </a:p>
        </p:txBody>
      </p:sp>
      <p:pic>
        <p:nvPicPr>
          <p:cNvPr id="2" name="Picture 1" descr="chapter-2-phot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887" y="304800"/>
            <a:ext cx="7696200" cy="6172199"/>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976904" name="Text Box 8"/>
          <p:cNvSpPr txBox="1">
            <a:spLocks noChangeArrowheads="1"/>
          </p:cNvSpPr>
          <p:nvPr/>
        </p:nvSpPr>
        <p:spPr bwMode="auto">
          <a:xfrm>
            <a:off x="4800600" y="1143000"/>
            <a:ext cx="3581400" cy="2219325"/>
          </a:xfrm>
          <a:prstGeom prst="rect">
            <a:avLst/>
          </a:prstGeom>
          <a:noFill/>
          <a:ln w="9525">
            <a:noFill/>
            <a:miter lim="800000"/>
            <a:headEnd/>
            <a:tailEnd/>
          </a:ln>
        </p:spPr>
        <p:txBody>
          <a:bodyPr>
            <a:spAutoFit/>
          </a:bodyPr>
          <a:lstStyle/>
          <a:p>
            <a:pPr algn="l">
              <a:lnSpc>
                <a:spcPct val="105000"/>
              </a:lnSpc>
            </a:pPr>
            <a:r>
              <a:rPr lang="en-US" sz="4400" i="1">
                <a:solidFill>
                  <a:schemeClr val="bg1"/>
                </a:solidFill>
                <a:effectLst/>
                <a:latin typeface="Times New Roman" pitchFamily="18" charset="0"/>
                <a:cs typeface="Times New Roman" pitchFamily="18" charset="0"/>
              </a:rPr>
              <a:t>Your</a:t>
            </a:r>
          </a:p>
          <a:p>
            <a:pPr algn="l">
              <a:lnSpc>
                <a:spcPct val="105000"/>
              </a:lnSpc>
            </a:pPr>
            <a:r>
              <a:rPr lang="en-US" sz="4400" b="1">
                <a:solidFill>
                  <a:schemeClr val="bg1"/>
                </a:solidFill>
                <a:effectLst/>
                <a:latin typeface="Cambria" pitchFamily="18" charset="0"/>
              </a:rPr>
              <a:t>Baby</a:t>
            </a:r>
            <a:r>
              <a:rPr lang="ja-JP" altLang="en-US" sz="4400" b="1">
                <a:solidFill>
                  <a:schemeClr val="bg1"/>
                </a:solidFill>
                <a:effectLst/>
                <a:latin typeface="Cambria" pitchFamily="18" charset="0"/>
              </a:rPr>
              <a:t>’</a:t>
            </a:r>
            <a:r>
              <a:rPr lang="en-US" altLang="ja-JP" sz="4400" b="1">
                <a:solidFill>
                  <a:schemeClr val="bg1"/>
                </a:solidFill>
                <a:effectLst/>
                <a:latin typeface="Cambria" pitchFamily="18" charset="0"/>
              </a:rPr>
              <a:t>s Care </a:t>
            </a:r>
          </a:p>
          <a:p>
            <a:pPr algn="l">
              <a:lnSpc>
                <a:spcPct val="105000"/>
              </a:lnSpc>
            </a:pPr>
            <a:r>
              <a:rPr lang="en-US" altLang="ja-JP" sz="4400" b="1" i="1">
                <a:solidFill>
                  <a:schemeClr val="bg1"/>
                </a:solidFill>
                <a:effectLst/>
                <a:latin typeface="Cambria" pitchFamily="18" charset="0"/>
              </a:rPr>
              <a:t>            </a:t>
            </a:r>
            <a:r>
              <a:rPr lang="en-US" altLang="ja-JP" sz="4400" i="1">
                <a:solidFill>
                  <a:schemeClr val="bg1"/>
                </a:solidFill>
                <a:effectLst/>
                <a:latin typeface="Times New Roman" pitchFamily="18" charset="0"/>
                <a:cs typeface="Times New Roman" pitchFamily="18" charset="0"/>
              </a:rPr>
              <a:t>at Birth</a:t>
            </a:r>
            <a:endParaRPr lang="en-US" sz="4400" i="1">
              <a:solidFill>
                <a:schemeClr val="bg1"/>
              </a:solidFill>
              <a:effectLst/>
              <a:latin typeface="Times New Roman" pitchFamily="18" charset="0"/>
              <a:cs typeface="Times New Roman"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976904"/>
                                        </p:tgtEl>
                                        <p:attrNameLst>
                                          <p:attrName>style.visibility</p:attrName>
                                        </p:attrNameLst>
                                      </p:cBhvr>
                                      <p:to>
                                        <p:strVal val="visible"/>
                                      </p:to>
                                    </p:set>
                                    <p:animEffect transition="in" filter="fade">
                                      <p:cBhvr>
                                        <p:cTn id="7" dur="1000"/>
                                        <p:tgtEl>
                                          <p:spTgt spid="976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90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8"/>
          <p:cNvSpPr txBox="1">
            <a:spLocks noChangeArrowheads="1"/>
          </p:cNvSpPr>
          <p:nvPr/>
        </p:nvSpPr>
        <p:spPr bwMode="auto">
          <a:xfrm>
            <a:off x="8705850" y="6491288"/>
            <a:ext cx="438150" cy="304800"/>
          </a:xfrm>
          <a:prstGeom prst="rect">
            <a:avLst/>
          </a:prstGeom>
          <a:noFill/>
          <a:ln w="9525">
            <a:noFill/>
            <a:miter lim="800000"/>
            <a:headEnd/>
            <a:tailEnd/>
          </a:ln>
        </p:spPr>
        <p:txBody>
          <a:bodyPr>
            <a:spAutoFit/>
          </a:bodyPr>
          <a:lstStyle/>
          <a:p>
            <a:pPr algn="l"/>
            <a:r>
              <a:rPr lang="en-US" sz="1400" dirty="0">
                <a:effectLst/>
                <a:latin typeface="Cambria" pitchFamily="18" charset="0"/>
              </a:rPr>
              <a:t> </a:t>
            </a:r>
          </a:p>
        </p:txBody>
      </p:sp>
      <p:sp>
        <p:nvSpPr>
          <p:cNvPr id="28681" name="Text Box 9"/>
          <p:cNvSpPr txBox="1">
            <a:spLocks noChangeArrowheads="1"/>
          </p:cNvSpPr>
          <p:nvPr/>
        </p:nvSpPr>
        <p:spPr bwMode="auto">
          <a:xfrm>
            <a:off x="533400" y="604838"/>
            <a:ext cx="7848600" cy="685800"/>
          </a:xfrm>
          <a:prstGeom prst="rect">
            <a:avLst/>
          </a:prstGeom>
          <a:noFill/>
          <a:ln w="9525">
            <a:noFill/>
            <a:miter lim="800000"/>
            <a:headEnd/>
            <a:tailEnd/>
          </a:ln>
        </p:spPr>
        <p:txBody>
          <a:bodyPr anchor="ctr">
            <a:spAutoFit/>
          </a:bodyPr>
          <a:lstStyle/>
          <a:p>
            <a:pPr algn="ctr">
              <a:lnSpc>
                <a:spcPct val="85000"/>
              </a:lnSpc>
            </a:pPr>
            <a:r>
              <a:rPr lang="en-US" sz="4400" i="1" dirty="0">
                <a:effectLst/>
                <a:latin typeface="Cambria" pitchFamily="18" charset="0"/>
                <a:cs typeface="Times New Roman" pitchFamily="18" charset="0"/>
              </a:rPr>
              <a:t>The Miracle of Birth</a:t>
            </a:r>
          </a:p>
        </p:txBody>
      </p:sp>
      <p:sp>
        <p:nvSpPr>
          <p:cNvPr id="28683" name="Text Box 11"/>
          <p:cNvSpPr txBox="1">
            <a:spLocks noChangeArrowheads="1"/>
          </p:cNvSpPr>
          <p:nvPr/>
        </p:nvSpPr>
        <p:spPr bwMode="auto">
          <a:xfrm>
            <a:off x="838200" y="3124200"/>
            <a:ext cx="6400800" cy="2308324"/>
          </a:xfrm>
          <a:prstGeom prst="rect">
            <a:avLst/>
          </a:prstGeom>
          <a:noFill/>
          <a:ln w="9525">
            <a:noFill/>
            <a:miter lim="800000"/>
            <a:headEnd/>
            <a:tailEnd/>
          </a:ln>
        </p:spPr>
        <p:txBody>
          <a:bodyPr>
            <a:spAutoFit/>
          </a:bodyPr>
          <a:lstStyle/>
          <a:p>
            <a:pPr marL="176213" indent="-176213" algn="l">
              <a:buClr>
                <a:schemeClr val="tx1"/>
              </a:buClr>
              <a:buSzPct val="80000"/>
              <a:buFont typeface="Arial" pitchFamily="34" charset="0"/>
              <a:buChar char="•"/>
            </a:pPr>
            <a:r>
              <a:rPr lang="en-US" sz="2400" dirty="0" smtClean="0">
                <a:effectLst/>
                <a:latin typeface="Cambria" pitchFamily="18" charset="0"/>
              </a:rPr>
              <a:t>Wipe </a:t>
            </a:r>
            <a:r>
              <a:rPr lang="en-US" sz="2400" dirty="0">
                <a:effectLst/>
                <a:latin typeface="Cambria" pitchFamily="18" charset="0"/>
              </a:rPr>
              <a:t>baby off with clean towel to keep him from getting cold.</a:t>
            </a:r>
          </a:p>
          <a:p>
            <a:pPr marL="176213" indent="-176213" algn="l">
              <a:buClr>
                <a:schemeClr val="tx1"/>
              </a:buClr>
              <a:buSzPct val="80000"/>
              <a:buFontTx/>
              <a:buChar char="•"/>
            </a:pPr>
            <a:endParaRPr lang="en-US" sz="2400" dirty="0">
              <a:effectLst/>
              <a:latin typeface="Cambria" pitchFamily="18" charset="0"/>
            </a:endParaRPr>
          </a:p>
          <a:p>
            <a:pPr marL="176213" indent="-176213" algn="l">
              <a:buClr>
                <a:schemeClr val="tx1"/>
              </a:buClr>
              <a:buSzPct val="80000"/>
              <a:buFontTx/>
              <a:buChar char="•"/>
            </a:pPr>
            <a:r>
              <a:rPr lang="en-US" sz="2400" dirty="0">
                <a:effectLst/>
                <a:latin typeface="Cambria" pitchFamily="18" charset="0"/>
              </a:rPr>
              <a:t>Stimulate baby to cry</a:t>
            </a:r>
            <a:r>
              <a:rPr lang="en-US" sz="2400" dirty="0" smtClean="0">
                <a:effectLst/>
                <a:latin typeface="Cambria" pitchFamily="18" charset="0"/>
              </a:rPr>
              <a:t>.</a:t>
            </a:r>
          </a:p>
          <a:p>
            <a:pPr marL="176213" indent="-176213" algn="l">
              <a:buClr>
                <a:schemeClr val="tx1"/>
              </a:buClr>
              <a:buSzPct val="80000"/>
              <a:buFontTx/>
              <a:buChar char="•"/>
            </a:pPr>
            <a:endParaRPr lang="en-US" sz="2400" dirty="0" smtClean="0">
              <a:effectLst/>
              <a:latin typeface="Cambria" pitchFamily="18" charset="0"/>
            </a:endParaRPr>
          </a:p>
          <a:p>
            <a:pPr marL="176213" indent="-176213" algn="l">
              <a:buClr>
                <a:schemeClr val="tx1"/>
              </a:buClr>
              <a:buSzPct val="80000"/>
              <a:buFontTx/>
              <a:buChar char="•"/>
            </a:pPr>
            <a:r>
              <a:rPr lang="en-US" sz="2400" dirty="0" smtClean="0">
                <a:effectLst/>
                <a:latin typeface="Cambria" pitchFamily="18" charset="0"/>
              </a:rPr>
              <a:t>Place baby skin to skin with mom.</a:t>
            </a:r>
            <a:endParaRPr lang="en-US" sz="2400" dirty="0">
              <a:effectLst/>
              <a:latin typeface="Cambria" pitchFamily="18" charset="0"/>
            </a:endParaRPr>
          </a:p>
        </p:txBody>
      </p:sp>
      <p:sp>
        <p:nvSpPr>
          <p:cNvPr id="28686" name="Text Box 14"/>
          <p:cNvSpPr txBox="1">
            <a:spLocks noChangeArrowheads="1"/>
          </p:cNvSpPr>
          <p:nvPr/>
        </p:nvSpPr>
        <p:spPr bwMode="auto">
          <a:xfrm>
            <a:off x="685800" y="1933208"/>
            <a:ext cx="7505700" cy="830997"/>
          </a:xfrm>
          <a:prstGeom prst="rect">
            <a:avLst/>
          </a:prstGeom>
          <a:noFill/>
          <a:ln w="9525">
            <a:noFill/>
            <a:miter lim="800000"/>
            <a:headEnd/>
            <a:tailEnd/>
          </a:ln>
        </p:spPr>
        <p:txBody>
          <a:bodyPr anchor="ctr">
            <a:spAutoFit/>
          </a:bodyPr>
          <a:lstStyle/>
          <a:p>
            <a:pPr algn="l"/>
            <a:r>
              <a:rPr lang="en-US" sz="2400" b="1" dirty="0">
                <a:effectLst/>
                <a:latin typeface="Cambria" pitchFamily="18" charset="0"/>
              </a:rPr>
              <a:t>Once your baby is delivered, your healthcare provider will…</a:t>
            </a:r>
          </a:p>
        </p:txBody>
      </p:sp>
      <p:sp>
        <p:nvSpPr>
          <p:cNvPr id="28676" name="Text Box 4"/>
          <p:cNvSpPr txBox="1">
            <a:spLocks noChangeArrowheads="1"/>
          </p:cNvSpPr>
          <p:nvPr/>
        </p:nvSpPr>
        <p:spPr bwMode="auto">
          <a:xfrm>
            <a:off x="2057400" y="1295400"/>
            <a:ext cx="6019800" cy="400050"/>
          </a:xfrm>
          <a:prstGeom prst="rect">
            <a:avLst/>
          </a:prstGeom>
          <a:noFill/>
          <a:ln w="9525">
            <a:noFill/>
            <a:miter lim="800000"/>
            <a:headEnd/>
            <a:tailEnd/>
          </a:ln>
        </p:spPr>
        <p:txBody>
          <a:bodyPr>
            <a:spAutoFit/>
          </a:bodyPr>
          <a:lstStyle/>
          <a:p>
            <a:pPr>
              <a:lnSpc>
                <a:spcPct val="80000"/>
              </a:lnSpc>
            </a:pPr>
            <a:r>
              <a:rPr lang="en-US" sz="2400" i="1">
                <a:effectLst/>
                <a:latin typeface="Cambria" pitchFamily="18" charset="0"/>
              </a:rPr>
              <a:t>Your Baby</a:t>
            </a:r>
            <a:r>
              <a:rPr lang="ja-JP" altLang="en-US" sz="2400" i="1">
                <a:effectLst/>
                <a:latin typeface="Cambria" pitchFamily="18" charset="0"/>
              </a:rPr>
              <a:t>’</a:t>
            </a:r>
            <a:r>
              <a:rPr lang="en-US" altLang="ja-JP" sz="2400" i="1">
                <a:effectLst/>
                <a:latin typeface="Cambria" pitchFamily="18" charset="0"/>
              </a:rPr>
              <a:t>s Immediate Care</a:t>
            </a:r>
            <a:endParaRPr lang="en-US" sz="2400" i="1">
              <a:effectLst/>
              <a:latin typeface="Cambria"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28681"/>
                                        </p:tgtEl>
                                        <p:attrNameLst>
                                          <p:attrName>style.visibility</p:attrName>
                                        </p:attrNameLst>
                                      </p:cBhvr>
                                      <p:to>
                                        <p:strVal val="visible"/>
                                      </p:to>
                                    </p:set>
                                    <p:animEffect transition="in" filter="fade">
                                      <p:cBhvr>
                                        <p:cTn id="7" dur="1000"/>
                                        <p:tgtEl>
                                          <p:spTgt spid="28681"/>
                                        </p:tgtEl>
                                      </p:cBhvr>
                                    </p:animEffect>
                                  </p:childTnLst>
                                </p:cTn>
                              </p:par>
                            </p:childTnLst>
                          </p:cTn>
                        </p:par>
                        <p:par>
                          <p:cTn id="8" fill="hold" nodeType="afterGroup">
                            <p:stCondLst>
                              <p:cond delay="13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28676"/>
                                        </p:tgtEl>
                                        <p:attrNameLst>
                                          <p:attrName>style.visibility</p:attrName>
                                        </p:attrNameLst>
                                      </p:cBhvr>
                                      <p:to>
                                        <p:strVal val="visible"/>
                                      </p:to>
                                    </p:set>
                                    <p:animEffect transition="in" filter="fade">
                                      <p:cBhvr>
                                        <p:cTn id="11" dur="1000"/>
                                        <p:tgtEl>
                                          <p:spTgt spid="28676"/>
                                        </p:tgtEl>
                                      </p:cBhvr>
                                    </p:animEffect>
                                  </p:childTnLst>
                                </p:cTn>
                              </p:par>
                            </p:childTnLst>
                          </p:cTn>
                        </p:par>
                        <p:par>
                          <p:cTn id="12" fill="hold">
                            <p:stCondLst>
                              <p:cond delay="2800"/>
                            </p:stCondLst>
                            <p:childTnLst>
                              <p:par>
                                <p:cTn id="13" presetID="10" presetClass="entr" presetSubtype="0" fill="hold" grpId="0" nodeType="afterEffect">
                                  <p:stCondLst>
                                    <p:cond delay="0"/>
                                  </p:stCondLst>
                                  <p:childTnLst>
                                    <p:set>
                                      <p:cBhvr>
                                        <p:cTn id="14" dur="1" fill="hold">
                                          <p:stCondLst>
                                            <p:cond delay="0"/>
                                          </p:stCondLst>
                                        </p:cTn>
                                        <p:tgtEl>
                                          <p:spTgt spid="28686"/>
                                        </p:tgtEl>
                                        <p:attrNameLst>
                                          <p:attrName>style.visibility</p:attrName>
                                        </p:attrNameLst>
                                      </p:cBhvr>
                                      <p:to>
                                        <p:strVal val="visible"/>
                                      </p:to>
                                    </p:set>
                                    <p:animEffect transition="in" filter="fade">
                                      <p:cBhvr>
                                        <p:cTn id="15" dur="2000"/>
                                        <p:tgtEl>
                                          <p:spTgt spid="2868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683"/>
                                        </p:tgtEl>
                                        <p:attrNameLst>
                                          <p:attrName>style.visibility</p:attrName>
                                        </p:attrNameLst>
                                      </p:cBhvr>
                                      <p:to>
                                        <p:strVal val="visible"/>
                                      </p:to>
                                    </p:set>
                                    <p:animEffect transition="in" filter="fade">
                                      <p:cBhvr>
                                        <p:cTn id="18" dur="2000"/>
                                        <p:tgtEl>
                                          <p:spTgt spid="28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p:bldP spid="28683" grpId="0"/>
      <p:bldP spid="28686" grpId="0"/>
      <p:bldP spid="2867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730568" y="3668359"/>
            <a:ext cx="7961312" cy="3108543"/>
          </a:xfrm>
          <a:prstGeom prst="rect">
            <a:avLst/>
          </a:prstGeom>
          <a:noFill/>
          <a:ln w="9525">
            <a:noFill/>
            <a:miter lim="800000"/>
            <a:headEnd/>
            <a:tailEnd/>
          </a:ln>
        </p:spPr>
        <p:txBody>
          <a:bodyPr wrap="square">
            <a:spAutoFit/>
          </a:bodyPr>
          <a:lstStyle/>
          <a:p>
            <a:pPr marL="176213" indent="-176213" algn="l">
              <a:lnSpc>
                <a:spcPct val="70000"/>
              </a:lnSpc>
            </a:pPr>
            <a:r>
              <a:rPr lang="en-US" sz="2400" i="1" dirty="0" smtClean="0">
                <a:effectLst/>
                <a:latin typeface="Cambria" pitchFamily="18" charset="0"/>
              </a:rPr>
              <a:t>Skin-to-skin contact is beneficial and therapeutic for both you and your baby.  Even dads and partners can take part in this special bonding. </a:t>
            </a:r>
          </a:p>
          <a:p>
            <a:pPr marL="176213" indent="-176213" algn="l">
              <a:lnSpc>
                <a:spcPct val="70000"/>
              </a:lnSpc>
            </a:pPr>
            <a:endParaRPr lang="en-US" sz="2400" i="1" dirty="0">
              <a:effectLst/>
              <a:latin typeface="Cambria" pitchFamily="18" charset="0"/>
            </a:endParaRPr>
          </a:p>
          <a:p>
            <a:pPr marL="633413" lvl="1" indent="-176213" algn="l">
              <a:lnSpc>
                <a:spcPct val="70000"/>
              </a:lnSpc>
            </a:pPr>
            <a:endParaRPr lang="en-US" sz="2000" dirty="0" smtClean="0">
              <a:effectLst/>
              <a:latin typeface="Cambria" pitchFamily="18" charset="0"/>
            </a:endParaRPr>
          </a:p>
          <a:p>
            <a:pPr marL="633413" lvl="1" indent="-176213" algn="l">
              <a:lnSpc>
                <a:spcPct val="70000"/>
              </a:lnSpc>
            </a:pPr>
            <a:r>
              <a:rPr lang="en-US" sz="2000" dirty="0" smtClean="0">
                <a:effectLst/>
                <a:latin typeface="Cambria" pitchFamily="18" charset="0"/>
              </a:rPr>
              <a:t>Skin-to-skin will be:</a:t>
            </a:r>
          </a:p>
          <a:p>
            <a:pPr marL="800100" lvl="1" indent="-342900" algn="l">
              <a:lnSpc>
                <a:spcPct val="70000"/>
              </a:lnSpc>
              <a:buFont typeface="Arial" panose="020B0604020202020204" pitchFamily="34" charset="0"/>
              <a:buChar char="•"/>
            </a:pPr>
            <a:r>
              <a:rPr lang="en-US" sz="2000" dirty="0" smtClean="0">
                <a:effectLst/>
                <a:latin typeface="Cambria" pitchFamily="18" charset="0"/>
              </a:rPr>
              <a:t>uninterrupted for at least the first hour, unless separation is medically indicated or first breastfeeding is complete.  </a:t>
            </a:r>
          </a:p>
          <a:p>
            <a:pPr marL="800100" lvl="1" indent="-342900" algn="l">
              <a:lnSpc>
                <a:spcPct val="70000"/>
              </a:lnSpc>
              <a:buFont typeface="Arial" panose="020B0604020202020204" pitchFamily="34" charset="0"/>
              <a:buChar char="•"/>
            </a:pPr>
            <a:r>
              <a:rPr lang="en-US" sz="2000" dirty="0" smtClean="0">
                <a:effectLst/>
                <a:latin typeface="Cambria" pitchFamily="18" charset="0"/>
              </a:rPr>
              <a:t>encouraged throughout the rest of the hospital stay and beyond.</a:t>
            </a:r>
          </a:p>
          <a:p>
            <a:pPr marL="633413" lvl="1" indent="-176213" algn="l">
              <a:lnSpc>
                <a:spcPct val="70000"/>
              </a:lnSpc>
            </a:pPr>
            <a:endParaRPr lang="en-US" sz="2000" dirty="0" smtClean="0">
              <a:effectLst/>
              <a:latin typeface="Cambria" pitchFamily="18" charset="0"/>
            </a:endParaRPr>
          </a:p>
          <a:p>
            <a:pPr marL="633413" lvl="1" indent="-176213" algn="l">
              <a:lnSpc>
                <a:spcPct val="70000"/>
              </a:lnSpc>
            </a:pPr>
            <a:r>
              <a:rPr lang="en-US" sz="2000" dirty="0" smtClean="0">
                <a:effectLst/>
                <a:latin typeface="Cambria" pitchFamily="18" charset="0"/>
              </a:rPr>
              <a:t>Vitals </a:t>
            </a:r>
            <a:r>
              <a:rPr lang="en-US" sz="2000" dirty="0">
                <a:effectLst/>
                <a:latin typeface="Cambria" pitchFamily="18" charset="0"/>
              </a:rPr>
              <a:t>are taken during skin-to-skin, however no weights or measurements will be taken during this time.</a:t>
            </a:r>
          </a:p>
          <a:p>
            <a:pPr marL="176213" indent="-176213" algn="l">
              <a:lnSpc>
                <a:spcPct val="70000"/>
              </a:lnSpc>
            </a:pPr>
            <a:endParaRPr lang="en-US" sz="2400" i="1" dirty="0">
              <a:effectLst/>
              <a:latin typeface="Cambria" pitchFamily="18" charset="0"/>
            </a:endParaRPr>
          </a:p>
        </p:txBody>
      </p:sp>
      <p:pic>
        <p:nvPicPr>
          <p:cNvPr id="6" name="Picture 9" descr="STS Amy2"/>
          <p:cNvPicPr>
            <a:picLocks noChangeAspect="1" noChangeArrowheads="1"/>
          </p:cNvPicPr>
          <p:nvPr/>
        </p:nvPicPr>
        <p:blipFill>
          <a:blip r:embed="rId2" cstate="print"/>
          <a:srcRect l="7080" t="6296" r="4425" b="13948"/>
          <a:stretch>
            <a:fillRect/>
          </a:stretch>
        </p:blipFill>
        <p:spPr bwMode="auto">
          <a:xfrm>
            <a:off x="1497723" y="1066800"/>
            <a:ext cx="6416842" cy="2438400"/>
          </a:xfrm>
          <a:prstGeom prst="round2DiagRect">
            <a:avLst>
              <a:gd name="adj1" fmla="val 16667"/>
              <a:gd name="adj2" fmla="val 12281"/>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angle"/>
          </a:sp3d>
        </p:spPr>
      </p:pic>
      <p:sp>
        <p:nvSpPr>
          <p:cNvPr id="137221" name="Rectangle 8"/>
          <p:cNvSpPr>
            <a:spLocks noChangeArrowheads="1"/>
          </p:cNvSpPr>
          <p:nvPr/>
        </p:nvSpPr>
        <p:spPr bwMode="auto">
          <a:xfrm>
            <a:off x="457200" y="228600"/>
            <a:ext cx="8001000" cy="757130"/>
          </a:xfrm>
          <a:prstGeom prst="rect">
            <a:avLst/>
          </a:prstGeom>
          <a:noFill/>
          <a:ln w="9525">
            <a:noFill/>
            <a:miter lim="800000"/>
            <a:headEnd/>
            <a:tailEnd/>
          </a:ln>
        </p:spPr>
        <p:txBody>
          <a:bodyPr>
            <a:spAutoFit/>
          </a:bodyPr>
          <a:lstStyle/>
          <a:p>
            <a:pPr algn="ctr">
              <a:lnSpc>
                <a:spcPct val="90000"/>
              </a:lnSpc>
            </a:pPr>
            <a:r>
              <a:rPr lang="en-US" sz="4800" dirty="0" smtClean="0">
                <a:solidFill>
                  <a:srgbClr val="000000"/>
                </a:solidFill>
                <a:effectLst/>
                <a:latin typeface="Cambria" pitchFamily="18" charset="0"/>
              </a:rPr>
              <a:t>Skin-to-skin</a:t>
            </a:r>
            <a:endParaRPr lang="en-US" sz="4800" dirty="0">
              <a:solidFill>
                <a:srgbClr val="000000"/>
              </a:solidFill>
              <a:effectLst/>
              <a:latin typeface="Cambria"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2000"/>
                                        <p:tgtEl>
                                          <p:spTgt spid="4">
                                            <p:txEl>
                                              <p:pRg st="3" end="3"/>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2000"/>
                                        <p:tgtEl>
                                          <p:spTgt spid="4">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fade">
                                      <p:cBhvr>
                                        <p:cTn id="23"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1098550" y="427341"/>
            <a:ext cx="7086600" cy="620106"/>
          </a:xfrm>
          <a:prstGeom prst="rect">
            <a:avLst/>
          </a:prstGeom>
          <a:noFill/>
          <a:ln w="9525">
            <a:noFill/>
            <a:miter lim="800000"/>
            <a:headEnd/>
            <a:tailEnd/>
          </a:ln>
        </p:spPr>
        <p:txBody>
          <a:bodyPr anchor="ctr">
            <a:spAutoFit/>
          </a:bodyPr>
          <a:lstStyle/>
          <a:p>
            <a:pPr algn="ctr">
              <a:lnSpc>
                <a:spcPct val="70000"/>
              </a:lnSpc>
              <a:spcBef>
                <a:spcPct val="50000"/>
              </a:spcBef>
            </a:pPr>
            <a:r>
              <a:rPr lang="en-US" sz="4800" dirty="0" err="1">
                <a:effectLst/>
                <a:latin typeface="Cambria" pitchFamily="18" charset="0"/>
              </a:rPr>
              <a:t>Apgar</a:t>
            </a:r>
            <a:r>
              <a:rPr lang="en-US" sz="4800" dirty="0">
                <a:effectLst/>
                <a:latin typeface="Cambria" pitchFamily="18" charset="0"/>
              </a:rPr>
              <a:t> Score</a:t>
            </a:r>
          </a:p>
        </p:txBody>
      </p:sp>
      <p:sp>
        <p:nvSpPr>
          <p:cNvPr id="28675" name="Text Box 7"/>
          <p:cNvSpPr txBox="1">
            <a:spLocks noChangeArrowheads="1"/>
          </p:cNvSpPr>
          <p:nvPr/>
        </p:nvSpPr>
        <p:spPr bwMode="auto">
          <a:xfrm>
            <a:off x="8705850" y="6491288"/>
            <a:ext cx="438150" cy="304800"/>
          </a:xfrm>
          <a:prstGeom prst="rect">
            <a:avLst/>
          </a:prstGeom>
          <a:noFill/>
          <a:ln w="9525">
            <a:noFill/>
            <a:miter lim="800000"/>
            <a:headEnd/>
            <a:tailEnd/>
          </a:ln>
        </p:spPr>
        <p:txBody>
          <a:bodyPr>
            <a:spAutoFit/>
          </a:bodyPr>
          <a:lstStyle/>
          <a:p>
            <a:pPr algn="l"/>
            <a:r>
              <a:rPr lang="en-US" sz="1400" dirty="0">
                <a:effectLst/>
                <a:latin typeface="Cambria" pitchFamily="18" charset="0"/>
              </a:rPr>
              <a:t> </a:t>
            </a:r>
          </a:p>
        </p:txBody>
      </p:sp>
      <p:sp>
        <p:nvSpPr>
          <p:cNvPr id="31753" name="Text Box 9"/>
          <p:cNvSpPr txBox="1">
            <a:spLocks noChangeArrowheads="1"/>
          </p:cNvSpPr>
          <p:nvPr/>
        </p:nvSpPr>
        <p:spPr bwMode="auto">
          <a:xfrm>
            <a:off x="838200" y="1138665"/>
            <a:ext cx="7543800" cy="830997"/>
          </a:xfrm>
          <a:prstGeom prst="rect">
            <a:avLst/>
          </a:prstGeom>
          <a:noFill/>
          <a:ln w="9525">
            <a:noFill/>
            <a:miter lim="800000"/>
            <a:headEnd/>
            <a:tailEnd/>
          </a:ln>
        </p:spPr>
        <p:txBody>
          <a:bodyPr anchor="ctr">
            <a:spAutoFit/>
          </a:bodyPr>
          <a:lstStyle/>
          <a:p>
            <a:pPr algn="ctr"/>
            <a:r>
              <a:rPr lang="en-US" sz="2400" dirty="0">
                <a:effectLst/>
                <a:latin typeface="Cambria" pitchFamily="18" charset="0"/>
              </a:rPr>
              <a:t>The </a:t>
            </a:r>
            <a:r>
              <a:rPr lang="en-US" sz="2400" dirty="0" err="1">
                <a:effectLst/>
                <a:latin typeface="Cambria" pitchFamily="18" charset="0"/>
              </a:rPr>
              <a:t>Apgar</a:t>
            </a:r>
            <a:r>
              <a:rPr lang="en-US" sz="2400" dirty="0">
                <a:effectLst/>
                <a:latin typeface="Cambria" pitchFamily="18" charset="0"/>
              </a:rPr>
              <a:t> Score is an assessment tool used for</a:t>
            </a:r>
            <a:br>
              <a:rPr lang="en-US" sz="2400" dirty="0">
                <a:effectLst/>
                <a:latin typeface="Cambria" pitchFamily="18" charset="0"/>
              </a:rPr>
            </a:br>
            <a:r>
              <a:rPr lang="en-US" sz="2400" dirty="0">
                <a:effectLst/>
                <a:latin typeface="Cambria" pitchFamily="18" charset="0"/>
              </a:rPr>
              <a:t>evaluating a newborn</a:t>
            </a:r>
            <a:r>
              <a:rPr lang="ja-JP" altLang="en-US" sz="2400">
                <a:effectLst/>
                <a:latin typeface="Cambria" pitchFamily="18" charset="0"/>
              </a:rPr>
              <a:t>’</a:t>
            </a:r>
            <a:r>
              <a:rPr lang="en-US" altLang="ja-JP" sz="2400" dirty="0">
                <a:effectLst/>
                <a:latin typeface="Cambria" pitchFamily="18" charset="0"/>
              </a:rPr>
              <a:t>s life outside the womb.</a:t>
            </a:r>
            <a:endParaRPr lang="en-US" sz="2400" dirty="0">
              <a:effectLst/>
              <a:latin typeface="Cambria" pitchFamily="18" charset="0"/>
            </a:endParaRPr>
          </a:p>
        </p:txBody>
      </p:sp>
      <p:graphicFrame>
        <p:nvGraphicFramePr>
          <p:cNvPr id="31833" name="Group 89"/>
          <p:cNvGraphicFramePr>
            <a:graphicFrameLocks noGrp="1"/>
          </p:cNvGraphicFramePr>
          <p:nvPr/>
        </p:nvGraphicFramePr>
        <p:xfrm>
          <a:off x="1143000" y="2895600"/>
          <a:ext cx="6858000" cy="2749551"/>
        </p:xfrm>
        <a:graphic>
          <a:graphicData uri="http://schemas.openxmlformats.org/drawingml/2006/table">
            <a:tbl>
              <a:tblPr/>
              <a:tblGrid>
                <a:gridCol w="1676400"/>
                <a:gridCol w="1600200"/>
                <a:gridCol w="1676400"/>
                <a:gridCol w="1905000"/>
              </a:tblGrid>
              <a:tr h="7286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ambria" pitchFamily="18" charset="0"/>
                        </a:rPr>
                        <a:t>FIVE AREAS SCORED</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B4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ambria" pitchFamily="18" charset="0"/>
                        </a:rPr>
                        <a:t>0 </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A86A">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ambria" pitchFamily="18" charset="0"/>
                        </a:rPr>
                        <a:t>1</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C69E">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ambria" pitchFamily="18" charset="0"/>
                        </a:rPr>
                        <a:t>2</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6B9">
                        <a:alpha val="50000"/>
                      </a:srgbClr>
                    </a:solidFill>
                  </a:tcPr>
                </a:tc>
              </a:tr>
              <a:tr h="404800">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ambria" pitchFamily="18" charset="0"/>
                        </a:rPr>
                        <a:t>Heart Rate</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ambria" pitchFamily="18" charset="0"/>
                        </a:rPr>
                        <a:t>Absent</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A86A">
                        <a:alpha val="50000"/>
                      </a:srgbClr>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ambria" pitchFamily="18" charset="0"/>
                        </a:rPr>
                        <a:t>Under 100</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C69E">
                        <a:alpha val="50000"/>
                      </a:srgbClr>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ambria" pitchFamily="18" charset="0"/>
                        </a:rPr>
                        <a:t>Greater than 100</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6B9">
                        <a:alpha val="50000"/>
                      </a:srgbClr>
                    </a:solidFill>
                  </a:tcPr>
                </a:tc>
              </a:tr>
              <a:tr h="322254">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ambria" pitchFamily="18" charset="0"/>
                        </a:rPr>
                        <a:t>Color                                                                                                   </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ambria" pitchFamily="18" charset="0"/>
                        </a:rPr>
                        <a:t>Blue or pale</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A86A">
                        <a:alpha val="50000"/>
                      </a:srgbClr>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ambria" pitchFamily="18" charset="0"/>
                        </a:rPr>
                        <a:t>Body Pinking</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C69E">
                        <a:alpha val="50000"/>
                      </a:srgbClr>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ambria" pitchFamily="18" charset="0"/>
                        </a:rPr>
                        <a:t>Pink</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6B9">
                        <a:alpha val="50000"/>
                      </a:srgbClr>
                    </a:solidFill>
                  </a:tcPr>
                </a:tc>
              </a:tr>
              <a:tr h="323841">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ambria" pitchFamily="18" charset="0"/>
                        </a:rPr>
                        <a:t>Breathing</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ambria" pitchFamily="18" charset="0"/>
                        </a:rPr>
                        <a:t>Absent</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A86A">
                        <a:alpha val="50000"/>
                      </a:srgbClr>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ambria" pitchFamily="18" charset="0"/>
                        </a:rPr>
                        <a:t>Not Regular</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C69E">
                        <a:alpha val="50000"/>
                      </a:srgbClr>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ambria" pitchFamily="18" charset="0"/>
                        </a:rPr>
                        <a:t>Crying/Good rate</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6B9">
                        <a:alpha val="50000"/>
                      </a:srgbClr>
                    </a:solidFill>
                  </a:tcPr>
                </a:tc>
              </a:tr>
              <a:tr h="323841">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ambria" pitchFamily="18" charset="0"/>
                        </a:rPr>
                        <a:t>Muscle Tone</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ambria" pitchFamily="18" charset="0"/>
                        </a:rPr>
                        <a:t>Absent/Flaccid</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A86A">
                        <a:alpha val="50000"/>
                      </a:srgbClr>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ambria" pitchFamily="18" charset="0"/>
                        </a:rPr>
                        <a:t>Some movement</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C69E">
                        <a:alpha val="50000"/>
                      </a:srgbClr>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ambria" pitchFamily="18" charset="0"/>
                        </a:rPr>
                        <a:t>Active movement</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6B9">
                        <a:alpha val="50000"/>
                      </a:srgbClr>
                    </a:solidFill>
                  </a:tcPr>
                </a:tc>
              </a:tr>
              <a:tr h="646174">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ambria" pitchFamily="18" charset="0"/>
                        </a:rPr>
                        <a:t>Reflexes</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ambria" pitchFamily="18" charset="0"/>
                        </a:rPr>
                        <a:t>No response to stimulation</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A86A">
                        <a:alpha val="50000"/>
                      </a:srgbClr>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ambria" pitchFamily="18" charset="0"/>
                        </a:rPr>
                        <a:t>Grimace</a:t>
                      </a: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C69E">
                        <a:alpha val="50000"/>
                      </a:srgbClr>
                    </a:solid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ambria" pitchFamily="18" charset="0"/>
                        </a:rPr>
                        <a:t>Sneeze or cough</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sz="1400" b="1" i="1" u="none" strike="noStrike" cap="none" normalizeH="0" baseline="0" dirty="0" smtClean="0">
                          <a:ln>
                            <a:noFill/>
                          </a:ln>
                          <a:solidFill>
                            <a:schemeClr val="tx1"/>
                          </a:solidFill>
                          <a:effectLst/>
                          <a:latin typeface="Cambria" pitchFamily="18" charset="0"/>
                        </a:rPr>
                        <a:t>responds to stimulation</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D6B9">
                        <a:alpha val="50000"/>
                      </a:srgbClr>
                    </a:solidFill>
                  </a:tcPr>
                </a:tc>
              </a:tr>
            </a:tbl>
          </a:graphicData>
        </a:graphic>
      </p:graphicFrame>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1747"/>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grpId="1" nodeType="afterEffect">
                                  <p:stCondLst>
                                    <p:cond delay="0"/>
                                  </p:stCondLst>
                                  <p:iterate type="wd">
                                    <p:tmPct val="0"/>
                                  </p:iterate>
                                  <p:childTnLst>
                                    <p:set>
                                      <p:cBhvr>
                                        <p:cTn id="9" dur="1" fill="hold">
                                          <p:stCondLst>
                                            <p:cond delay="0"/>
                                          </p:stCondLst>
                                        </p:cTn>
                                        <p:tgtEl>
                                          <p:spTgt spid="31753"/>
                                        </p:tgtEl>
                                        <p:attrNameLst>
                                          <p:attrName>style.visibility</p:attrName>
                                        </p:attrNameLst>
                                      </p:cBhvr>
                                      <p:to>
                                        <p:strVal val="visible"/>
                                      </p:to>
                                    </p:set>
                                    <p:animEffect transition="in" filter="fade">
                                      <p:cBhvr>
                                        <p:cTn id="10" dur="2000"/>
                                        <p:tgtEl>
                                          <p:spTgt spid="31753"/>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31833"/>
                                        </p:tgtEl>
                                        <p:attrNameLst>
                                          <p:attrName>style.visibility</p:attrName>
                                        </p:attrNameLst>
                                      </p:cBhvr>
                                      <p:to>
                                        <p:strVal val="visible"/>
                                      </p:to>
                                    </p:set>
                                    <p:animEffect transition="in" filter="fade">
                                      <p:cBhvr>
                                        <p:cTn id="14" dur="1000"/>
                                        <p:tgtEl>
                                          <p:spTgt spid="31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5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6" name="Text Box 14"/>
          <p:cNvSpPr txBox="1">
            <a:spLocks noChangeArrowheads="1"/>
          </p:cNvSpPr>
          <p:nvPr/>
        </p:nvSpPr>
        <p:spPr bwMode="auto">
          <a:xfrm>
            <a:off x="1524000" y="256358"/>
            <a:ext cx="6248400" cy="620106"/>
          </a:xfrm>
          <a:prstGeom prst="rect">
            <a:avLst/>
          </a:prstGeom>
          <a:noFill/>
          <a:ln w="9525">
            <a:noFill/>
            <a:miter lim="800000"/>
            <a:headEnd/>
            <a:tailEnd/>
          </a:ln>
        </p:spPr>
        <p:txBody>
          <a:bodyPr wrap="square" anchor="ctr">
            <a:spAutoFit/>
          </a:bodyPr>
          <a:lstStyle/>
          <a:p>
            <a:pPr algn="ctr">
              <a:lnSpc>
                <a:spcPct val="70000"/>
              </a:lnSpc>
              <a:spcBef>
                <a:spcPct val="50000"/>
              </a:spcBef>
            </a:pPr>
            <a:r>
              <a:rPr lang="en-US" sz="4800" dirty="0" smtClean="0">
                <a:effectLst/>
                <a:latin typeface="Cambria" pitchFamily="18" charset="0"/>
              </a:rPr>
              <a:t>Physical Assessment</a:t>
            </a:r>
            <a:endParaRPr lang="en-US" sz="4800" dirty="0">
              <a:effectLst/>
              <a:latin typeface="Cambria" pitchFamily="18" charset="0"/>
            </a:endParaRPr>
          </a:p>
        </p:txBody>
      </p:sp>
      <p:sp>
        <p:nvSpPr>
          <p:cNvPr id="37891" name="Text Box 15"/>
          <p:cNvSpPr txBox="1">
            <a:spLocks noChangeArrowheads="1"/>
          </p:cNvSpPr>
          <p:nvPr/>
        </p:nvSpPr>
        <p:spPr bwMode="auto">
          <a:xfrm>
            <a:off x="8705850" y="6491288"/>
            <a:ext cx="438150" cy="307975"/>
          </a:xfrm>
          <a:prstGeom prst="rect">
            <a:avLst/>
          </a:prstGeom>
          <a:noFill/>
          <a:ln w="9525">
            <a:noFill/>
            <a:miter lim="800000"/>
            <a:headEnd/>
            <a:tailEnd/>
          </a:ln>
        </p:spPr>
        <p:txBody>
          <a:bodyPr>
            <a:spAutoFit/>
          </a:bodyPr>
          <a:lstStyle/>
          <a:p>
            <a:pPr algn="l"/>
            <a:r>
              <a:rPr lang="en-US" sz="1400" b="1" dirty="0">
                <a:effectLst/>
                <a:latin typeface="Humanst521 BT" charset="0"/>
              </a:rPr>
              <a:t> </a:t>
            </a:r>
            <a:endParaRPr lang="en-US" sz="1400" dirty="0">
              <a:effectLst/>
              <a:latin typeface="Cambria" pitchFamily="18" charset="0"/>
            </a:endParaRPr>
          </a:p>
        </p:txBody>
      </p:sp>
      <p:sp>
        <p:nvSpPr>
          <p:cNvPr id="37893" name="Rectangle 24"/>
          <p:cNvSpPr>
            <a:spLocks noChangeArrowheads="1"/>
          </p:cNvSpPr>
          <p:nvPr/>
        </p:nvSpPr>
        <p:spPr bwMode="auto">
          <a:xfrm>
            <a:off x="838200" y="1066800"/>
            <a:ext cx="3344863" cy="307777"/>
          </a:xfrm>
          <a:prstGeom prst="rect">
            <a:avLst/>
          </a:prstGeom>
          <a:noFill/>
          <a:ln w="9525">
            <a:noFill/>
            <a:miter lim="800000"/>
            <a:headEnd/>
            <a:tailEnd/>
          </a:ln>
        </p:spPr>
        <p:txBody>
          <a:bodyPr lIns="0" tIns="0" rIns="0" bIns="0">
            <a:spAutoFit/>
          </a:bodyPr>
          <a:lstStyle/>
          <a:p>
            <a:pPr algn="ctr"/>
            <a:r>
              <a:rPr lang="en-US" sz="2000" i="1" dirty="0">
                <a:effectLst/>
                <a:latin typeface="Cambria" pitchFamily="18" charset="0"/>
              </a:rPr>
              <a:t>Birth Weight</a:t>
            </a:r>
          </a:p>
        </p:txBody>
      </p:sp>
      <p:sp>
        <p:nvSpPr>
          <p:cNvPr id="37894" name="Rectangle 21"/>
          <p:cNvSpPr>
            <a:spLocks noChangeArrowheads="1"/>
          </p:cNvSpPr>
          <p:nvPr/>
        </p:nvSpPr>
        <p:spPr bwMode="auto">
          <a:xfrm>
            <a:off x="4800600" y="2819400"/>
            <a:ext cx="3454400" cy="307777"/>
          </a:xfrm>
          <a:prstGeom prst="rect">
            <a:avLst/>
          </a:prstGeom>
          <a:noFill/>
          <a:ln w="9525">
            <a:noFill/>
            <a:miter lim="800000"/>
            <a:headEnd/>
            <a:tailEnd/>
          </a:ln>
        </p:spPr>
        <p:txBody>
          <a:bodyPr lIns="0" tIns="0" rIns="0" bIns="0">
            <a:spAutoFit/>
          </a:bodyPr>
          <a:lstStyle/>
          <a:p>
            <a:pPr algn="ctr"/>
            <a:r>
              <a:rPr lang="en-US" sz="2000" i="1" dirty="0">
                <a:effectLst/>
                <a:latin typeface="Cambria" pitchFamily="18" charset="0"/>
              </a:rPr>
              <a:t>Head Circumference</a:t>
            </a:r>
          </a:p>
        </p:txBody>
      </p:sp>
      <p:pic>
        <p:nvPicPr>
          <p:cNvPr id="3" name="Picture 2" descr="Head-Circu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3200400"/>
            <a:ext cx="3543300" cy="2511806"/>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4" name="Picture 3" descr="birth-we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447800"/>
            <a:ext cx="3581400" cy="2857161"/>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1" nodeType="withEffect">
                                  <p:stCondLst>
                                    <p:cond delay="0"/>
                                  </p:stCondLst>
                                  <p:childTnLst>
                                    <p:set>
                                      <p:cBhvr>
                                        <p:cTn id="6" dur="1" fill="hold">
                                          <p:stCondLst>
                                            <p:cond delay="0"/>
                                          </p:stCondLst>
                                        </p:cTn>
                                        <p:tgtEl>
                                          <p:spTgt spid="4404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37893"/>
                                        </p:tgtEl>
                                        <p:attrNameLst>
                                          <p:attrName>style.visibility</p:attrName>
                                        </p:attrNameLst>
                                      </p:cBhvr>
                                      <p:to>
                                        <p:strVal val="visible"/>
                                      </p:to>
                                    </p:set>
                                    <p:animEffect transition="in" filter="fade">
                                      <p:cBhvr>
                                        <p:cTn id="10" dur="2000"/>
                                        <p:tgtEl>
                                          <p:spTgt spid="3789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37894"/>
                                        </p:tgtEl>
                                        <p:attrNameLst>
                                          <p:attrName>style.visibility</p:attrName>
                                        </p:attrNameLst>
                                      </p:cBhvr>
                                      <p:to>
                                        <p:strVal val="visible"/>
                                      </p:to>
                                    </p:set>
                                    <p:animEffect transition="in" filter="fade">
                                      <p:cBhvr>
                                        <p:cTn id="17" dur="2000"/>
                                        <p:tgtEl>
                                          <p:spTgt spid="37894"/>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6" grpId="1"/>
      <p:bldP spid="37893" grpId="0"/>
      <p:bldP spid="3789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5"/>
          <p:cNvSpPr txBox="1">
            <a:spLocks noChangeArrowheads="1"/>
          </p:cNvSpPr>
          <p:nvPr/>
        </p:nvSpPr>
        <p:spPr bwMode="auto">
          <a:xfrm>
            <a:off x="8705850" y="6491288"/>
            <a:ext cx="438150" cy="307975"/>
          </a:xfrm>
          <a:prstGeom prst="rect">
            <a:avLst/>
          </a:prstGeom>
          <a:noFill/>
          <a:ln w="9525">
            <a:noFill/>
            <a:miter lim="800000"/>
            <a:headEnd/>
            <a:tailEnd/>
          </a:ln>
        </p:spPr>
        <p:txBody>
          <a:bodyPr>
            <a:spAutoFit/>
          </a:bodyPr>
          <a:lstStyle/>
          <a:p>
            <a:pPr algn="l"/>
            <a:r>
              <a:rPr lang="en-US" sz="1400" b="1" dirty="0">
                <a:effectLst/>
                <a:latin typeface="Humanst521 BT" charset="0"/>
              </a:rPr>
              <a:t> </a:t>
            </a:r>
            <a:endParaRPr lang="en-US" sz="1400" dirty="0">
              <a:effectLst/>
              <a:latin typeface="Cambria" pitchFamily="18" charset="0"/>
            </a:endParaRPr>
          </a:p>
        </p:txBody>
      </p:sp>
      <p:sp>
        <p:nvSpPr>
          <p:cNvPr id="45060" name="Text Box 16"/>
          <p:cNvSpPr txBox="1">
            <a:spLocks noChangeArrowheads="1"/>
          </p:cNvSpPr>
          <p:nvPr/>
        </p:nvSpPr>
        <p:spPr bwMode="auto">
          <a:xfrm>
            <a:off x="0" y="304800"/>
            <a:ext cx="9144000" cy="738664"/>
          </a:xfrm>
          <a:prstGeom prst="rect">
            <a:avLst/>
          </a:prstGeom>
          <a:noFill/>
          <a:ln w="9525">
            <a:noFill/>
            <a:miter lim="800000"/>
            <a:headEnd/>
            <a:tailEnd/>
          </a:ln>
        </p:spPr>
        <p:txBody>
          <a:bodyPr lIns="0" tIns="0" rIns="0" bIns="0">
            <a:spAutoFit/>
          </a:bodyPr>
          <a:lstStyle/>
          <a:p>
            <a:pPr algn="ctr"/>
            <a:r>
              <a:rPr lang="en-US" sz="4800" dirty="0">
                <a:effectLst/>
                <a:latin typeface="Cambria" pitchFamily="18" charset="0"/>
              </a:rPr>
              <a:t>Identification</a:t>
            </a:r>
          </a:p>
        </p:txBody>
      </p:sp>
      <p:sp>
        <p:nvSpPr>
          <p:cNvPr id="40964" name="Text Box 13"/>
          <p:cNvSpPr txBox="1">
            <a:spLocks noChangeArrowheads="1"/>
          </p:cNvSpPr>
          <p:nvPr/>
        </p:nvSpPr>
        <p:spPr bwMode="auto">
          <a:xfrm>
            <a:off x="8705850" y="6491288"/>
            <a:ext cx="438150" cy="307975"/>
          </a:xfrm>
          <a:prstGeom prst="rect">
            <a:avLst/>
          </a:prstGeom>
          <a:noFill/>
          <a:ln w="9525">
            <a:noFill/>
            <a:miter lim="800000"/>
            <a:headEnd/>
            <a:tailEnd/>
          </a:ln>
        </p:spPr>
        <p:txBody>
          <a:bodyPr>
            <a:spAutoFit/>
          </a:bodyPr>
          <a:lstStyle/>
          <a:p>
            <a:pPr algn="l"/>
            <a:r>
              <a:rPr lang="en-US" sz="1400" b="1">
                <a:effectLst/>
                <a:latin typeface="Humanst521 BT" charset="0"/>
              </a:rPr>
              <a:t> </a:t>
            </a:r>
            <a:endParaRPr lang="en-US" sz="1400" b="1">
              <a:effectLst/>
              <a:latin typeface="Cambria" pitchFamily="18" charset="0"/>
            </a:endParaRPr>
          </a:p>
        </p:txBody>
      </p:sp>
      <p:sp>
        <p:nvSpPr>
          <p:cNvPr id="40968" name="Rectangle 14"/>
          <p:cNvSpPr>
            <a:spLocks noChangeArrowheads="1"/>
          </p:cNvSpPr>
          <p:nvPr/>
        </p:nvSpPr>
        <p:spPr bwMode="auto">
          <a:xfrm>
            <a:off x="1285875" y="2743200"/>
            <a:ext cx="6721475" cy="706438"/>
          </a:xfrm>
          <a:prstGeom prst="rect">
            <a:avLst/>
          </a:prstGeom>
          <a:noFill/>
          <a:ln w="9525">
            <a:noFill/>
            <a:miter lim="800000"/>
            <a:headEnd/>
            <a:tailEnd/>
          </a:ln>
        </p:spPr>
        <p:txBody>
          <a:bodyPr>
            <a:spAutoFit/>
          </a:bodyPr>
          <a:lstStyle/>
          <a:p>
            <a:pPr algn="ctr">
              <a:lnSpc>
                <a:spcPct val="90000"/>
              </a:lnSpc>
            </a:pPr>
            <a:endParaRPr lang="en-US" sz="2000" i="1">
              <a:effectLst/>
              <a:latin typeface="Cambria" pitchFamily="18" charset="0"/>
            </a:endParaRPr>
          </a:p>
        </p:txBody>
      </p:sp>
      <p:pic>
        <p:nvPicPr>
          <p:cNvPr id="3" name="Picture 2" descr="Identificati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371600"/>
            <a:ext cx="5932874" cy="4495800"/>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4506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4" name="Picture 33" descr="Eye Prophylaxis"/>
          <p:cNvPicPr>
            <a:picLocks noChangeAspect="1" noChangeArrowheads="1"/>
          </p:cNvPicPr>
          <p:nvPr/>
        </p:nvPicPr>
        <p:blipFill>
          <a:blip r:embed="rId3" cstate="print"/>
          <a:srcRect l="4918" t="4266" r="1639" b="8267"/>
          <a:stretch>
            <a:fillRect/>
          </a:stretch>
        </p:blipFill>
        <p:spPr bwMode="auto">
          <a:xfrm>
            <a:off x="1524000" y="1371600"/>
            <a:ext cx="6356195" cy="4572000"/>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44036" name="Text Box 19"/>
          <p:cNvSpPr txBox="1">
            <a:spLocks noChangeArrowheads="1"/>
          </p:cNvSpPr>
          <p:nvPr/>
        </p:nvSpPr>
        <p:spPr bwMode="auto">
          <a:xfrm>
            <a:off x="838200" y="353693"/>
            <a:ext cx="7696200" cy="683264"/>
          </a:xfrm>
          <a:prstGeom prst="rect">
            <a:avLst/>
          </a:prstGeom>
          <a:noFill/>
          <a:ln w="9525">
            <a:noFill/>
            <a:miter lim="800000"/>
            <a:headEnd/>
            <a:tailEnd/>
          </a:ln>
        </p:spPr>
        <p:txBody>
          <a:bodyPr anchor="ctr">
            <a:spAutoFit/>
          </a:bodyPr>
          <a:lstStyle/>
          <a:p>
            <a:pPr algn="ctr">
              <a:lnSpc>
                <a:spcPct val="80000"/>
              </a:lnSpc>
            </a:pPr>
            <a:r>
              <a:rPr lang="en-US" sz="4800" dirty="0">
                <a:effectLst/>
                <a:latin typeface="Cambria" pitchFamily="18" charset="0"/>
              </a:rPr>
              <a:t>Eye </a:t>
            </a:r>
            <a:r>
              <a:rPr lang="en-US" sz="4800" dirty="0" smtClean="0">
                <a:effectLst/>
                <a:latin typeface="Cambria" pitchFamily="18" charset="0"/>
              </a:rPr>
              <a:t>Prophylaxis &amp; Vitamin K</a:t>
            </a:r>
            <a:endParaRPr lang="en-US" sz="4800" dirty="0">
              <a:effectLst/>
              <a:latin typeface="Cambria" pitchFamily="18" charset="0"/>
            </a:endParaRPr>
          </a:p>
        </p:txBody>
      </p:sp>
      <p:sp>
        <p:nvSpPr>
          <p:cNvPr id="45083" name="Line 27"/>
          <p:cNvSpPr>
            <a:spLocks noChangeShapeType="1"/>
          </p:cNvSpPr>
          <p:nvPr/>
        </p:nvSpPr>
        <p:spPr bwMode="auto">
          <a:xfrm>
            <a:off x="917575" y="6156325"/>
            <a:ext cx="7312025" cy="0"/>
          </a:xfrm>
          <a:prstGeom prst="line">
            <a:avLst/>
          </a:prstGeom>
          <a:noFill/>
          <a:ln w="38100" cap="rnd">
            <a:solidFill>
              <a:schemeClr val="bg1"/>
            </a:solidFill>
            <a:prstDash val="sysDot"/>
            <a:round/>
            <a:headEnd/>
            <a:tailEnd/>
          </a:ln>
          <a:effectLst/>
        </p:spPr>
        <p:txBody>
          <a:bodyPr wrap="none" anchor="ctr"/>
          <a:lstStyle/>
          <a:p>
            <a:pPr>
              <a:defRPr/>
            </a:pPr>
            <a:endParaRPr lang="en-US" dirty="0">
              <a:ea typeface="+mn-ea"/>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03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45064"/>
                                        </p:tgtEl>
                                        <p:attrNameLst>
                                          <p:attrName>style.visibility</p:attrName>
                                        </p:attrNameLst>
                                      </p:cBhvr>
                                      <p:to>
                                        <p:strVal val="visible"/>
                                      </p:to>
                                    </p:set>
                                    <p:animEffect transition="in" filter="fade">
                                      <p:cBhvr>
                                        <p:cTn id="10" dur="2000"/>
                                        <p:tgtEl>
                                          <p:spTgt spid="4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6"/>
          <p:cNvSpPr txBox="1">
            <a:spLocks noChangeArrowheads="1"/>
          </p:cNvSpPr>
          <p:nvPr/>
        </p:nvSpPr>
        <p:spPr bwMode="auto">
          <a:xfrm>
            <a:off x="0" y="381000"/>
            <a:ext cx="9144000" cy="738664"/>
          </a:xfrm>
          <a:prstGeom prst="rect">
            <a:avLst/>
          </a:prstGeom>
          <a:noFill/>
          <a:ln w="9525">
            <a:noFill/>
            <a:miter lim="800000"/>
            <a:headEnd/>
            <a:tailEnd/>
          </a:ln>
        </p:spPr>
        <p:txBody>
          <a:bodyPr lIns="0" tIns="0" rIns="0" bIns="0">
            <a:spAutoFit/>
          </a:bodyPr>
          <a:lstStyle/>
          <a:p>
            <a:pPr algn="ctr"/>
            <a:r>
              <a:rPr lang="en-US" sz="4800" dirty="0">
                <a:effectLst/>
                <a:latin typeface="Cambria" pitchFamily="18" charset="0"/>
              </a:rPr>
              <a:t>Newborn Screening</a:t>
            </a:r>
          </a:p>
        </p:txBody>
      </p:sp>
      <p:pic>
        <p:nvPicPr>
          <p:cNvPr id="4" name="Picture 14" descr="Pg 019 Newborn Screen"/>
          <p:cNvPicPr>
            <a:picLocks noChangeAspect="1" noChangeArrowheads="1"/>
          </p:cNvPicPr>
          <p:nvPr/>
        </p:nvPicPr>
        <p:blipFill>
          <a:blip r:embed="rId3" cstate="print"/>
          <a:stretch>
            <a:fillRect/>
          </a:stretch>
        </p:blipFill>
        <p:spPr bwMode="auto">
          <a:xfrm>
            <a:off x="609600" y="1905000"/>
            <a:ext cx="3456783" cy="2623351"/>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6" name="Text Box 9"/>
          <p:cNvSpPr txBox="1">
            <a:spLocks noChangeArrowheads="1"/>
          </p:cNvSpPr>
          <p:nvPr/>
        </p:nvSpPr>
        <p:spPr bwMode="auto">
          <a:xfrm>
            <a:off x="4343400" y="2514600"/>
            <a:ext cx="4343400" cy="1877437"/>
          </a:xfrm>
          <a:prstGeom prst="rect">
            <a:avLst/>
          </a:prstGeom>
          <a:noFill/>
          <a:ln w="9525">
            <a:noFill/>
            <a:miter lim="800000"/>
            <a:headEnd/>
            <a:tailEnd/>
          </a:ln>
        </p:spPr>
        <p:txBody>
          <a:bodyPr wrap="square">
            <a:spAutoFit/>
          </a:bodyPr>
          <a:lstStyle/>
          <a:p>
            <a:pPr algn="l"/>
            <a:r>
              <a:rPr lang="en-US" sz="1800" dirty="0" smtClean="0">
                <a:effectLst/>
                <a:latin typeface="Cambria" pitchFamily="18" charset="0"/>
              </a:rPr>
              <a:t>The Wisconsin Newborn Screening (NBS) Program screens infants for:</a:t>
            </a:r>
          </a:p>
          <a:p>
            <a:pPr algn="l">
              <a:buFont typeface="Arial" pitchFamily="34" charset="0"/>
              <a:buChar char="•"/>
            </a:pPr>
            <a:r>
              <a:rPr lang="en-US" sz="1800" dirty="0" smtClean="0">
                <a:effectLst/>
                <a:latin typeface="Cambria" pitchFamily="18" charset="0"/>
              </a:rPr>
              <a:t> 44 disorders</a:t>
            </a:r>
          </a:p>
          <a:p>
            <a:pPr algn="l">
              <a:buFont typeface="Arial" pitchFamily="34" charset="0"/>
              <a:buChar char="•"/>
            </a:pPr>
            <a:r>
              <a:rPr lang="en-US" sz="1800" dirty="0" smtClean="0">
                <a:effectLst/>
                <a:latin typeface="Cambria" pitchFamily="18" charset="0"/>
              </a:rPr>
              <a:t> Hearing loss</a:t>
            </a:r>
          </a:p>
          <a:p>
            <a:pPr algn="l">
              <a:buFont typeface="Arial" pitchFamily="34" charset="0"/>
              <a:buChar char="•"/>
            </a:pPr>
            <a:r>
              <a:rPr lang="en-US" sz="1800" dirty="0" smtClean="0">
                <a:effectLst/>
                <a:latin typeface="Cambria" pitchFamily="18" charset="0"/>
              </a:rPr>
              <a:t> critical congenital heart disease (CCHD)</a:t>
            </a:r>
          </a:p>
          <a:p>
            <a:pPr algn="l">
              <a:buFont typeface="Arial" pitchFamily="34" charset="0"/>
              <a:buChar char="•"/>
            </a:pPr>
            <a:endParaRPr lang="en-US" sz="2600" dirty="0">
              <a:effectLst/>
              <a:latin typeface="Cambria"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1" nodeType="withEffect">
                                  <p:stCondLst>
                                    <p:cond delay="0"/>
                                  </p:stCondLst>
                                  <p:childTnLst>
                                    <p:set>
                                      <p:cBhvr>
                                        <p:cTn id="6" dur="1" fill="hold">
                                          <p:stCondLst>
                                            <p:cond delay="0"/>
                                          </p:stCondLst>
                                        </p:cTn>
                                        <p:tgtEl>
                                          <p:spTgt spid="4915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par>
                          <p:cTn id="11" fill="hold">
                            <p:stCondLst>
                              <p:cond delay="2000"/>
                            </p:stCondLst>
                            <p:childTnLst>
                              <p:par>
                                <p:cTn id="12" presetID="10" presetClass="entr" presetSubtype="0" fill="hold" grpId="1"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1"/>
      <p:bldP spid="6"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18"/>
          <p:cNvSpPr txBox="1">
            <a:spLocks noChangeArrowheads="1"/>
          </p:cNvSpPr>
          <p:nvPr/>
        </p:nvSpPr>
        <p:spPr bwMode="auto">
          <a:xfrm>
            <a:off x="8705850" y="6491288"/>
            <a:ext cx="438150" cy="307975"/>
          </a:xfrm>
          <a:prstGeom prst="rect">
            <a:avLst/>
          </a:prstGeom>
          <a:noFill/>
          <a:ln w="9525">
            <a:noFill/>
            <a:miter lim="800000"/>
            <a:headEnd/>
            <a:tailEnd/>
          </a:ln>
        </p:spPr>
        <p:txBody>
          <a:bodyPr>
            <a:spAutoFit/>
          </a:bodyPr>
          <a:lstStyle/>
          <a:p>
            <a:pPr algn="l"/>
            <a:r>
              <a:rPr lang="en-US" sz="1400" b="1" dirty="0">
                <a:effectLst/>
                <a:latin typeface="Humanst521 BT" charset="0"/>
              </a:rPr>
              <a:t> </a:t>
            </a:r>
            <a:endParaRPr lang="en-US" sz="1400" dirty="0">
              <a:effectLst/>
              <a:latin typeface="Cambria" pitchFamily="18" charset="0"/>
            </a:endParaRPr>
          </a:p>
        </p:txBody>
      </p:sp>
      <p:sp>
        <p:nvSpPr>
          <p:cNvPr id="100357" name="Text Box 5"/>
          <p:cNvSpPr txBox="1">
            <a:spLocks noChangeArrowheads="1"/>
          </p:cNvSpPr>
          <p:nvPr/>
        </p:nvSpPr>
        <p:spPr bwMode="auto">
          <a:xfrm>
            <a:off x="0" y="533400"/>
            <a:ext cx="9144000" cy="620106"/>
          </a:xfrm>
          <a:prstGeom prst="rect">
            <a:avLst/>
          </a:prstGeom>
          <a:noFill/>
          <a:ln>
            <a:noFill/>
          </a:ln>
          <a:effectLst>
            <a:outerShdw blurRad="63500" dist="17961" dir="8100000" algn="ctr" rotWithShape="0">
              <a:schemeClr val="bg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Narrow" charset="0"/>
                <a:ea typeface="ヒラギノ角ゴ Pro W3" charset="0"/>
              </a:defRPr>
            </a:lvl1pPr>
            <a:lvl2pPr marL="742950" indent="-285750" eaLnBrk="0" hangingPunct="0">
              <a:defRPr sz="1000">
                <a:solidFill>
                  <a:schemeClr val="tx1"/>
                </a:solidFill>
                <a:latin typeface="Arial Narrow" charset="0"/>
                <a:ea typeface="ヒラギノ角ゴ Pro W3" charset="0"/>
              </a:defRPr>
            </a:lvl2pPr>
            <a:lvl3pPr marL="1143000" indent="-228600" eaLnBrk="0" hangingPunct="0">
              <a:defRPr sz="1000">
                <a:solidFill>
                  <a:schemeClr val="tx1"/>
                </a:solidFill>
                <a:latin typeface="Arial Narrow" charset="0"/>
                <a:ea typeface="ヒラギノ角ゴ Pro W3" charset="0"/>
              </a:defRPr>
            </a:lvl3pPr>
            <a:lvl4pPr marL="1600200" indent="-228600" eaLnBrk="0" hangingPunct="0">
              <a:defRPr sz="1000">
                <a:solidFill>
                  <a:schemeClr val="tx1"/>
                </a:solidFill>
                <a:latin typeface="Arial Narrow" charset="0"/>
                <a:ea typeface="ヒラギノ角ゴ Pro W3" charset="0"/>
              </a:defRPr>
            </a:lvl4pPr>
            <a:lvl5pPr marL="2057400" indent="-228600" eaLnBrk="0" hangingPunct="0">
              <a:defRPr sz="1000">
                <a:solidFill>
                  <a:schemeClr val="tx1"/>
                </a:solidFill>
                <a:latin typeface="Arial Narrow" charset="0"/>
                <a:ea typeface="ヒラギノ角ゴ Pro W3" charset="0"/>
              </a:defRPr>
            </a:lvl5pPr>
            <a:lvl6pPr marL="2514600" indent="-228600" algn="r" eaLnBrk="0" fontAlgn="base" hangingPunct="0">
              <a:spcBef>
                <a:spcPct val="0"/>
              </a:spcBef>
              <a:spcAft>
                <a:spcPct val="0"/>
              </a:spcAft>
              <a:defRPr sz="1000">
                <a:solidFill>
                  <a:schemeClr val="tx1"/>
                </a:solidFill>
                <a:latin typeface="Arial Narrow" charset="0"/>
                <a:ea typeface="ヒラギノ角ゴ Pro W3" charset="0"/>
              </a:defRPr>
            </a:lvl6pPr>
            <a:lvl7pPr marL="2971800" indent="-228600" algn="r" eaLnBrk="0" fontAlgn="base" hangingPunct="0">
              <a:spcBef>
                <a:spcPct val="0"/>
              </a:spcBef>
              <a:spcAft>
                <a:spcPct val="0"/>
              </a:spcAft>
              <a:defRPr sz="1000">
                <a:solidFill>
                  <a:schemeClr val="tx1"/>
                </a:solidFill>
                <a:latin typeface="Arial Narrow" charset="0"/>
                <a:ea typeface="ヒラギノ角ゴ Pro W3" charset="0"/>
              </a:defRPr>
            </a:lvl7pPr>
            <a:lvl8pPr marL="3429000" indent="-228600" algn="r" eaLnBrk="0" fontAlgn="base" hangingPunct="0">
              <a:spcBef>
                <a:spcPct val="0"/>
              </a:spcBef>
              <a:spcAft>
                <a:spcPct val="0"/>
              </a:spcAft>
              <a:defRPr sz="1000">
                <a:solidFill>
                  <a:schemeClr val="tx1"/>
                </a:solidFill>
                <a:latin typeface="Arial Narrow" charset="0"/>
                <a:ea typeface="ヒラギノ角ゴ Pro W3" charset="0"/>
              </a:defRPr>
            </a:lvl8pPr>
            <a:lvl9pPr marL="3886200" indent="-228600" algn="r" eaLnBrk="0" fontAlgn="base" hangingPunct="0">
              <a:spcBef>
                <a:spcPct val="0"/>
              </a:spcBef>
              <a:spcAft>
                <a:spcPct val="0"/>
              </a:spcAft>
              <a:defRPr sz="1000">
                <a:solidFill>
                  <a:schemeClr val="tx1"/>
                </a:solidFill>
                <a:latin typeface="Arial Narrow" charset="0"/>
                <a:ea typeface="ヒラギノ角ゴ Pro W3" charset="0"/>
              </a:defRPr>
            </a:lvl9pPr>
          </a:lstStyle>
          <a:p>
            <a:pPr algn="ctr" eaLnBrk="1" hangingPunct="1">
              <a:lnSpc>
                <a:spcPct val="70000"/>
              </a:lnSpc>
              <a:defRPr/>
            </a:pPr>
            <a:r>
              <a:rPr lang="en-US" sz="4800" dirty="0" smtClean="0">
                <a:effectLst/>
                <a:latin typeface="Cambria" charset="0"/>
              </a:rPr>
              <a:t>Circumcision and Care</a:t>
            </a:r>
          </a:p>
        </p:txBody>
      </p:sp>
      <p:sp>
        <p:nvSpPr>
          <p:cNvPr id="91140" name="Text Box 12"/>
          <p:cNvSpPr txBox="1">
            <a:spLocks noChangeArrowheads="1"/>
          </p:cNvSpPr>
          <p:nvPr/>
        </p:nvSpPr>
        <p:spPr bwMode="auto">
          <a:xfrm>
            <a:off x="85725" y="1447800"/>
            <a:ext cx="9058275" cy="457200"/>
          </a:xfrm>
          <a:prstGeom prst="rect">
            <a:avLst/>
          </a:prstGeom>
          <a:noFill/>
          <a:ln w="9525">
            <a:noFill/>
            <a:miter lim="800000"/>
            <a:headEnd/>
            <a:tailEnd/>
          </a:ln>
        </p:spPr>
        <p:txBody>
          <a:bodyPr>
            <a:spAutoFit/>
          </a:bodyPr>
          <a:lstStyle/>
          <a:p>
            <a:pPr algn="ctr"/>
            <a:r>
              <a:rPr lang="en-US" sz="2400" i="1" dirty="0">
                <a:effectLst/>
                <a:latin typeface="Cambria" pitchFamily="18" charset="0"/>
              </a:rPr>
              <a:t>Removal of the foreskin that covers the tip of the penis</a:t>
            </a:r>
          </a:p>
        </p:txBody>
      </p:sp>
      <p:grpSp>
        <p:nvGrpSpPr>
          <p:cNvPr id="91141" name="Group 19"/>
          <p:cNvGrpSpPr>
            <a:grpSpLocks/>
          </p:cNvGrpSpPr>
          <p:nvPr/>
        </p:nvGrpSpPr>
        <p:grpSpPr bwMode="auto">
          <a:xfrm>
            <a:off x="1798638" y="2209800"/>
            <a:ext cx="5715000" cy="3948113"/>
            <a:chOff x="1357" y="1310"/>
            <a:chExt cx="3418" cy="2487"/>
          </a:xfrm>
        </p:grpSpPr>
        <p:pic>
          <p:nvPicPr>
            <p:cNvPr id="102407" name="Picture 10" descr="Slide 91 front"/>
            <p:cNvPicPr>
              <a:picLocks noChangeAspect="1" noChangeArrowheads="1"/>
            </p:cNvPicPr>
            <p:nvPr/>
          </p:nvPicPr>
          <p:blipFill>
            <a:blip r:embed="rId3" cstate="print"/>
            <a:srcRect l="1823" t="3537" r="52602"/>
            <a:stretch>
              <a:fillRect/>
            </a:stretch>
          </p:blipFill>
          <p:spPr bwMode="auto">
            <a:xfrm>
              <a:off x="1517" y="1310"/>
              <a:ext cx="1200" cy="2209"/>
            </a:xfrm>
            <a:prstGeom prst="rect">
              <a:avLst/>
            </a:prstGeom>
            <a:ln>
              <a:noFill/>
            </a:ln>
            <a:effectLst>
              <a:softEdge rad="112500"/>
            </a:effectLst>
          </p:spPr>
        </p:pic>
        <p:sp>
          <p:nvSpPr>
            <p:cNvPr id="102408" name="Text Box 14"/>
            <p:cNvSpPr txBox="1">
              <a:spLocks noChangeArrowheads="1"/>
            </p:cNvSpPr>
            <p:nvPr/>
          </p:nvSpPr>
          <p:spPr bwMode="auto">
            <a:xfrm>
              <a:off x="1357" y="3566"/>
              <a:ext cx="1306" cy="231"/>
            </a:xfrm>
            <a:prstGeom prst="rect">
              <a:avLst/>
            </a:prstGeom>
            <a:noFill/>
            <a:ln w="9525">
              <a:noFill/>
              <a:miter lim="800000"/>
              <a:headEnd/>
              <a:tailEnd/>
            </a:ln>
            <a:scene3d>
              <a:camera prst="orthographicFront"/>
              <a:lightRig rig="threePt" dir="t"/>
            </a:scene3d>
            <a:sp3d>
              <a:bevelT prst="angle"/>
            </a:sp3d>
          </p:spPr>
          <p:txBody>
            <a:bodyPr>
              <a:spAutoFit/>
            </a:bodyPr>
            <a:lstStyle/>
            <a:p>
              <a:pPr algn="ctr">
                <a:spcBef>
                  <a:spcPct val="50000"/>
                </a:spcBef>
                <a:defRPr/>
              </a:pPr>
              <a:r>
                <a:rPr lang="en-US" sz="1800" i="1" dirty="0">
                  <a:effectLst/>
                  <a:latin typeface="Cambria" pitchFamily="18" charset="0"/>
                  <a:ea typeface="+mn-ea"/>
                </a:rPr>
                <a:t>Uncircumcised</a:t>
              </a:r>
            </a:p>
          </p:txBody>
        </p:sp>
        <p:sp>
          <p:nvSpPr>
            <p:cNvPr id="102409" name="Text Box 15"/>
            <p:cNvSpPr txBox="1">
              <a:spLocks noChangeArrowheads="1"/>
            </p:cNvSpPr>
            <p:nvPr/>
          </p:nvSpPr>
          <p:spPr bwMode="auto">
            <a:xfrm>
              <a:off x="3517" y="3566"/>
              <a:ext cx="1258" cy="231"/>
            </a:xfrm>
            <a:prstGeom prst="rect">
              <a:avLst/>
            </a:prstGeom>
            <a:noFill/>
            <a:ln w="9525">
              <a:noFill/>
              <a:miter lim="800000"/>
              <a:headEnd/>
              <a:tailEnd/>
            </a:ln>
            <a:scene3d>
              <a:camera prst="orthographicFront"/>
              <a:lightRig rig="threePt" dir="t"/>
            </a:scene3d>
            <a:sp3d>
              <a:bevelT prst="angle"/>
            </a:sp3d>
          </p:spPr>
          <p:txBody>
            <a:bodyPr>
              <a:spAutoFit/>
            </a:bodyPr>
            <a:lstStyle/>
            <a:p>
              <a:pPr algn="ctr">
                <a:spcBef>
                  <a:spcPct val="50000"/>
                </a:spcBef>
                <a:defRPr/>
              </a:pPr>
              <a:r>
                <a:rPr lang="en-US" sz="1800" i="1" dirty="0">
                  <a:effectLst/>
                  <a:latin typeface="Cambria" pitchFamily="18" charset="0"/>
                  <a:ea typeface="+mn-ea"/>
                </a:rPr>
                <a:t>Circumcised</a:t>
              </a:r>
            </a:p>
          </p:txBody>
        </p:sp>
      </p:grpSp>
      <p:pic>
        <p:nvPicPr>
          <p:cNvPr id="10" name="Picture 10" descr="Slide 91 front"/>
          <p:cNvPicPr>
            <a:picLocks noChangeAspect="1" noChangeArrowheads="1"/>
          </p:cNvPicPr>
          <p:nvPr/>
        </p:nvPicPr>
        <p:blipFill>
          <a:blip r:embed="rId3" cstate="print"/>
          <a:srcRect l="52867" t="3537" r="4406"/>
          <a:stretch>
            <a:fillRect/>
          </a:stretch>
        </p:blipFill>
        <p:spPr bwMode="auto">
          <a:xfrm>
            <a:off x="5465618" y="2209800"/>
            <a:ext cx="1881032" cy="3506788"/>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0357"/>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91140"/>
                                        </p:tgtEl>
                                        <p:attrNameLst>
                                          <p:attrName>style.visibility</p:attrName>
                                        </p:attrNameLst>
                                      </p:cBhvr>
                                      <p:to>
                                        <p:strVal val="visible"/>
                                      </p:to>
                                    </p:set>
                                    <p:animEffect transition="in" filter="fade">
                                      <p:cBhvr>
                                        <p:cTn id="10" dur="500"/>
                                        <p:tgtEl>
                                          <p:spTgt spid="91140"/>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91141"/>
                                        </p:tgtEl>
                                        <p:attrNameLst>
                                          <p:attrName>style.visibility</p:attrName>
                                        </p:attrNameLst>
                                      </p:cBhvr>
                                      <p:to>
                                        <p:strVal val="visible"/>
                                      </p:to>
                                    </p:set>
                                    <p:animEffect transition="in" filter="fade">
                                      <p:cBhvr>
                                        <p:cTn id="14" dur="1000"/>
                                        <p:tgtEl>
                                          <p:spTgt spid="91141"/>
                                        </p:tgtEl>
                                      </p:cBhvr>
                                    </p:animEffect>
                                  </p:childTnLst>
                                </p:cTn>
                              </p:par>
                            </p:childTnLst>
                          </p:cTn>
                        </p:par>
                        <p:par>
                          <p:cTn id="15" fill="hold" nodeType="afterGroup">
                            <p:stCondLst>
                              <p:cond delay="1500"/>
                            </p:stCondLst>
                            <p:childTnLst>
                              <p:par>
                                <p:cTn id="16" presetID="10"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p:bldP spid="911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51" name="Rectangle 15"/>
          <p:cNvSpPr>
            <a:spLocks noChangeArrowheads="1"/>
          </p:cNvSpPr>
          <p:nvPr/>
        </p:nvSpPr>
        <p:spPr bwMode="auto">
          <a:xfrm>
            <a:off x="0" y="0"/>
            <a:ext cx="9144000" cy="914400"/>
          </a:xfrm>
          <a:prstGeom prst="rect">
            <a:avLst/>
          </a:prstGeom>
          <a:noFill/>
          <a:ln w="76200" cmpd="tri">
            <a:noFill/>
            <a:miter lim="800000"/>
            <a:headEnd/>
            <a:tailEnd/>
          </a:ln>
          <a:effectLst/>
        </p:spPr>
        <p:txBody>
          <a:bodyPr wrap="none" anchor="ctr"/>
          <a:lstStyle/>
          <a:p>
            <a:pPr>
              <a:defRPr/>
            </a:pPr>
            <a:endParaRPr lang="en-US" dirty="0">
              <a:ea typeface="+mn-ea"/>
            </a:endParaRPr>
          </a:p>
        </p:txBody>
      </p:sp>
      <p:sp>
        <p:nvSpPr>
          <p:cNvPr id="58371" name="Text Box 16"/>
          <p:cNvSpPr txBox="1">
            <a:spLocks noChangeArrowheads="1"/>
          </p:cNvSpPr>
          <p:nvPr/>
        </p:nvSpPr>
        <p:spPr bwMode="auto">
          <a:xfrm>
            <a:off x="8705850" y="6491288"/>
            <a:ext cx="438150" cy="307975"/>
          </a:xfrm>
          <a:prstGeom prst="rect">
            <a:avLst/>
          </a:prstGeom>
          <a:noFill/>
          <a:ln w="9525">
            <a:noFill/>
            <a:miter lim="800000"/>
            <a:headEnd/>
            <a:tailEnd/>
          </a:ln>
        </p:spPr>
        <p:txBody>
          <a:bodyPr>
            <a:spAutoFit/>
          </a:bodyPr>
          <a:lstStyle/>
          <a:p>
            <a:pPr algn="l"/>
            <a:r>
              <a:rPr lang="en-US" sz="1400" b="1" dirty="0">
                <a:effectLst/>
                <a:latin typeface="Humanst521 BT" charset="0"/>
              </a:rPr>
              <a:t> </a:t>
            </a:r>
            <a:endParaRPr lang="en-US" sz="1400" dirty="0">
              <a:effectLst/>
              <a:latin typeface="Cambria" pitchFamily="18" charset="0"/>
            </a:endParaRPr>
          </a:p>
        </p:txBody>
      </p:sp>
      <p:pic>
        <p:nvPicPr>
          <p:cNvPr id="3" name="Picture 2" descr="Chapter-4.jpg"/>
          <p:cNvPicPr>
            <a:picLocks noChangeAspect="1"/>
          </p:cNvPicPr>
          <p:nvPr/>
        </p:nvPicPr>
        <p:blipFill rotWithShape="1">
          <a:blip r:embed="rId3" cstate="print">
            <a:extLst>
              <a:ext uri="{28A0092B-C50C-407E-A947-70E740481C1C}">
                <a14:useLocalDpi xmlns:a14="http://schemas.microsoft.com/office/drawing/2010/main" val="0"/>
              </a:ext>
            </a:extLst>
          </a:blip>
          <a:srcRect b="8702"/>
          <a:stretch/>
        </p:blipFill>
        <p:spPr>
          <a:xfrm>
            <a:off x="685800" y="381000"/>
            <a:ext cx="7848600" cy="605246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65554" name="Text Box 18"/>
          <p:cNvSpPr txBox="1">
            <a:spLocks noChangeArrowheads="1"/>
          </p:cNvSpPr>
          <p:nvPr/>
        </p:nvSpPr>
        <p:spPr bwMode="auto">
          <a:xfrm>
            <a:off x="2590800" y="533400"/>
            <a:ext cx="5562600" cy="903288"/>
          </a:xfrm>
          <a:prstGeom prst="rect">
            <a:avLst/>
          </a:prstGeom>
          <a:noFill/>
          <a:ln w="9525">
            <a:noFill/>
            <a:miter lim="800000"/>
            <a:headEnd/>
            <a:tailEnd/>
          </a:ln>
        </p:spPr>
        <p:txBody>
          <a:bodyPr lIns="0" tIns="0" rIns="0" bIns="0">
            <a:spAutoFit/>
          </a:bodyPr>
          <a:lstStyle/>
          <a:p>
            <a:pPr algn="l">
              <a:lnSpc>
                <a:spcPct val="80000"/>
              </a:lnSpc>
            </a:pPr>
            <a:r>
              <a:rPr lang="en-US" sz="4000" b="1" dirty="0">
                <a:solidFill>
                  <a:srgbClr val="ABCDA6"/>
                </a:solidFill>
                <a:effectLst/>
                <a:latin typeface="Cambria" pitchFamily="18" charset="0"/>
              </a:rPr>
              <a:t>Newborn</a:t>
            </a:r>
            <a:r>
              <a:rPr lang="en-US" sz="4000" dirty="0">
                <a:solidFill>
                  <a:srgbClr val="ABCDA6"/>
                </a:solidFill>
                <a:effectLst/>
                <a:latin typeface="Cambria" pitchFamily="18" charset="0"/>
              </a:rPr>
              <a:t/>
            </a:r>
            <a:br>
              <a:rPr lang="en-US" sz="4000" dirty="0">
                <a:solidFill>
                  <a:srgbClr val="ABCDA6"/>
                </a:solidFill>
                <a:effectLst/>
                <a:latin typeface="Cambria" pitchFamily="18" charset="0"/>
              </a:rPr>
            </a:br>
            <a:r>
              <a:rPr lang="en-US" sz="3200" i="1" dirty="0">
                <a:solidFill>
                  <a:srgbClr val="ABCDA6"/>
                </a:solidFill>
                <a:effectLst/>
                <a:latin typeface="Cambria" pitchFamily="18" charset="0"/>
              </a:rPr>
              <a:t>Appearance and Characteristics</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wd">
                                    <p:tmPct val="7000"/>
                                  </p:iterate>
                                  <p:childTnLst>
                                    <p:set>
                                      <p:cBhvr>
                                        <p:cTn id="6" dur="1" fill="hold">
                                          <p:stCondLst>
                                            <p:cond delay="0"/>
                                          </p:stCondLst>
                                        </p:cTn>
                                        <p:tgtEl>
                                          <p:spTgt spid="65554"/>
                                        </p:tgtEl>
                                        <p:attrNameLst>
                                          <p:attrName>style.visibility</p:attrName>
                                        </p:attrNameLst>
                                      </p:cBhvr>
                                      <p:to>
                                        <p:strVal val="visible"/>
                                      </p:to>
                                    </p:set>
                                    <p:animEffect transition="in" filter="fade">
                                      <p:cBhvr>
                                        <p:cTn id="7" dur="1000"/>
                                        <p:tgtEl>
                                          <p:spTgt spid="65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1"/>
          <p:cNvSpPr txBox="1">
            <a:spLocks noChangeArrowheads="1"/>
          </p:cNvSpPr>
          <p:nvPr/>
        </p:nvSpPr>
        <p:spPr bwMode="auto">
          <a:xfrm>
            <a:off x="8705850" y="6491288"/>
            <a:ext cx="438150" cy="307975"/>
          </a:xfrm>
          <a:prstGeom prst="rect">
            <a:avLst/>
          </a:prstGeom>
          <a:noFill/>
          <a:ln w="9525">
            <a:noFill/>
            <a:miter lim="800000"/>
            <a:headEnd/>
            <a:tailEnd/>
          </a:ln>
        </p:spPr>
        <p:txBody>
          <a:bodyPr>
            <a:spAutoFit/>
          </a:bodyPr>
          <a:lstStyle/>
          <a:p>
            <a:pPr algn="l"/>
            <a:r>
              <a:rPr lang="en-US" sz="1400" b="1" dirty="0">
                <a:effectLst/>
                <a:latin typeface="Humanst521 BT" charset="0"/>
              </a:rPr>
              <a:t> </a:t>
            </a:r>
            <a:endParaRPr lang="en-US" sz="1400" dirty="0">
              <a:effectLst/>
              <a:latin typeface="Cambria" pitchFamily="18" charset="0"/>
            </a:endParaRPr>
          </a:p>
        </p:txBody>
      </p:sp>
      <p:sp>
        <p:nvSpPr>
          <p:cNvPr id="47108" name="Text Box 23"/>
          <p:cNvSpPr txBox="1">
            <a:spLocks noChangeArrowheads="1"/>
          </p:cNvSpPr>
          <p:nvPr/>
        </p:nvSpPr>
        <p:spPr bwMode="auto">
          <a:xfrm>
            <a:off x="685800" y="457200"/>
            <a:ext cx="7696200" cy="664797"/>
          </a:xfrm>
          <a:prstGeom prst="rect">
            <a:avLst/>
          </a:prstGeom>
          <a:noFill/>
          <a:ln w="9525">
            <a:noFill/>
            <a:miter lim="800000"/>
            <a:headEnd/>
            <a:tailEnd/>
          </a:ln>
        </p:spPr>
        <p:txBody>
          <a:bodyPr lIns="0" tIns="0" rIns="0" bIns="0">
            <a:spAutoFit/>
          </a:bodyPr>
          <a:lstStyle/>
          <a:p>
            <a:pPr algn="ctr">
              <a:lnSpc>
                <a:spcPct val="90000"/>
              </a:lnSpc>
            </a:pPr>
            <a:r>
              <a:rPr lang="en-US" sz="4800" dirty="0">
                <a:effectLst/>
                <a:latin typeface="Cambria" pitchFamily="18" charset="0"/>
              </a:rPr>
              <a:t>Rooming-in</a:t>
            </a:r>
          </a:p>
        </p:txBody>
      </p:sp>
      <p:sp>
        <p:nvSpPr>
          <p:cNvPr id="23" name="Rounded Rectangle 22"/>
          <p:cNvSpPr/>
          <p:nvPr/>
        </p:nvSpPr>
        <p:spPr bwMode="auto">
          <a:xfrm>
            <a:off x="838200" y="4724400"/>
            <a:ext cx="7758386" cy="1600200"/>
          </a:xfrm>
          <a:prstGeom prst="roundRect">
            <a:avLst/>
          </a:prstGeom>
          <a:solidFill>
            <a:srgbClr val="FFFFFF"/>
          </a:solidFill>
          <a:ln>
            <a:noFill/>
          </a:ln>
          <a:effectLst>
            <a:outerShdw blurRad="330200" dist="50800" dir="6120000" algn="ctr" rotWithShape="0">
              <a:srgbClr val="000000">
                <a:alpha val="7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400" i="1" dirty="0">
              <a:solidFill>
                <a:schemeClr val="tx1"/>
              </a:solidFill>
              <a:effectLst/>
              <a:latin typeface="Cambria" pitchFamily="18" charset="0"/>
            </a:endParaRPr>
          </a:p>
          <a:p>
            <a:pPr algn="ctr">
              <a:defRPr/>
            </a:pPr>
            <a:endParaRPr lang="en-US" dirty="0"/>
          </a:p>
        </p:txBody>
      </p:sp>
      <p:sp>
        <p:nvSpPr>
          <p:cNvPr id="47110" name="Rectangle 24"/>
          <p:cNvSpPr>
            <a:spLocks noChangeArrowheads="1"/>
          </p:cNvSpPr>
          <p:nvPr/>
        </p:nvSpPr>
        <p:spPr bwMode="auto">
          <a:xfrm>
            <a:off x="976313" y="4800600"/>
            <a:ext cx="7315200" cy="1316038"/>
          </a:xfrm>
          <a:prstGeom prst="rect">
            <a:avLst/>
          </a:prstGeom>
          <a:noFill/>
          <a:ln w="9525">
            <a:noFill/>
            <a:miter lim="800000"/>
            <a:headEnd/>
            <a:tailEnd/>
          </a:ln>
        </p:spPr>
        <p:txBody>
          <a:bodyPr>
            <a:spAutoFit/>
          </a:bodyPr>
          <a:lstStyle/>
          <a:p>
            <a:pPr algn="ctr">
              <a:lnSpc>
                <a:spcPct val="90000"/>
              </a:lnSpc>
            </a:pPr>
            <a:r>
              <a:rPr lang="en-US" sz="2200" i="1" dirty="0">
                <a:effectLst/>
                <a:latin typeface="Cambria" pitchFamily="18" charset="0"/>
              </a:rPr>
              <a:t>A part of family centered maternity care consists of</a:t>
            </a:r>
          </a:p>
          <a:p>
            <a:pPr algn="ctr">
              <a:lnSpc>
                <a:spcPct val="90000"/>
              </a:lnSpc>
            </a:pPr>
            <a:r>
              <a:rPr lang="ja-JP" altLang="en-US" sz="2200" i="1">
                <a:effectLst/>
                <a:latin typeface="Cambria" pitchFamily="18" charset="0"/>
              </a:rPr>
              <a:t>“</a:t>
            </a:r>
            <a:r>
              <a:rPr lang="en-US" altLang="ja-JP" sz="2200" i="1" dirty="0">
                <a:effectLst/>
                <a:latin typeface="Cambria" pitchFamily="18" charset="0"/>
              </a:rPr>
              <a:t>rooming-in</a:t>
            </a:r>
            <a:r>
              <a:rPr lang="ja-JP" altLang="en-US" sz="2200" i="1">
                <a:effectLst/>
                <a:latin typeface="Cambria" pitchFamily="18" charset="0"/>
              </a:rPr>
              <a:t>”</a:t>
            </a:r>
            <a:r>
              <a:rPr lang="en-US" altLang="ja-JP" sz="2200" i="1" dirty="0">
                <a:effectLst/>
                <a:latin typeface="Cambria" pitchFamily="18" charset="0"/>
              </a:rPr>
              <a:t> or </a:t>
            </a:r>
            <a:r>
              <a:rPr lang="ja-JP" altLang="en-US" sz="2200" i="1">
                <a:effectLst/>
                <a:latin typeface="Cambria" pitchFamily="18" charset="0"/>
              </a:rPr>
              <a:t>“</a:t>
            </a:r>
            <a:r>
              <a:rPr lang="en-US" altLang="ja-JP" sz="2200" i="1" dirty="0">
                <a:effectLst/>
                <a:latin typeface="Cambria" pitchFamily="18" charset="0"/>
              </a:rPr>
              <a:t>rooming-together</a:t>
            </a:r>
            <a:r>
              <a:rPr lang="ja-JP" altLang="en-US" sz="2200" i="1">
                <a:effectLst/>
                <a:latin typeface="Cambria" pitchFamily="18" charset="0"/>
              </a:rPr>
              <a:t>”</a:t>
            </a:r>
            <a:r>
              <a:rPr lang="en-US" altLang="ja-JP" sz="2200" i="1" dirty="0">
                <a:effectLst/>
                <a:latin typeface="Cambria" pitchFamily="18" charset="0"/>
              </a:rPr>
              <a:t>.</a:t>
            </a:r>
          </a:p>
          <a:p>
            <a:pPr algn="ctr">
              <a:lnSpc>
                <a:spcPct val="90000"/>
              </a:lnSpc>
            </a:pPr>
            <a:r>
              <a:rPr lang="en-US" sz="2200" i="1" dirty="0">
                <a:effectLst/>
                <a:latin typeface="Cambria" pitchFamily="18" charset="0"/>
              </a:rPr>
              <a:t>This is when the new mother and her partner keep the baby in the room with them at all times.</a:t>
            </a:r>
          </a:p>
        </p:txBody>
      </p:sp>
      <p:pic>
        <p:nvPicPr>
          <p:cNvPr id="2" name="Picture 1" descr="Rooming-inNEW.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1371600"/>
            <a:ext cx="4572000" cy="3048000"/>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1" nodeType="withEffect">
                                  <p:stCondLst>
                                    <p:cond delay="0"/>
                                  </p:stCondLst>
                                  <p:childTnLst>
                                    <p:set>
                                      <p:cBhvr>
                                        <p:cTn id="6" dur="1" fill="hold">
                                          <p:stCondLst>
                                            <p:cond delay="0"/>
                                          </p:stCondLst>
                                        </p:cTn>
                                        <p:tgtEl>
                                          <p:spTgt spid="47108"/>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7110"/>
                                        </p:tgtEl>
                                        <p:attrNameLst>
                                          <p:attrName>style.visibility</p:attrName>
                                        </p:attrNameLst>
                                      </p:cBhvr>
                                      <p:to>
                                        <p:strVal val="visible"/>
                                      </p:to>
                                    </p:set>
                                    <p:animEffect transition="in" filter="fade">
                                      <p:cBhvr>
                                        <p:cTn id="14" dur="500"/>
                                        <p:tgtEl>
                                          <p:spTgt spid="47110"/>
                                        </p:tgtEl>
                                      </p:cBhvr>
                                    </p:animEffect>
                                  </p:childTnLst>
                                </p:cTn>
                              </p:par>
                              <p:par>
                                <p:cTn id="15" presetID="10"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1"/>
      <p:bldP spid="471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Box 6"/>
          <p:cNvSpPr txBox="1">
            <a:spLocks noChangeArrowheads="1"/>
          </p:cNvSpPr>
          <p:nvPr/>
        </p:nvSpPr>
        <p:spPr bwMode="auto">
          <a:xfrm>
            <a:off x="990600" y="3124200"/>
            <a:ext cx="7391400" cy="830263"/>
          </a:xfrm>
          <a:prstGeom prst="rect">
            <a:avLst/>
          </a:prstGeom>
          <a:noFill/>
          <a:ln w="9525">
            <a:noFill/>
            <a:miter lim="800000"/>
            <a:headEnd/>
            <a:tailEnd/>
          </a:ln>
        </p:spPr>
        <p:txBody>
          <a:bodyPr>
            <a:spAutoFit/>
          </a:bodyPr>
          <a:lstStyle/>
          <a:p>
            <a:pPr algn="ctr" eaLnBrk="0" hangingPunct="0"/>
            <a:endParaRPr lang="en-US" b="1" u="sng">
              <a:solidFill>
                <a:schemeClr val="bg1"/>
              </a:solidFill>
              <a:latin typeface="Humanst521 BT"/>
            </a:endParaRPr>
          </a:p>
          <a:p>
            <a:pPr algn="ctr" eaLnBrk="0" hangingPunct="0"/>
            <a:endParaRPr lang="en-US"/>
          </a:p>
        </p:txBody>
      </p:sp>
      <p:sp>
        <p:nvSpPr>
          <p:cNvPr id="113667" name="TextBox 10"/>
          <p:cNvSpPr txBox="1">
            <a:spLocks noChangeArrowheads="1"/>
          </p:cNvSpPr>
          <p:nvPr/>
        </p:nvSpPr>
        <p:spPr bwMode="auto">
          <a:xfrm>
            <a:off x="8382000" y="6477000"/>
            <a:ext cx="762000" cy="615950"/>
          </a:xfrm>
          <a:prstGeom prst="rect">
            <a:avLst/>
          </a:prstGeom>
          <a:noFill/>
          <a:ln w="9525">
            <a:noFill/>
            <a:miter lim="800000"/>
            <a:headEnd/>
            <a:tailEnd/>
          </a:ln>
        </p:spPr>
        <p:txBody>
          <a:bodyPr>
            <a:spAutoFit/>
          </a:bodyPr>
          <a:lstStyle/>
          <a:p>
            <a:pPr algn="ctr" eaLnBrk="0" hangingPunct="0"/>
            <a:endParaRPr lang="en-US" sz="1600" b="1">
              <a:latin typeface="Humanst521 BT"/>
            </a:endParaRPr>
          </a:p>
          <a:p>
            <a:pPr algn="ctr" eaLnBrk="0" hangingPunct="0"/>
            <a:endParaRPr lang="en-US"/>
          </a:p>
        </p:txBody>
      </p:sp>
      <p:sp>
        <p:nvSpPr>
          <p:cNvPr id="113669" name="Text Box 5"/>
          <p:cNvSpPr txBox="1">
            <a:spLocks noChangeArrowheads="1"/>
          </p:cNvSpPr>
          <p:nvPr/>
        </p:nvSpPr>
        <p:spPr bwMode="auto">
          <a:xfrm>
            <a:off x="2057400" y="228600"/>
            <a:ext cx="4648200" cy="641350"/>
          </a:xfrm>
          <a:prstGeom prst="rect">
            <a:avLst/>
          </a:prstGeom>
          <a:noFill/>
          <a:ln w="9525">
            <a:noFill/>
            <a:miter lim="800000"/>
            <a:headEnd/>
            <a:tailEnd/>
          </a:ln>
        </p:spPr>
        <p:txBody>
          <a:bodyPr>
            <a:spAutoFit/>
          </a:bodyPr>
          <a:lstStyle/>
          <a:p>
            <a:pPr algn="ctr">
              <a:spcBef>
                <a:spcPct val="50000"/>
              </a:spcBef>
            </a:pPr>
            <a:r>
              <a:rPr lang="en-US" sz="3600" dirty="0">
                <a:effectLst/>
                <a:latin typeface="Cambria" panose="02040503050406030204" pitchFamily="18" charset="0"/>
              </a:rPr>
              <a:t>Why Rooming In?</a:t>
            </a:r>
          </a:p>
        </p:txBody>
      </p:sp>
      <p:sp>
        <p:nvSpPr>
          <p:cNvPr id="113672" name="Text Box 8"/>
          <p:cNvSpPr txBox="1">
            <a:spLocks noChangeArrowheads="1"/>
          </p:cNvSpPr>
          <p:nvPr/>
        </p:nvSpPr>
        <p:spPr bwMode="auto">
          <a:xfrm>
            <a:off x="2504440" y="1396570"/>
            <a:ext cx="3754120" cy="2123658"/>
          </a:xfrm>
          <a:prstGeom prst="rect">
            <a:avLst/>
          </a:prstGeom>
          <a:noFill/>
          <a:ln w="9525">
            <a:noFill/>
            <a:miter lim="800000"/>
            <a:headEnd/>
            <a:tailEnd/>
          </a:ln>
        </p:spPr>
        <p:txBody>
          <a:bodyPr wrap="square">
            <a:spAutoFit/>
          </a:bodyPr>
          <a:lstStyle/>
          <a:p>
            <a:pPr algn="l" eaLnBrk="1" hangingPunct="1">
              <a:spcBef>
                <a:spcPts val="600"/>
              </a:spcBef>
              <a:buFontTx/>
              <a:buChar char="•"/>
            </a:pPr>
            <a:r>
              <a:rPr lang="en-US" altLang="en-US" sz="2000" dirty="0">
                <a:effectLst/>
                <a:latin typeface="Calibri" panose="020F0502020204030204" pitchFamily="34" charset="0"/>
              </a:rPr>
              <a:t> </a:t>
            </a:r>
            <a:r>
              <a:rPr lang="en-US" altLang="en-US" sz="2000" dirty="0" smtClean="0">
                <a:effectLst/>
                <a:latin typeface="Cambria" panose="02040503050406030204" pitchFamily="18" charset="0"/>
              </a:rPr>
              <a:t>Get </a:t>
            </a:r>
            <a:r>
              <a:rPr lang="en-US" altLang="en-US" sz="2000" dirty="0">
                <a:effectLst/>
                <a:latin typeface="Cambria" panose="02040503050406030204" pitchFamily="18" charset="0"/>
              </a:rPr>
              <a:t>breastfeeding established</a:t>
            </a:r>
          </a:p>
          <a:p>
            <a:pPr algn="l" eaLnBrk="1" hangingPunct="1">
              <a:spcBef>
                <a:spcPts val="600"/>
              </a:spcBef>
              <a:buFontTx/>
              <a:buChar char="•"/>
            </a:pPr>
            <a:r>
              <a:rPr lang="en-US" altLang="en-US" sz="2000" dirty="0">
                <a:effectLst/>
                <a:latin typeface="Cambria" panose="02040503050406030204" pitchFamily="18" charset="0"/>
              </a:rPr>
              <a:t> Better learn feeding cues</a:t>
            </a:r>
          </a:p>
          <a:p>
            <a:pPr algn="l" eaLnBrk="1" hangingPunct="1">
              <a:spcBef>
                <a:spcPts val="600"/>
              </a:spcBef>
              <a:buFontTx/>
              <a:buChar char="•"/>
            </a:pPr>
            <a:r>
              <a:rPr lang="en-US" altLang="en-US" sz="2000" dirty="0">
                <a:effectLst/>
                <a:latin typeface="Cambria" panose="02040503050406030204" pitchFamily="18" charset="0"/>
              </a:rPr>
              <a:t> Enhance bonding</a:t>
            </a:r>
          </a:p>
          <a:p>
            <a:pPr algn="l" eaLnBrk="1" hangingPunct="1">
              <a:spcBef>
                <a:spcPts val="600"/>
              </a:spcBef>
              <a:buFontTx/>
              <a:buChar char="•"/>
            </a:pPr>
            <a:r>
              <a:rPr lang="en-US" altLang="en-US" sz="2000" dirty="0">
                <a:effectLst/>
                <a:latin typeface="Cambria" panose="02040503050406030204" pitchFamily="18" charset="0"/>
              </a:rPr>
              <a:t> Improve baby’s immunity</a:t>
            </a:r>
          </a:p>
          <a:p>
            <a:pPr algn="l" eaLnBrk="1" hangingPunct="1">
              <a:spcBef>
                <a:spcPts val="600"/>
              </a:spcBef>
              <a:buFontTx/>
              <a:buChar char="•"/>
            </a:pPr>
            <a:r>
              <a:rPr lang="en-US" altLang="en-US" sz="2000" dirty="0">
                <a:effectLst/>
                <a:latin typeface="Cambria" panose="02040503050406030204" pitchFamily="18" charset="0"/>
              </a:rPr>
              <a:t> Build your confidence and skill</a:t>
            </a:r>
          </a:p>
          <a:p>
            <a:pPr>
              <a:spcBef>
                <a:spcPct val="50000"/>
              </a:spcBef>
            </a:pPr>
            <a:endParaRPr lang="en-US" sz="800" dirty="0">
              <a:latin typeface="Calibri" pitchFamily="34" charset="0"/>
            </a:endParaRPr>
          </a:p>
        </p:txBody>
      </p:sp>
      <p:sp>
        <p:nvSpPr>
          <p:cNvPr id="9" name="Text Box 8"/>
          <p:cNvSpPr txBox="1">
            <a:spLocks noChangeArrowheads="1"/>
          </p:cNvSpPr>
          <p:nvPr/>
        </p:nvSpPr>
        <p:spPr bwMode="auto">
          <a:xfrm>
            <a:off x="1066800" y="877141"/>
            <a:ext cx="662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spcBef>
                <a:spcPct val="50000"/>
              </a:spcBef>
            </a:pPr>
            <a:r>
              <a:rPr lang="en-US" altLang="en-US" dirty="0">
                <a:effectLst/>
                <a:latin typeface="Cambria" panose="02040503050406030204" pitchFamily="18" charset="0"/>
              </a:rPr>
              <a:t>Keep your baby with you on a 24-hour basis to:</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1817" y="3539331"/>
            <a:ext cx="4339366" cy="2885677"/>
          </a:xfrm>
          <a:prstGeom prst="round2DiagRect">
            <a:avLst>
              <a:gd name="adj1" fmla="val 16667"/>
              <a:gd name="adj2" fmla="val 0"/>
            </a:avLst>
          </a:prstGeom>
          <a:ln w="28575" cap="sq" cmpd="sng">
            <a:solidFill>
              <a:srgbClr val="489BC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1531687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3669"/>
                                        </p:tgtEl>
                                        <p:attrNameLst>
                                          <p:attrName>style.visibility</p:attrName>
                                        </p:attrNameLst>
                                      </p:cBhvr>
                                      <p:to>
                                        <p:strVal val="visible"/>
                                      </p:to>
                                    </p:set>
                                    <p:animEffect transition="in" filter="fade">
                                      <p:cBhvr>
                                        <p:cTn id="7" dur="500"/>
                                        <p:tgtEl>
                                          <p:spTgt spid="11366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13672"/>
                                        </p:tgtEl>
                                        <p:attrNameLst>
                                          <p:attrName>style.visibility</p:attrName>
                                        </p:attrNameLst>
                                      </p:cBhvr>
                                      <p:to>
                                        <p:strVal val="visible"/>
                                      </p:to>
                                    </p:set>
                                    <p:animEffect transition="in" filter="fade">
                                      <p:cBhvr>
                                        <p:cTn id="21" dur="500"/>
                                        <p:tgtEl>
                                          <p:spTgt spid="113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p:bldP spid="113672"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Cambria" pitchFamily="18" charset="0"/>
              </a:rPr>
              <a:t>Some safety tips for rooming together:</a:t>
            </a:r>
            <a:endParaRPr lang="en-US" sz="3600" dirty="0">
              <a:latin typeface="Cambria" pitchFamily="18" charset="0"/>
            </a:endParaRPr>
          </a:p>
        </p:txBody>
      </p:sp>
      <p:sp>
        <p:nvSpPr>
          <p:cNvPr id="3" name="Content Placeholder 2"/>
          <p:cNvSpPr>
            <a:spLocks noGrp="1"/>
          </p:cNvSpPr>
          <p:nvPr>
            <p:ph idx="1"/>
          </p:nvPr>
        </p:nvSpPr>
        <p:spPr>
          <a:xfrm>
            <a:off x="3429000" y="1371600"/>
            <a:ext cx="5257800" cy="4525963"/>
          </a:xfrm>
        </p:spPr>
        <p:txBody>
          <a:bodyPr/>
          <a:lstStyle/>
          <a:p>
            <a:r>
              <a:rPr lang="en-US" sz="2000" dirty="0" smtClean="0">
                <a:latin typeface="Cambria" pitchFamily="18" charset="0"/>
              </a:rPr>
              <a:t>Call for help anytime.</a:t>
            </a:r>
          </a:p>
          <a:p>
            <a:r>
              <a:rPr lang="en-US" sz="2000" dirty="0" smtClean="0">
                <a:latin typeface="Cambria" pitchFamily="18" charset="0"/>
              </a:rPr>
              <a:t>Remember to NEVER leave your baby unattended or alone for any reason.</a:t>
            </a:r>
          </a:p>
          <a:p>
            <a:r>
              <a:rPr lang="en-US" sz="2000" dirty="0" smtClean="0">
                <a:latin typeface="Cambria" pitchFamily="18" charset="0"/>
              </a:rPr>
              <a:t>Pull the emergency cord or push the button if you feel a nurse is needed immediately.</a:t>
            </a:r>
          </a:p>
          <a:p>
            <a:r>
              <a:rPr lang="en-US" sz="2000" dirty="0" smtClean="0">
                <a:latin typeface="Cambria" pitchFamily="18" charset="0"/>
              </a:rPr>
              <a:t>When using the restroom, wheel the crib to the restroom door to see and hear your newborn.</a:t>
            </a:r>
          </a:p>
          <a:p>
            <a:r>
              <a:rPr lang="en-US" sz="2000" dirty="0" smtClean="0">
                <a:latin typeface="Cambria" pitchFamily="18" charset="0"/>
              </a:rPr>
              <a:t>Keep the baby close to your hospital bed – the furthest point away from the doorway.</a:t>
            </a:r>
          </a:p>
          <a:p>
            <a:r>
              <a:rPr lang="en-US" sz="2000" dirty="0" smtClean="0">
                <a:latin typeface="Cambria" pitchFamily="18" charset="0"/>
              </a:rPr>
              <a:t>Do not give your baby to anyone you do not know or who has not properly identified themselves.</a:t>
            </a:r>
          </a:p>
        </p:txBody>
      </p:sp>
      <p:sp>
        <p:nvSpPr>
          <p:cNvPr id="4" name="Rounded Rectangle 3"/>
          <p:cNvSpPr/>
          <p:nvPr/>
        </p:nvSpPr>
        <p:spPr>
          <a:xfrm rot="10800000" flipV="1">
            <a:off x="457200" y="2133600"/>
            <a:ext cx="2667000" cy="1905000"/>
          </a:xfrm>
          <a:prstGeom prst="roundRect">
            <a:avLst/>
          </a:prstGeom>
          <a:solidFill>
            <a:schemeClr val="bg1"/>
          </a:solidFill>
          <a:ln>
            <a:noFill/>
          </a:ln>
          <a:effectLst>
            <a:outerShdw blurRad="330200" dist="50800" dir="6120000" algn="ctr" rotWithShape="0">
              <a:srgbClr val="000000">
                <a:alpha val="7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i="1" dirty="0" smtClean="0">
                <a:solidFill>
                  <a:schemeClr val="tx1"/>
                </a:solidFill>
                <a:effectLst/>
                <a:latin typeface="Cambria" pitchFamily="18" charset="0"/>
                <a:cs typeface="Times"/>
              </a:rPr>
              <a:t>Your hospital will have special security procedures in place are there to protect your baby.</a:t>
            </a:r>
            <a:endParaRPr lang="en-US" sz="2000" b="1" i="1" dirty="0">
              <a:solidFill>
                <a:schemeClr val="tx1"/>
              </a:solidFill>
              <a:effectLst/>
              <a:latin typeface="Cambria" pitchFamily="18" charset="0"/>
              <a:cs typeface="Times"/>
            </a:endParaRPr>
          </a:p>
          <a:p>
            <a:pPr algn="ctr">
              <a:defRPr/>
            </a:pPr>
            <a:r>
              <a:rPr lang="en-US" dirty="0" smtClean="0"/>
              <a:t>Y </a:t>
            </a:r>
            <a:endParaRPr lang="en-US" dirty="0"/>
          </a:p>
        </p:txBody>
      </p:sp>
      <p:sp>
        <p:nvSpPr>
          <p:cNvPr id="5" name="TextBox 4"/>
          <p:cNvSpPr txBox="1"/>
          <p:nvPr/>
        </p:nvSpPr>
        <p:spPr>
          <a:xfrm>
            <a:off x="533400" y="4267200"/>
            <a:ext cx="2590800" cy="707886"/>
          </a:xfrm>
          <a:prstGeom prst="rect">
            <a:avLst/>
          </a:prstGeom>
          <a:noFill/>
        </p:spPr>
        <p:txBody>
          <a:bodyPr wrap="square" rtlCol="0">
            <a:spAutoFit/>
          </a:bodyPr>
          <a:lstStyle/>
          <a:p>
            <a:pPr algn="ctr"/>
            <a:r>
              <a:rPr lang="en-US" sz="2000" b="1" dirty="0" smtClean="0">
                <a:latin typeface="Cambria" pitchFamily="18" charset="0"/>
              </a:rPr>
              <a:t>Please make sure you follow them!  </a:t>
            </a:r>
            <a:endParaRPr lang="en-US" sz="2000" b="1" dirty="0">
              <a:latin typeface="Cambria"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000"/>
                                        <p:tgtEl>
                                          <p:spTgt spid="4"/>
                                        </p:tgtEl>
                                      </p:cBhvr>
                                    </p:animEffect>
                                  </p:childTnLst>
                                </p:cTn>
                              </p:par>
                            </p:childTnLst>
                          </p:cTn>
                        </p:par>
                        <p:par>
                          <p:cTn id="27" fill="hold">
                            <p:stCondLst>
                              <p:cond delay="4000"/>
                            </p:stCondLst>
                            <p:childTnLst>
                              <p:par>
                                <p:cTn id="28" presetID="53" presetClass="entr" presetSubtype="0" fill="hold" grpId="1"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6"/>
          <p:cNvSpPr txBox="1">
            <a:spLocks noChangeArrowheads="1"/>
          </p:cNvSpPr>
          <p:nvPr/>
        </p:nvSpPr>
        <p:spPr bwMode="auto">
          <a:xfrm>
            <a:off x="8705850" y="6491288"/>
            <a:ext cx="438150" cy="307975"/>
          </a:xfrm>
          <a:prstGeom prst="rect">
            <a:avLst/>
          </a:prstGeom>
          <a:noFill/>
          <a:ln w="9525">
            <a:noFill/>
            <a:miter lim="800000"/>
            <a:headEnd/>
            <a:tailEnd/>
          </a:ln>
        </p:spPr>
        <p:txBody>
          <a:bodyPr>
            <a:spAutoFit/>
          </a:bodyPr>
          <a:lstStyle/>
          <a:p>
            <a:pPr algn="l"/>
            <a:r>
              <a:rPr lang="en-US" sz="1400" b="1" dirty="0">
                <a:effectLst/>
                <a:latin typeface="Humanst521 BT" charset="0"/>
              </a:rPr>
              <a:t> </a:t>
            </a:r>
            <a:endParaRPr lang="en-US" sz="1400" dirty="0">
              <a:effectLst/>
              <a:latin typeface="Cambria" pitchFamily="18" charset="0"/>
            </a:endParaRPr>
          </a:p>
        </p:txBody>
      </p:sp>
      <p:grpSp>
        <p:nvGrpSpPr>
          <p:cNvPr id="2" name="Group 13"/>
          <p:cNvGrpSpPr>
            <a:grpSpLocks/>
          </p:cNvGrpSpPr>
          <p:nvPr/>
        </p:nvGrpSpPr>
        <p:grpSpPr bwMode="auto">
          <a:xfrm>
            <a:off x="685800" y="533400"/>
            <a:ext cx="7848600" cy="6019800"/>
            <a:chOff x="432" y="336"/>
            <a:chExt cx="4944" cy="3792"/>
          </a:xfrm>
        </p:grpSpPr>
        <p:sp>
          <p:nvSpPr>
            <p:cNvPr id="134148" name="Text Box 5"/>
            <p:cNvSpPr txBox="1">
              <a:spLocks noChangeArrowheads="1"/>
            </p:cNvSpPr>
            <p:nvPr/>
          </p:nvSpPr>
          <p:spPr bwMode="auto">
            <a:xfrm>
              <a:off x="3120" y="1584"/>
              <a:ext cx="2256" cy="989"/>
            </a:xfrm>
            <a:prstGeom prst="rect">
              <a:avLst/>
            </a:prstGeom>
            <a:noFill/>
            <a:ln w="9525">
              <a:noFill/>
              <a:miter lim="800000"/>
              <a:headEnd/>
              <a:tailEnd/>
            </a:ln>
          </p:spPr>
          <p:txBody>
            <a:bodyPr>
              <a:spAutoFit/>
            </a:bodyPr>
            <a:lstStyle/>
            <a:p>
              <a:pPr algn="l"/>
              <a:r>
                <a:rPr lang="en-US" sz="4800" dirty="0">
                  <a:effectLst/>
                  <a:latin typeface="Cambria" pitchFamily="18" charset="0"/>
                </a:rPr>
                <a:t>Feeding Your Newborn</a:t>
              </a:r>
            </a:p>
          </p:txBody>
        </p:sp>
        <p:pic>
          <p:nvPicPr>
            <p:cNvPr id="136197" name="Picture 12" descr="Pg 056 Feeding"/>
            <p:cNvPicPr>
              <a:picLocks noChangeAspect="1" noChangeArrowheads="1"/>
            </p:cNvPicPr>
            <p:nvPr/>
          </p:nvPicPr>
          <p:blipFill>
            <a:blip r:embed="rId2" cstate="print"/>
            <a:srcRect l="4969" t="4323" r="7246" b="4611"/>
            <a:stretch>
              <a:fillRect/>
            </a:stretch>
          </p:blipFill>
          <p:spPr bwMode="auto">
            <a:xfrm>
              <a:off x="432" y="336"/>
              <a:ext cx="2544" cy="37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angle"/>
            </a:sp3d>
          </p:spPr>
        </p:pic>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6" name="Text Box 8"/>
          <p:cNvSpPr txBox="1">
            <a:spLocks noChangeArrowheads="1"/>
          </p:cNvSpPr>
          <p:nvPr/>
        </p:nvSpPr>
        <p:spPr bwMode="auto">
          <a:xfrm>
            <a:off x="685800" y="1676400"/>
            <a:ext cx="7772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ctr" eaLnBrk="1" hangingPunct="1">
              <a:lnSpc>
                <a:spcPct val="120000"/>
              </a:lnSpc>
              <a:spcBef>
                <a:spcPct val="50000"/>
              </a:spcBef>
              <a:defRPr/>
            </a:pPr>
            <a:r>
              <a:rPr lang="en-US" altLang="en-US" dirty="0" smtClean="0">
                <a:latin typeface="Cambria" panose="02040503050406030204" pitchFamily="18" charset="0"/>
              </a:rPr>
              <a:t>UNICEF and World Health Organization (WHO) recommend </a:t>
            </a:r>
            <a:r>
              <a:rPr lang="en-US" altLang="en-US" b="1" i="1" dirty="0" smtClean="0">
                <a:latin typeface="Cambria" panose="02040503050406030204" pitchFamily="18" charset="0"/>
              </a:rPr>
              <a:t>exclusive</a:t>
            </a:r>
            <a:r>
              <a:rPr lang="en-US" altLang="en-US" dirty="0" smtClean="0">
                <a:latin typeface="Cambria" panose="02040503050406030204" pitchFamily="18" charset="0"/>
              </a:rPr>
              <a:t> breastfeeding </a:t>
            </a:r>
            <a:r>
              <a:rPr lang="en-US" altLang="en-US" b="1" u="sng" dirty="0" smtClean="0">
                <a:latin typeface="Cambria" panose="02040503050406030204" pitchFamily="18" charset="0"/>
              </a:rPr>
              <a:t>the first 6 months</a:t>
            </a:r>
            <a:r>
              <a:rPr lang="en-US" altLang="en-US" b="1" dirty="0" smtClean="0">
                <a:latin typeface="Cambria" panose="02040503050406030204" pitchFamily="18" charset="0"/>
              </a:rPr>
              <a:t> </a:t>
            </a:r>
            <a:r>
              <a:rPr lang="en-US" altLang="en-US" dirty="0" smtClean="0">
                <a:latin typeface="Cambria" panose="02040503050406030204" pitchFamily="18" charset="0"/>
              </a:rPr>
              <a:t>of a baby</a:t>
            </a:r>
            <a:r>
              <a:rPr lang="ja-JP" altLang="en-US" dirty="0" smtClean="0">
                <a:latin typeface="Cambria" panose="02040503050406030204" pitchFamily="18" charset="0"/>
              </a:rPr>
              <a:t>’</a:t>
            </a:r>
            <a:r>
              <a:rPr lang="en-US" altLang="ja-JP" dirty="0" smtClean="0">
                <a:latin typeface="Cambria" panose="02040503050406030204" pitchFamily="18" charset="0"/>
              </a:rPr>
              <a:t>s life. </a:t>
            </a:r>
          </a:p>
          <a:p>
            <a:pPr algn="ctr" eaLnBrk="1" hangingPunct="1">
              <a:lnSpc>
                <a:spcPct val="120000"/>
              </a:lnSpc>
              <a:spcBef>
                <a:spcPct val="50000"/>
              </a:spcBef>
              <a:defRPr/>
            </a:pPr>
            <a:endParaRPr lang="en-US" altLang="ja-JP" sz="800" dirty="0" smtClean="0">
              <a:latin typeface="Cambria" panose="02040503050406030204" pitchFamily="18" charset="0"/>
            </a:endParaRPr>
          </a:p>
          <a:p>
            <a:pPr marL="342900" indent="-342900" algn="l" eaLnBrk="1" hangingPunct="1">
              <a:lnSpc>
                <a:spcPct val="120000"/>
              </a:lnSpc>
              <a:spcBef>
                <a:spcPct val="50000"/>
              </a:spcBef>
              <a:buFont typeface="Arial" panose="020B0604020202020204" pitchFamily="34" charset="0"/>
              <a:buChar char="•"/>
              <a:defRPr/>
            </a:pPr>
            <a:r>
              <a:rPr lang="en-US" altLang="ja-JP" sz="2000" dirty="0" smtClean="0">
                <a:latin typeface="Cambria" panose="02040503050406030204" pitchFamily="18" charset="0"/>
              </a:rPr>
              <a:t>This is based on scientific evidence. </a:t>
            </a:r>
          </a:p>
          <a:p>
            <a:pPr marL="342900" indent="-342900" algn="l" eaLnBrk="1" hangingPunct="1">
              <a:lnSpc>
                <a:spcPct val="120000"/>
              </a:lnSpc>
              <a:spcBef>
                <a:spcPct val="50000"/>
              </a:spcBef>
              <a:buFont typeface="Arial" panose="020B0604020202020204" pitchFamily="34" charset="0"/>
              <a:buChar char="•"/>
              <a:defRPr/>
            </a:pPr>
            <a:r>
              <a:rPr lang="en-US" altLang="ja-JP" sz="2000" dirty="0" smtClean="0">
                <a:latin typeface="Cambria" panose="02040503050406030204" pitchFamily="18" charset="0"/>
              </a:rPr>
              <a:t>Breastmilk provides all the nutrients that an infant needs during this time. </a:t>
            </a:r>
          </a:p>
          <a:p>
            <a:pPr marL="342900" indent="-342900" algn="l" eaLnBrk="1" hangingPunct="1">
              <a:lnSpc>
                <a:spcPct val="120000"/>
              </a:lnSpc>
              <a:spcBef>
                <a:spcPct val="50000"/>
              </a:spcBef>
              <a:buFont typeface="Arial" panose="020B0604020202020204" pitchFamily="34" charset="0"/>
              <a:buChar char="•"/>
              <a:defRPr/>
            </a:pPr>
            <a:r>
              <a:rPr lang="en-US" altLang="ja-JP" sz="2000" dirty="0" smtClean="0">
                <a:latin typeface="Cambria" panose="02040503050406030204" pitchFamily="18" charset="0"/>
              </a:rPr>
              <a:t>Exclusive breastfeeding may reduce common childhood illnesses such as diarrhea and pneumonia.</a:t>
            </a:r>
            <a:endParaRPr lang="en-US" altLang="en-US" sz="2000" dirty="0" smtClean="0">
              <a:latin typeface="Cambria" panose="02040503050406030204" pitchFamily="18" charset="0"/>
            </a:endParaRPr>
          </a:p>
        </p:txBody>
      </p:sp>
      <p:sp>
        <p:nvSpPr>
          <p:cNvPr id="6149" name="TextBox 7"/>
          <p:cNvSpPr txBox="1">
            <a:spLocks noChangeArrowheads="1"/>
          </p:cNvSpPr>
          <p:nvPr/>
        </p:nvSpPr>
        <p:spPr bwMode="auto">
          <a:xfrm>
            <a:off x="2153261" y="447040"/>
            <a:ext cx="4837478" cy="48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ヒラギノ角ゴ Pro W3"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ヒラギノ角ゴ Pro W3"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charset="-128"/>
              </a:defRPr>
            </a:lvl9pPr>
          </a:lstStyle>
          <a:p>
            <a:pPr eaLnBrk="1" hangingPunct="1">
              <a:lnSpc>
                <a:spcPct val="70000"/>
              </a:lnSpc>
              <a:spcBef>
                <a:spcPct val="0"/>
              </a:spcBef>
              <a:buFontTx/>
              <a:buNone/>
            </a:pPr>
            <a:r>
              <a:rPr lang="en-US" altLang="en-US" sz="3600" dirty="0">
                <a:effectLst/>
                <a:latin typeface="Cambria" panose="02040503050406030204" pitchFamily="18" charset="0"/>
              </a:rPr>
              <a:t>Exclusive Breastfeeding</a:t>
            </a:r>
          </a:p>
        </p:txBody>
      </p:sp>
    </p:spTree>
    <p:extLst>
      <p:ext uri="{BB962C8B-B14F-4D97-AF65-F5344CB8AC3E}">
        <p14:creationId xmlns:p14="http://schemas.microsoft.com/office/powerpoint/2010/main" val="7264687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p:cTn id="7" dur="1000" fill="hold"/>
                                        <p:tgtEl>
                                          <p:spTgt spid="6149"/>
                                        </p:tgtEl>
                                        <p:attrNameLst>
                                          <p:attrName>ppt_w</p:attrName>
                                        </p:attrNameLst>
                                      </p:cBhvr>
                                      <p:tavLst>
                                        <p:tav tm="0">
                                          <p:val>
                                            <p:fltVal val="0"/>
                                          </p:val>
                                        </p:tav>
                                        <p:tav tm="100000">
                                          <p:val>
                                            <p:strVal val="#ppt_w"/>
                                          </p:val>
                                        </p:tav>
                                      </p:tavLst>
                                    </p:anim>
                                    <p:anim calcmode="lin" valueType="num">
                                      <p:cBhvr>
                                        <p:cTn id="8" dur="1000" fill="hold"/>
                                        <p:tgtEl>
                                          <p:spTgt spid="6149"/>
                                        </p:tgtEl>
                                        <p:attrNameLst>
                                          <p:attrName>ppt_h</p:attrName>
                                        </p:attrNameLst>
                                      </p:cBhvr>
                                      <p:tavLst>
                                        <p:tav tm="0">
                                          <p:val>
                                            <p:fltVal val="0"/>
                                          </p:val>
                                        </p:tav>
                                        <p:tav tm="100000">
                                          <p:val>
                                            <p:strVal val="#ppt_h"/>
                                          </p:val>
                                        </p:tav>
                                      </p:tavLst>
                                    </p:anim>
                                    <p:animEffect transition="in" filter="fade">
                                      <p:cBhvr>
                                        <p:cTn id="9" dur="1000"/>
                                        <p:tgtEl>
                                          <p:spTgt spid="6149"/>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30056"/>
                                        </p:tgtEl>
                                        <p:attrNameLst>
                                          <p:attrName>style.visibility</p:attrName>
                                        </p:attrNameLst>
                                      </p:cBhvr>
                                      <p:to>
                                        <p:strVal val="visible"/>
                                      </p:to>
                                    </p:set>
                                    <p:anim calcmode="lin" valueType="num">
                                      <p:cBhvr>
                                        <p:cTn id="13" dur="1000" fill="hold"/>
                                        <p:tgtEl>
                                          <p:spTgt spid="130056"/>
                                        </p:tgtEl>
                                        <p:attrNameLst>
                                          <p:attrName>ppt_w</p:attrName>
                                        </p:attrNameLst>
                                      </p:cBhvr>
                                      <p:tavLst>
                                        <p:tav tm="0">
                                          <p:val>
                                            <p:strVal val="#ppt_w*0.70"/>
                                          </p:val>
                                        </p:tav>
                                        <p:tav tm="100000">
                                          <p:val>
                                            <p:strVal val="#ppt_w"/>
                                          </p:val>
                                        </p:tav>
                                      </p:tavLst>
                                    </p:anim>
                                    <p:anim calcmode="lin" valueType="num">
                                      <p:cBhvr>
                                        <p:cTn id="14" dur="1000" fill="hold"/>
                                        <p:tgtEl>
                                          <p:spTgt spid="130056"/>
                                        </p:tgtEl>
                                        <p:attrNameLst>
                                          <p:attrName>ppt_h</p:attrName>
                                        </p:attrNameLst>
                                      </p:cBhvr>
                                      <p:tavLst>
                                        <p:tav tm="0">
                                          <p:val>
                                            <p:strVal val="#ppt_h"/>
                                          </p:val>
                                        </p:tav>
                                        <p:tav tm="100000">
                                          <p:val>
                                            <p:strVal val="#ppt_h"/>
                                          </p:val>
                                        </p:tav>
                                      </p:tavLst>
                                    </p:anim>
                                    <p:animEffect transition="in" filter="fade">
                                      <p:cBhvr>
                                        <p:cTn id="15" dur="1000"/>
                                        <p:tgtEl>
                                          <p:spTgt spid="130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6" grpId="0"/>
      <p:bldP spid="614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6"/>
          <p:cNvSpPr txBox="1">
            <a:spLocks noChangeArrowheads="1"/>
          </p:cNvSpPr>
          <p:nvPr/>
        </p:nvSpPr>
        <p:spPr bwMode="auto">
          <a:xfrm>
            <a:off x="8705850" y="6491288"/>
            <a:ext cx="438150" cy="307975"/>
          </a:xfrm>
          <a:prstGeom prst="rect">
            <a:avLst/>
          </a:prstGeom>
          <a:noFill/>
          <a:ln w="9525">
            <a:noFill/>
            <a:miter lim="800000"/>
            <a:headEnd/>
            <a:tailEnd/>
          </a:ln>
        </p:spPr>
        <p:txBody>
          <a:bodyPr>
            <a:spAutoFit/>
          </a:bodyPr>
          <a:lstStyle/>
          <a:p>
            <a:pPr algn="l"/>
            <a:r>
              <a:rPr lang="en-US" sz="1400" b="1" dirty="0">
                <a:effectLst/>
                <a:latin typeface="Humanst521 BT" charset="0"/>
              </a:rPr>
              <a:t> </a:t>
            </a:r>
            <a:endParaRPr lang="en-US" sz="1400" dirty="0">
              <a:effectLst/>
              <a:latin typeface="Cambria" pitchFamily="18" charset="0"/>
            </a:endParaRPr>
          </a:p>
        </p:txBody>
      </p:sp>
      <p:sp>
        <p:nvSpPr>
          <p:cNvPr id="134148" name="Text Box 5"/>
          <p:cNvSpPr txBox="1">
            <a:spLocks noChangeArrowheads="1"/>
          </p:cNvSpPr>
          <p:nvPr/>
        </p:nvSpPr>
        <p:spPr bwMode="auto">
          <a:xfrm>
            <a:off x="1752600" y="4254977"/>
            <a:ext cx="5791200" cy="2062103"/>
          </a:xfrm>
          <a:prstGeom prst="rect">
            <a:avLst/>
          </a:prstGeom>
          <a:noFill/>
          <a:ln w="9525">
            <a:noFill/>
            <a:miter lim="800000"/>
            <a:headEnd/>
            <a:tailEnd/>
          </a:ln>
        </p:spPr>
        <p:txBody>
          <a:bodyPr wrap="square">
            <a:spAutoFit/>
          </a:bodyPr>
          <a:lstStyle/>
          <a:p>
            <a:pPr algn="ctr"/>
            <a:r>
              <a:rPr lang="en-US" sz="2000" b="1" i="1" dirty="0">
                <a:effectLst/>
                <a:latin typeface="Cambria" panose="02040503050406030204" pitchFamily="18" charset="0"/>
              </a:rPr>
              <a:t>Breastfeeding</a:t>
            </a:r>
            <a:endParaRPr lang="en-US" sz="2000" dirty="0">
              <a:effectLst/>
              <a:latin typeface="Cambria" panose="02040503050406030204" pitchFamily="18" charset="0"/>
            </a:endParaRPr>
          </a:p>
          <a:p>
            <a:pPr algn="ctr"/>
            <a:r>
              <a:rPr lang="en-US" sz="1800" dirty="0">
                <a:effectLst/>
                <a:latin typeface="Cambria" panose="02040503050406030204" pitchFamily="18" charset="0"/>
              </a:rPr>
              <a:t>We believe that breastfeeding is the best and safest way to feed your </a:t>
            </a:r>
            <a:r>
              <a:rPr lang="en-US" sz="1800" dirty="0" smtClean="0">
                <a:effectLst/>
                <a:latin typeface="Cambria" panose="02040503050406030204" pitchFamily="18" charset="0"/>
              </a:rPr>
              <a:t>baby if you are medically able to do so. </a:t>
            </a:r>
          </a:p>
          <a:p>
            <a:pPr algn="ctr"/>
            <a:endParaRPr lang="en-US" sz="1800" dirty="0" smtClean="0">
              <a:effectLst/>
              <a:latin typeface="Cambria" panose="02040503050406030204" pitchFamily="18" charset="0"/>
            </a:endParaRPr>
          </a:p>
          <a:p>
            <a:pPr algn="ctr"/>
            <a:r>
              <a:rPr lang="en-US" sz="1800" dirty="0" smtClean="0">
                <a:effectLst/>
                <a:latin typeface="Cambria" panose="02040503050406030204" pitchFamily="18" charset="0"/>
              </a:rPr>
              <a:t>Regardless </a:t>
            </a:r>
            <a:r>
              <a:rPr lang="en-US" sz="1800" dirty="0">
                <a:effectLst/>
                <a:latin typeface="Cambria" panose="02040503050406030204" pitchFamily="18" charset="0"/>
              </a:rPr>
              <a:t>of the method you choose to feed your baby, we strive to allow you the time, privacy and support to achieve the </a:t>
            </a:r>
            <a:r>
              <a:rPr lang="en-US" sz="1800" dirty="0" smtClean="0">
                <a:effectLst/>
                <a:latin typeface="Cambria" panose="02040503050406030204" pitchFamily="18" charset="0"/>
              </a:rPr>
              <a:t>goals you </a:t>
            </a:r>
            <a:r>
              <a:rPr lang="en-US" sz="1800" dirty="0">
                <a:effectLst/>
                <a:latin typeface="Cambria" panose="02040503050406030204" pitchFamily="18" charset="0"/>
              </a:rPr>
              <a:t>set for yourself and your new </a:t>
            </a:r>
            <a:r>
              <a:rPr lang="en-US" sz="1800" dirty="0" smtClean="0">
                <a:effectLst/>
                <a:latin typeface="Cambria" panose="02040503050406030204" pitchFamily="18" charset="0"/>
              </a:rPr>
              <a:t>baby.</a:t>
            </a:r>
            <a:endParaRPr lang="en-US" sz="4800" dirty="0">
              <a:effectLst/>
              <a:latin typeface="Cambria" pitchFamily="18" charset="0"/>
            </a:endParaRPr>
          </a:p>
        </p:txBody>
      </p:sp>
      <p:pic>
        <p:nvPicPr>
          <p:cNvPr id="136197" name="Picture 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66900" y="381000"/>
            <a:ext cx="5562600" cy="34042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angle"/>
          </a:sp3d>
        </p:spPr>
      </p:pic>
    </p:spTree>
    <p:extLst>
      <p:ext uri="{BB962C8B-B14F-4D97-AF65-F5344CB8AC3E}">
        <p14:creationId xmlns:p14="http://schemas.microsoft.com/office/powerpoint/2010/main" val="352331254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4148"/>
                                        </p:tgtEl>
                                        <p:attrNameLst>
                                          <p:attrName>style.visibility</p:attrName>
                                        </p:attrNameLst>
                                      </p:cBhvr>
                                      <p:to>
                                        <p:strVal val="visible"/>
                                      </p:to>
                                    </p:set>
                                    <p:animEffect transition="in" filter="fade">
                                      <p:cBhvr>
                                        <p:cTn id="7" dur="1000"/>
                                        <p:tgtEl>
                                          <p:spTgt spid="134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7" name="Text Box 11"/>
          <p:cNvSpPr txBox="1">
            <a:spLocks noChangeArrowheads="1"/>
          </p:cNvSpPr>
          <p:nvPr/>
        </p:nvSpPr>
        <p:spPr bwMode="auto">
          <a:xfrm>
            <a:off x="5638800" y="1371600"/>
            <a:ext cx="2667000" cy="4887912"/>
          </a:xfrm>
          <a:prstGeom prst="rect">
            <a:avLst/>
          </a:prstGeom>
          <a:noFill/>
          <a:ln w="9525">
            <a:noFill/>
            <a:miter lim="800000"/>
            <a:headEnd/>
            <a:tailEnd/>
          </a:ln>
        </p:spPr>
        <p:txBody>
          <a:bodyPr>
            <a:spAutoFit/>
          </a:bodyPr>
          <a:lstStyle/>
          <a:p>
            <a:pPr algn="l">
              <a:lnSpc>
                <a:spcPct val="130000"/>
              </a:lnSpc>
              <a:buFont typeface="Humanst521 BT" charset="0"/>
              <a:buNone/>
            </a:pPr>
            <a:r>
              <a:rPr lang="en-US" sz="2200" i="1" dirty="0">
                <a:effectLst/>
                <a:latin typeface="Cambria" pitchFamily="18" charset="0"/>
              </a:rPr>
              <a:t>Bath time is a wonderful time for the baby to learn your touch. This is also a great time to assess your infant</a:t>
            </a:r>
            <a:r>
              <a:rPr lang="ja-JP" altLang="en-US" sz="2200" i="1">
                <a:effectLst/>
                <a:latin typeface="Cambria" pitchFamily="18" charset="0"/>
              </a:rPr>
              <a:t>’</a:t>
            </a:r>
            <a:r>
              <a:rPr lang="en-US" altLang="ja-JP" sz="2200" i="1" dirty="0">
                <a:effectLst/>
                <a:latin typeface="Cambria" pitchFamily="18" charset="0"/>
              </a:rPr>
              <a:t>s skin, rashes, healing of the umbilical area and the overall general appearance of your baby.</a:t>
            </a:r>
            <a:endParaRPr lang="en-US" sz="2200" i="1" dirty="0">
              <a:effectLst/>
              <a:latin typeface="Cambria" pitchFamily="18" charset="0"/>
            </a:endParaRPr>
          </a:p>
        </p:txBody>
      </p:sp>
      <p:grpSp>
        <p:nvGrpSpPr>
          <p:cNvPr id="2" name="Group 20"/>
          <p:cNvGrpSpPr>
            <a:grpSpLocks/>
          </p:cNvGrpSpPr>
          <p:nvPr/>
        </p:nvGrpSpPr>
        <p:grpSpPr bwMode="auto">
          <a:xfrm>
            <a:off x="304800" y="838200"/>
            <a:ext cx="4716463" cy="5029200"/>
            <a:chOff x="192" y="576"/>
            <a:chExt cx="2971" cy="3168"/>
          </a:xfrm>
        </p:grpSpPr>
        <p:sp>
          <p:nvSpPr>
            <p:cNvPr id="83973" name="Text Box 6"/>
            <p:cNvSpPr txBox="1">
              <a:spLocks noChangeArrowheads="1"/>
            </p:cNvSpPr>
            <p:nvPr/>
          </p:nvSpPr>
          <p:spPr bwMode="auto">
            <a:xfrm>
              <a:off x="576" y="576"/>
              <a:ext cx="2516" cy="607"/>
            </a:xfrm>
            <a:prstGeom prst="rect">
              <a:avLst/>
            </a:prstGeom>
            <a:noFill/>
            <a:ln w="9525">
              <a:noFill/>
              <a:miter lim="800000"/>
              <a:headEnd/>
              <a:tailEnd/>
            </a:ln>
          </p:spPr>
          <p:txBody>
            <a:bodyPr anchor="ctr"/>
            <a:lstStyle/>
            <a:p>
              <a:pPr algn="l">
                <a:lnSpc>
                  <a:spcPct val="70000"/>
                </a:lnSpc>
                <a:spcBef>
                  <a:spcPct val="50000"/>
                </a:spcBef>
              </a:pPr>
              <a:r>
                <a:rPr lang="en-US" sz="4800" dirty="0">
                  <a:effectLst/>
                  <a:latin typeface="Cambria" pitchFamily="18" charset="0"/>
                </a:rPr>
                <a:t>Bathing</a:t>
              </a:r>
              <a:br>
                <a:rPr lang="en-US" sz="4800" dirty="0">
                  <a:effectLst/>
                  <a:latin typeface="Cambria" pitchFamily="18" charset="0"/>
                </a:rPr>
              </a:br>
              <a:r>
                <a:rPr lang="en-US" sz="4800" dirty="0">
                  <a:effectLst/>
                  <a:latin typeface="Cambria" pitchFamily="18" charset="0"/>
                </a:rPr>
                <a:t>     and Care</a:t>
              </a:r>
            </a:p>
          </p:txBody>
        </p:sp>
        <p:pic>
          <p:nvPicPr>
            <p:cNvPr id="7" name="Picture 17" descr="Pg 037 Bath 1"/>
            <p:cNvPicPr>
              <a:picLocks noChangeAspect="1" noChangeArrowheads="1"/>
            </p:cNvPicPr>
            <p:nvPr/>
          </p:nvPicPr>
          <p:blipFill>
            <a:blip r:embed="rId3" cstate="print"/>
            <a:srcRect l="11350" t="9829" r="5891" b="10136"/>
            <a:stretch>
              <a:fillRect/>
            </a:stretch>
          </p:blipFill>
          <p:spPr bwMode="auto">
            <a:xfrm>
              <a:off x="192" y="1392"/>
              <a:ext cx="2971" cy="2352"/>
            </a:xfrm>
            <a:prstGeom prst="round2DiagRect">
              <a:avLst>
                <a:gd name="adj1" fmla="val 16667"/>
                <a:gd name="adj2" fmla="val 0"/>
              </a:avLst>
            </a:prstGeom>
            <a:ln w="88900" cap="sq">
              <a:solidFill>
                <a:srgbClr val="FFFFFF"/>
              </a:solidFill>
              <a:miter lim="800000"/>
            </a:ln>
            <a:effectLst>
              <a:outerShdw blurRad="444500" dist="152400" algn="tl" rotWithShape="0">
                <a:srgbClr val="000000">
                  <a:alpha val="43000"/>
                </a:srgbClr>
              </a:outerShdw>
            </a:effectLst>
            <a:scene3d>
              <a:camera prst="orthographicFront"/>
              <a:lightRig rig="threePt" dir="t"/>
            </a:scene3d>
            <a:sp3d>
              <a:bevelT prst="angle"/>
            </a:sp3d>
          </p:spPr>
        </p:pic>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6807"/>
                                        </p:tgtEl>
                                        <p:attrNameLst>
                                          <p:attrName>style.visibility</p:attrName>
                                        </p:attrNameLst>
                                      </p:cBhvr>
                                      <p:to>
                                        <p:strVal val="visible"/>
                                      </p:to>
                                    </p:set>
                                    <p:animEffect transition="in" filter="fade">
                                      <p:cBhvr>
                                        <p:cTn id="13" dur="1000"/>
                                        <p:tgtEl>
                                          <p:spTgt spid="76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18"/>
          <p:cNvSpPr txBox="1">
            <a:spLocks noChangeArrowheads="1"/>
          </p:cNvSpPr>
          <p:nvPr/>
        </p:nvSpPr>
        <p:spPr bwMode="auto">
          <a:xfrm>
            <a:off x="8705850" y="6491288"/>
            <a:ext cx="438150" cy="307975"/>
          </a:xfrm>
          <a:prstGeom prst="rect">
            <a:avLst/>
          </a:prstGeom>
          <a:noFill/>
          <a:ln w="9525">
            <a:noFill/>
            <a:miter lim="800000"/>
            <a:headEnd/>
            <a:tailEnd/>
          </a:ln>
        </p:spPr>
        <p:txBody>
          <a:bodyPr>
            <a:spAutoFit/>
          </a:bodyPr>
          <a:lstStyle/>
          <a:p>
            <a:pPr algn="l"/>
            <a:r>
              <a:rPr lang="en-US" sz="1400" b="1" dirty="0">
                <a:effectLst/>
                <a:latin typeface="Humanst521 BT" charset="0"/>
              </a:rPr>
              <a:t> </a:t>
            </a:r>
            <a:endParaRPr lang="en-US" sz="1400" dirty="0">
              <a:effectLst/>
              <a:latin typeface="Cambria" pitchFamily="18" charset="0"/>
            </a:endParaRPr>
          </a:p>
        </p:txBody>
      </p:sp>
      <p:sp>
        <p:nvSpPr>
          <p:cNvPr id="97286" name="Text Box 6"/>
          <p:cNvSpPr txBox="1">
            <a:spLocks noChangeArrowheads="1"/>
          </p:cNvSpPr>
          <p:nvPr/>
        </p:nvSpPr>
        <p:spPr bwMode="auto">
          <a:xfrm>
            <a:off x="5486400" y="1676400"/>
            <a:ext cx="3429000" cy="3170238"/>
          </a:xfrm>
          <a:prstGeom prst="rect">
            <a:avLst/>
          </a:prstGeom>
          <a:noFill/>
          <a:ln w="9525">
            <a:noFill/>
            <a:miter lim="800000"/>
            <a:headEnd/>
            <a:tailEnd/>
          </a:ln>
        </p:spPr>
        <p:txBody>
          <a:bodyPr>
            <a:spAutoFit/>
          </a:bodyPr>
          <a:lstStyle/>
          <a:p>
            <a:pPr marL="176213" indent="-176213" algn="l">
              <a:buFont typeface="Humanst521 BT" charset="0"/>
              <a:buChar char="•"/>
            </a:pPr>
            <a:r>
              <a:rPr lang="en-US" sz="2200" i="1" dirty="0">
                <a:effectLst/>
                <a:latin typeface="Cambria" pitchFamily="18" charset="0"/>
              </a:rPr>
              <a:t> If your baby is soiled,</a:t>
            </a:r>
            <a:br>
              <a:rPr lang="en-US" sz="2200" i="1" dirty="0">
                <a:effectLst/>
                <a:latin typeface="Cambria" pitchFamily="18" charset="0"/>
              </a:rPr>
            </a:br>
            <a:r>
              <a:rPr lang="en-US" sz="2200" i="1" dirty="0">
                <a:effectLst/>
                <a:latin typeface="Cambria" pitchFamily="18" charset="0"/>
              </a:rPr>
              <a:t>gently wipe off as much</a:t>
            </a:r>
            <a:br>
              <a:rPr lang="en-US" sz="2200" i="1" dirty="0">
                <a:effectLst/>
                <a:latin typeface="Cambria" pitchFamily="18" charset="0"/>
              </a:rPr>
            </a:br>
            <a:r>
              <a:rPr lang="en-US" sz="2200" i="1" dirty="0">
                <a:effectLst/>
                <a:latin typeface="Cambria" pitchFamily="18" charset="0"/>
              </a:rPr>
              <a:t>as you can.</a:t>
            </a:r>
          </a:p>
          <a:p>
            <a:pPr marL="176213" indent="-176213" algn="l">
              <a:buFont typeface="Humanst521 BT" charset="0"/>
              <a:buChar char="•"/>
            </a:pPr>
            <a:endParaRPr lang="en-US" sz="1200" i="1" dirty="0">
              <a:effectLst/>
              <a:latin typeface="Cambria" pitchFamily="18" charset="0"/>
            </a:endParaRPr>
          </a:p>
          <a:p>
            <a:pPr marL="176213" indent="-176213" algn="l">
              <a:buFont typeface="Humanst521 BT" charset="0"/>
              <a:buChar char="•"/>
            </a:pPr>
            <a:r>
              <a:rPr lang="en-US" sz="2200" i="1" dirty="0">
                <a:effectLst/>
                <a:latin typeface="Cambria" pitchFamily="18" charset="0"/>
              </a:rPr>
              <a:t> Always wipe front to back.</a:t>
            </a:r>
          </a:p>
          <a:p>
            <a:pPr marL="176213" indent="-176213" algn="l">
              <a:buFont typeface="Humanst521 BT" charset="0"/>
              <a:buChar char="•"/>
            </a:pPr>
            <a:endParaRPr lang="en-US" sz="1200" i="1" dirty="0">
              <a:effectLst/>
              <a:latin typeface="Cambria" pitchFamily="18" charset="0"/>
            </a:endParaRPr>
          </a:p>
          <a:p>
            <a:pPr marL="176213" indent="-176213" algn="l">
              <a:buFont typeface="Humanst521 BT" charset="0"/>
              <a:buChar char="•"/>
            </a:pPr>
            <a:r>
              <a:rPr lang="en-US" sz="2200" i="1" dirty="0">
                <a:effectLst/>
                <a:latin typeface="Cambria" pitchFamily="18" charset="0"/>
              </a:rPr>
              <a:t> When cleaning, make</a:t>
            </a:r>
            <a:br>
              <a:rPr lang="en-US" sz="2200" i="1" dirty="0">
                <a:effectLst/>
                <a:latin typeface="Cambria" pitchFamily="18" charset="0"/>
              </a:rPr>
            </a:br>
            <a:r>
              <a:rPr lang="en-US" sz="2200" i="1" dirty="0">
                <a:effectLst/>
                <a:latin typeface="Cambria" pitchFamily="18" charset="0"/>
              </a:rPr>
              <a:t>sure to get into all the</a:t>
            </a:r>
            <a:br>
              <a:rPr lang="en-US" sz="2200" i="1" dirty="0">
                <a:effectLst/>
                <a:latin typeface="Cambria" pitchFamily="18" charset="0"/>
              </a:rPr>
            </a:br>
            <a:r>
              <a:rPr lang="en-US" sz="2200" i="1" dirty="0">
                <a:effectLst/>
                <a:latin typeface="Cambria" pitchFamily="18" charset="0"/>
              </a:rPr>
              <a:t>folds and crevices.</a:t>
            </a:r>
          </a:p>
        </p:txBody>
      </p:sp>
      <p:grpSp>
        <p:nvGrpSpPr>
          <p:cNvPr id="2" name="Group 33"/>
          <p:cNvGrpSpPr>
            <a:grpSpLocks/>
          </p:cNvGrpSpPr>
          <p:nvPr/>
        </p:nvGrpSpPr>
        <p:grpSpPr bwMode="auto">
          <a:xfrm>
            <a:off x="457200" y="5105400"/>
            <a:ext cx="7924800" cy="1066800"/>
            <a:chOff x="432" y="3216"/>
            <a:chExt cx="4848" cy="672"/>
          </a:xfrm>
        </p:grpSpPr>
        <p:pic>
          <p:nvPicPr>
            <p:cNvPr id="99337" name="Picture 20" descr=" Box 556 green"/>
            <p:cNvPicPr>
              <a:picLocks noChangeAspect="1" noChangeArrowheads="1"/>
            </p:cNvPicPr>
            <p:nvPr/>
          </p:nvPicPr>
          <p:blipFill>
            <a:blip r:embed="rId3" cstate="print"/>
            <a:srcRect l="1361" t="2625" r="1640" b="9186"/>
            <a:stretch>
              <a:fillRect/>
            </a:stretch>
          </p:blipFill>
          <p:spPr bwMode="auto">
            <a:xfrm>
              <a:off x="432" y="3216"/>
              <a:ext cx="4848" cy="67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prst="angle"/>
            </a:sp3d>
          </p:spPr>
        </p:pic>
        <p:sp>
          <p:nvSpPr>
            <p:cNvPr id="95240" name="Text Box 22"/>
            <p:cNvSpPr txBox="1">
              <a:spLocks noChangeArrowheads="1"/>
            </p:cNvSpPr>
            <p:nvPr/>
          </p:nvSpPr>
          <p:spPr bwMode="auto">
            <a:xfrm>
              <a:off x="576" y="3312"/>
              <a:ext cx="4704" cy="442"/>
            </a:xfrm>
            <a:prstGeom prst="rect">
              <a:avLst/>
            </a:prstGeom>
            <a:noFill/>
            <a:ln w="9525">
              <a:noFill/>
              <a:miter lim="800000"/>
              <a:headEnd/>
              <a:tailEnd/>
            </a:ln>
          </p:spPr>
          <p:txBody>
            <a:bodyPr>
              <a:spAutoFit/>
            </a:bodyPr>
            <a:lstStyle/>
            <a:p>
              <a:pPr algn="ctr">
                <a:lnSpc>
                  <a:spcPct val="90000"/>
                </a:lnSpc>
                <a:buFont typeface="Humanst521 BT" charset="0"/>
                <a:buNone/>
              </a:pPr>
              <a:r>
                <a:rPr lang="en-US" sz="2200" i="1" dirty="0">
                  <a:effectLst/>
                  <a:latin typeface="Cambria" pitchFamily="18" charset="0"/>
                </a:rPr>
                <a:t>If you have a boy, place a cloth or diaper over his </a:t>
              </a:r>
            </a:p>
            <a:p>
              <a:pPr algn="ctr">
                <a:lnSpc>
                  <a:spcPct val="90000"/>
                </a:lnSpc>
                <a:buFont typeface="Humanst521 BT" charset="0"/>
                <a:buNone/>
              </a:pPr>
              <a:r>
                <a:rPr lang="en-US" sz="2200" i="1" dirty="0">
                  <a:effectLst/>
                  <a:latin typeface="Cambria" pitchFamily="18" charset="0"/>
                </a:rPr>
                <a:t>penis to keep from getting a surprise shower!</a:t>
              </a:r>
            </a:p>
          </p:txBody>
        </p:sp>
      </p:grpSp>
      <p:pic>
        <p:nvPicPr>
          <p:cNvPr id="99334" name="Picture 27" descr="Pg 039 Diaper 1"/>
          <p:cNvPicPr>
            <a:picLocks noChangeAspect="1" noChangeArrowheads="1"/>
          </p:cNvPicPr>
          <p:nvPr/>
        </p:nvPicPr>
        <p:blipFill>
          <a:blip r:embed="rId4" cstate="print"/>
          <a:srcRect l="5797" t="4473" r="2899" b="8295"/>
          <a:stretch>
            <a:fillRect/>
          </a:stretch>
        </p:blipFill>
        <p:spPr bwMode="auto">
          <a:xfrm>
            <a:off x="457200" y="1676400"/>
            <a:ext cx="4343400" cy="2688771"/>
          </a:xfrm>
          <a:prstGeom prst="round2DiagRect">
            <a:avLst>
              <a:gd name="adj1" fmla="val 16667"/>
              <a:gd name="adj2" fmla="val 0"/>
            </a:avLst>
          </a:prstGeom>
          <a:ln w="88900" cap="sq">
            <a:solidFill>
              <a:srgbClr val="FFFFFF"/>
            </a:solidFill>
            <a:miter lim="800000"/>
          </a:ln>
          <a:effectLst>
            <a:outerShdw blurRad="419100" dist="165100" algn="tl" rotWithShape="0">
              <a:srgbClr val="000000">
                <a:alpha val="43000"/>
              </a:srgbClr>
            </a:outerShdw>
          </a:effectLst>
          <a:scene3d>
            <a:camera prst="orthographicFront"/>
            <a:lightRig rig="threePt" dir="t"/>
          </a:scene3d>
          <a:sp3d>
            <a:bevelT prst="angle"/>
          </a:sp3d>
        </p:spPr>
      </p:pic>
      <p:sp>
        <p:nvSpPr>
          <p:cNvPr id="95238" name="Text Box 19"/>
          <p:cNvSpPr txBox="1">
            <a:spLocks noChangeArrowheads="1"/>
          </p:cNvSpPr>
          <p:nvPr/>
        </p:nvSpPr>
        <p:spPr bwMode="auto">
          <a:xfrm>
            <a:off x="533400" y="381000"/>
            <a:ext cx="7924800" cy="830997"/>
          </a:xfrm>
          <a:prstGeom prst="rect">
            <a:avLst/>
          </a:prstGeom>
          <a:noFill/>
          <a:ln w="9525">
            <a:noFill/>
            <a:miter lim="800000"/>
            <a:headEnd/>
            <a:tailEnd/>
          </a:ln>
        </p:spPr>
        <p:txBody>
          <a:bodyPr>
            <a:spAutoFit/>
          </a:bodyPr>
          <a:lstStyle/>
          <a:p>
            <a:pPr algn="ctr"/>
            <a:r>
              <a:rPr lang="en-US" sz="4800" dirty="0">
                <a:effectLst/>
                <a:latin typeface="Cambria" pitchFamily="18" charset="0"/>
              </a:rPr>
              <a:t>Taking Off a Soiled Diaper</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9334"/>
                                        </p:tgtEl>
                                        <p:attrNameLst>
                                          <p:attrName>style.visibility</p:attrName>
                                        </p:attrNameLst>
                                      </p:cBhvr>
                                      <p:to>
                                        <p:strVal val="visible"/>
                                      </p:to>
                                    </p:set>
                                    <p:animEffect transition="in" filter="fade">
                                      <p:cBhvr>
                                        <p:cTn id="7" dur="2000"/>
                                        <p:tgtEl>
                                          <p:spTgt spid="9933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7286">
                                            <p:txEl>
                                              <p:pRg st="0" end="0"/>
                                            </p:txEl>
                                          </p:spTgt>
                                        </p:tgtEl>
                                        <p:attrNameLst>
                                          <p:attrName>style.visibility</p:attrName>
                                        </p:attrNameLst>
                                      </p:cBhvr>
                                      <p:to>
                                        <p:strVal val="visible"/>
                                      </p:to>
                                    </p:set>
                                    <p:animEffect transition="in" filter="fade">
                                      <p:cBhvr>
                                        <p:cTn id="11" dur="2000"/>
                                        <p:tgtEl>
                                          <p:spTgt spid="97286">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7286">
                                            <p:txEl>
                                              <p:pRg st="2" end="2"/>
                                            </p:txEl>
                                          </p:spTgt>
                                        </p:tgtEl>
                                        <p:attrNameLst>
                                          <p:attrName>style.visibility</p:attrName>
                                        </p:attrNameLst>
                                      </p:cBhvr>
                                      <p:to>
                                        <p:strVal val="visible"/>
                                      </p:to>
                                    </p:set>
                                    <p:animEffect transition="in" filter="fade">
                                      <p:cBhvr>
                                        <p:cTn id="14" dur="2000"/>
                                        <p:tgtEl>
                                          <p:spTgt spid="97286">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7286">
                                            <p:txEl>
                                              <p:pRg st="4" end="4"/>
                                            </p:txEl>
                                          </p:spTgt>
                                        </p:tgtEl>
                                        <p:attrNameLst>
                                          <p:attrName>style.visibility</p:attrName>
                                        </p:attrNameLst>
                                      </p:cBhvr>
                                      <p:to>
                                        <p:strVal val="visible"/>
                                      </p:to>
                                    </p:set>
                                    <p:animEffect transition="in" filter="fade">
                                      <p:cBhvr>
                                        <p:cTn id="17" dur="2000"/>
                                        <p:tgtEl>
                                          <p:spTgt spid="97286">
                                            <p:txEl>
                                              <p:pRg st="4" end="4"/>
                                            </p:txEl>
                                          </p:spTgt>
                                        </p:tgtEl>
                                      </p:cBhvr>
                                    </p:animEffect>
                                  </p:childTnLst>
                                </p:cTn>
                              </p:par>
                            </p:childTnLst>
                          </p:cTn>
                        </p:par>
                        <p:par>
                          <p:cTn id="18" fill="hold" nodeType="afterGroup">
                            <p:stCondLst>
                              <p:cond delay="40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 grpId="0" uiExpand="1"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6"/>
          <p:cNvSpPr txBox="1">
            <a:spLocks noChangeArrowheads="1"/>
          </p:cNvSpPr>
          <p:nvPr/>
        </p:nvSpPr>
        <p:spPr bwMode="auto">
          <a:xfrm>
            <a:off x="361950" y="1762125"/>
            <a:ext cx="3509963" cy="3046988"/>
          </a:xfrm>
          <a:prstGeom prst="rect">
            <a:avLst/>
          </a:prstGeom>
          <a:noFill/>
          <a:ln w="9525">
            <a:noFill/>
            <a:miter lim="800000"/>
            <a:headEnd/>
            <a:tailEnd/>
          </a:ln>
        </p:spPr>
        <p:txBody>
          <a:bodyPr>
            <a:spAutoFit/>
          </a:bodyPr>
          <a:lstStyle/>
          <a:p>
            <a:r>
              <a:rPr lang="en-US" sz="4800" dirty="0">
                <a:effectLst/>
                <a:latin typeface="Cambria" pitchFamily="18" charset="0"/>
              </a:rPr>
              <a:t>Tips On</a:t>
            </a:r>
          </a:p>
          <a:p>
            <a:r>
              <a:rPr lang="en-US" sz="4800" dirty="0">
                <a:effectLst/>
                <a:latin typeface="Cambria" pitchFamily="18" charset="0"/>
              </a:rPr>
              <a:t>Preventing and Treating</a:t>
            </a:r>
          </a:p>
          <a:p>
            <a:r>
              <a:rPr lang="en-US" sz="4800" dirty="0">
                <a:effectLst/>
                <a:latin typeface="Cambria" pitchFamily="18" charset="0"/>
              </a:rPr>
              <a:t>Diaper Rash</a:t>
            </a:r>
          </a:p>
        </p:txBody>
      </p:sp>
      <p:sp>
        <p:nvSpPr>
          <p:cNvPr id="5" name="Text Box 7"/>
          <p:cNvSpPr txBox="1">
            <a:spLocks noChangeArrowheads="1"/>
          </p:cNvSpPr>
          <p:nvPr/>
        </p:nvSpPr>
        <p:spPr bwMode="auto">
          <a:xfrm>
            <a:off x="4092575" y="728663"/>
            <a:ext cx="4594225" cy="5576911"/>
          </a:xfrm>
          <a:prstGeom prst="rect">
            <a:avLst/>
          </a:prstGeom>
          <a:noFill/>
          <a:ln w="9525">
            <a:noFill/>
            <a:miter lim="800000"/>
            <a:headEnd/>
            <a:tailEnd/>
          </a:ln>
        </p:spPr>
        <p:txBody>
          <a:bodyPr>
            <a:spAutoFit/>
          </a:bodyPr>
          <a:lstStyle/>
          <a:p>
            <a:pPr marL="176213" indent="-176213" algn="l">
              <a:lnSpc>
                <a:spcPct val="90000"/>
              </a:lnSpc>
              <a:buFont typeface="Humanst521 BT" charset="0"/>
              <a:buChar char="•"/>
            </a:pPr>
            <a:r>
              <a:rPr lang="en-US" sz="2200" i="1" dirty="0">
                <a:effectLst/>
                <a:latin typeface="Cambria" pitchFamily="18" charset="0"/>
              </a:rPr>
              <a:t>Check diaper frequently and change as soon as it is soiled or wet.</a:t>
            </a:r>
          </a:p>
          <a:p>
            <a:pPr marL="176213" indent="-176213" algn="l">
              <a:lnSpc>
                <a:spcPct val="90000"/>
              </a:lnSpc>
              <a:buFont typeface="Humanst521 BT" charset="0"/>
              <a:buNone/>
            </a:pPr>
            <a:endParaRPr lang="en-US" sz="2200" i="1" dirty="0">
              <a:effectLst/>
              <a:latin typeface="Cambria" pitchFamily="18" charset="0"/>
            </a:endParaRPr>
          </a:p>
          <a:p>
            <a:pPr marL="176213" indent="-176213" algn="l">
              <a:lnSpc>
                <a:spcPct val="90000"/>
              </a:lnSpc>
              <a:buFont typeface="Humanst521 BT" charset="0"/>
              <a:buChar char="•"/>
            </a:pPr>
            <a:r>
              <a:rPr lang="en-US" sz="2200" i="1" dirty="0">
                <a:effectLst/>
                <a:latin typeface="Cambria" pitchFamily="18" charset="0"/>
              </a:rPr>
              <a:t>Use warm water (never hot) to clean your baby</a:t>
            </a:r>
            <a:r>
              <a:rPr lang="ja-JP" altLang="en-US" sz="2200" i="1">
                <a:effectLst/>
                <a:latin typeface="Cambria" pitchFamily="18" charset="0"/>
              </a:rPr>
              <a:t>’</a:t>
            </a:r>
            <a:r>
              <a:rPr lang="en-US" altLang="ja-JP" sz="2200" i="1" dirty="0">
                <a:effectLst/>
                <a:latin typeface="Cambria" pitchFamily="18" charset="0"/>
              </a:rPr>
              <a:t>s bottom during diaper changes.</a:t>
            </a:r>
          </a:p>
          <a:p>
            <a:pPr marL="176213" indent="-176213" algn="l">
              <a:lnSpc>
                <a:spcPct val="90000"/>
              </a:lnSpc>
              <a:buFont typeface="Humanst521 BT" charset="0"/>
              <a:buNone/>
            </a:pPr>
            <a:endParaRPr lang="en-US" sz="2200" i="1" dirty="0">
              <a:effectLst/>
              <a:latin typeface="Cambria" pitchFamily="18" charset="0"/>
            </a:endParaRPr>
          </a:p>
          <a:p>
            <a:pPr marL="176213" indent="-176213" algn="l">
              <a:lnSpc>
                <a:spcPct val="90000"/>
              </a:lnSpc>
              <a:buFont typeface="Humanst521 BT" charset="0"/>
              <a:buChar char="•"/>
            </a:pPr>
            <a:r>
              <a:rPr lang="en-US" sz="2200" i="1" dirty="0">
                <a:effectLst/>
                <a:latin typeface="Cambria" pitchFamily="18" charset="0"/>
              </a:rPr>
              <a:t>If the baby has a soiled diaper and you need to use more than warm water use very mild soap.</a:t>
            </a:r>
          </a:p>
          <a:p>
            <a:pPr marL="176213" indent="-176213" algn="l">
              <a:lnSpc>
                <a:spcPct val="90000"/>
              </a:lnSpc>
              <a:buFont typeface="Humanst521 BT" charset="0"/>
              <a:buNone/>
            </a:pPr>
            <a:endParaRPr lang="en-US" sz="2200" i="1" dirty="0">
              <a:effectLst/>
              <a:latin typeface="Cambria" pitchFamily="18" charset="0"/>
            </a:endParaRPr>
          </a:p>
          <a:p>
            <a:pPr marL="176213" indent="-176213" algn="l">
              <a:lnSpc>
                <a:spcPct val="90000"/>
              </a:lnSpc>
              <a:buFont typeface="Humanst521 BT" charset="0"/>
              <a:buChar char="•"/>
            </a:pPr>
            <a:r>
              <a:rPr lang="en-US" sz="2200" i="1" dirty="0">
                <a:effectLst/>
                <a:latin typeface="Cambria" pitchFamily="18" charset="0"/>
              </a:rPr>
              <a:t>Make sure your baby</a:t>
            </a:r>
            <a:r>
              <a:rPr lang="ja-JP" altLang="en-US" sz="2200" i="1">
                <a:effectLst/>
                <a:latin typeface="Cambria" pitchFamily="18" charset="0"/>
              </a:rPr>
              <a:t>’</a:t>
            </a:r>
            <a:r>
              <a:rPr lang="en-US" altLang="ja-JP" sz="2200" i="1" dirty="0">
                <a:effectLst/>
                <a:latin typeface="Cambria" pitchFamily="18" charset="0"/>
              </a:rPr>
              <a:t>s diaper area is fully dry before applying another diaper.</a:t>
            </a:r>
          </a:p>
          <a:p>
            <a:pPr marL="176213" indent="-176213" algn="l">
              <a:lnSpc>
                <a:spcPct val="90000"/>
              </a:lnSpc>
              <a:buFont typeface="Humanst521 BT" charset="0"/>
              <a:buNone/>
            </a:pPr>
            <a:endParaRPr lang="en-US" sz="2200" i="1" dirty="0">
              <a:effectLst/>
              <a:latin typeface="Cambria" pitchFamily="18" charset="0"/>
            </a:endParaRPr>
          </a:p>
          <a:p>
            <a:pPr marL="176213" indent="-176213" algn="l">
              <a:lnSpc>
                <a:spcPct val="90000"/>
              </a:lnSpc>
              <a:buFont typeface="Humanst521 BT" charset="0"/>
              <a:buChar char="•"/>
            </a:pPr>
            <a:r>
              <a:rPr lang="en-US" sz="2200" i="1" dirty="0">
                <a:effectLst/>
                <a:latin typeface="Cambria" pitchFamily="18" charset="0"/>
              </a:rPr>
              <a:t>Ask your healthcare provider what protective ointments may be used to protect your baby</a:t>
            </a:r>
            <a:r>
              <a:rPr lang="ja-JP" altLang="en-US" sz="2200" i="1">
                <a:effectLst/>
                <a:latin typeface="Cambria" pitchFamily="18" charset="0"/>
              </a:rPr>
              <a:t>’</a:t>
            </a:r>
            <a:r>
              <a:rPr lang="en-US" altLang="ja-JP" sz="2200" i="1" dirty="0">
                <a:effectLst/>
                <a:latin typeface="Cambria" pitchFamily="18" charset="0"/>
              </a:rPr>
              <a:t>s skin. </a:t>
            </a:r>
            <a:endParaRPr lang="en-US" sz="2200" i="1" dirty="0">
              <a:effectLst/>
              <a:latin typeface="Cambria" pitchFamily="18" charset="0"/>
            </a:endParaRPr>
          </a:p>
        </p:txBody>
      </p:sp>
      <p:sp>
        <p:nvSpPr>
          <p:cNvPr id="97284" name="Text Box 18"/>
          <p:cNvSpPr txBox="1">
            <a:spLocks noChangeArrowheads="1"/>
          </p:cNvSpPr>
          <p:nvPr/>
        </p:nvSpPr>
        <p:spPr bwMode="auto">
          <a:xfrm>
            <a:off x="8705850" y="6491288"/>
            <a:ext cx="438150" cy="307975"/>
          </a:xfrm>
          <a:prstGeom prst="rect">
            <a:avLst/>
          </a:prstGeom>
          <a:noFill/>
          <a:ln w="9525">
            <a:noFill/>
            <a:miter lim="800000"/>
            <a:headEnd/>
            <a:tailEnd/>
          </a:ln>
        </p:spPr>
        <p:txBody>
          <a:bodyPr>
            <a:spAutoFit/>
          </a:bodyPr>
          <a:lstStyle/>
          <a:p>
            <a:pPr algn="l"/>
            <a:r>
              <a:rPr lang="en-US" sz="1400" b="1" dirty="0">
                <a:effectLst/>
                <a:latin typeface="Humanst521 BT" charset="0"/>
              </a:rPr>
              <a:t> </a:t>
            </a:r>
            <a:endParaRPr lang="en-US" sz="1400" dirty="0">
              <a:effectLst/>
              <a:latin typeface="Cambria"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2000"/>
                                        <p:tgtEl>
                                          <p:spTgt spid="5">
                                            <p:txEl>
                                              <p:pRg st="2" end="2"/>
                                            </p:txEl>
                                          </p:spTgt>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2000"/>
                                        <p:tgtEl>
                                          <p:spTgt spid="5">
                                            <p:txEl>
                                              <p:pRg st="4" end="4"/>
                                            </p:txEl>
                                          </p:spTgt>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2000"/>
                                        <p:tgtEl>
                                          <p:spTgt spid="5">
                                            <p:txEl>
                                              <p:pRg st="6" end="6"/>
                                            </p:txEl>
                                          </p:spTgt>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Effect transition="in" filter="fade">
                                      <p:cBhvr>
                                        <p:cTn id="19"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uiExpand="1"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457200" y="685800"/>
            <a:ext cx="8686800" cy="5562600"/>
            <a:chOff x="288" y="432"/>
            <a:chExt cx="5472" cy="3504"/>
          </a:xfrm>
        </p:grpSpPr>
        <p:pic>
          <p:nvPicPr>
            <p:cNvPr id="112644" name="Picture 22" descr="Pg 044 Communication"/>
            <p:cNvPicPr>
              <a:picLocks noChangeAspect="1" noChangeArrowheads="1"/>
            </p:cNvPicPr>
            <p:nvPr/>
          </p:nvPicPr>
          <p:blipFill>
            <a:blip r:embed="rId2" cstate="print"/>
            <a:srcRect l="9468" t="4929" r="5325" b="5109"/>
            <a:stretch>
              <a:fillRect/>
            </a:stretch>
          </p:blipFill>
          <p:spPr bwMode="auto">
            <a:xfrm>
              <a:off x="288" y="432"/>
              <a:ext cx="2592" cy="3504"/>
            </a:xfrm>
            <a:prstGeom prst="round2DiagRect">
              <a:avLst>
                <a:gd name="adj1" fmla="val 16667"/>
                <a:gd name="adj2" fmla="val 0"/>
              </a:avLst>
            </a:prstGeom>
            <a:ln w="88900" cap="sq">
              <a:solidFill>
                <a:srgbClr val="FFFFFF"/>
              </a:solidFill>
              <a:miter lim="800000"/>
            </a:ln>
            <a:effectLst>
              <a:outerShdw blurRad="723900" algn="tl" rotWithShape="0">
                <a:srgbClr val="000000">
                  <a:alpha val="43000"/>
                </a:srgbClr>
              </a:outerShdw>
            </a:effectLst>
            <a:scene3d>
              <a:camera prst="orthographicFront"/>
              <a:lightRig rig="threePt" dir="t"/>
            </a:scene3d>
            <a:sp3d>
              <a:bevelT prst="angle"/>
            </a:sp3d>
          </p:spPr>
        </p:pic>
        <p:sp>
          <p:nvSpPr>
            <p:cNvPr id="108549" name="Text Box 19"/>
            <p:cNvSpPr txBox="1">
              <a:spLocks noChangeArrowheads="1"/>
            </p:cNvSpPr>
            <p:nvPr/>
          </p:nvSpPr>
          <p:spPr bwMode="auto">
            <a:xfrm>
              <a:off x="2998" y="1334"/>
              <a:ext cx="2762" cy="989"/>
            </a:xfrm>
            <a:prstGeom prst="rect">
              <a:avLst/>
            </a:prstGeom>
            <a:noFill/>
            <a:ln w="9525">
              <a:noFill/>
              <a:miter lim="800000"/>
              <a:headEnd/>
              <a:tailEnd/>
            </a:ln>
          </p:spPr>
          <p:txBody>
            <a:bodyPr wrap="square" anchor="ctr">
              <a:spAutoFit/>
            </a:bodyPr>
            <a:lstStyle/>
            <a:p>
              <a:pPr algn="l"/>
              <a:r>
                <a:rPr lang="en-US" sz="4800" dirty="0">
                  <a:effectLst/>
                  <a:latin typeface="Cambria" pitchFamily="18" charset="0"/>
                </a:rPr>
                <a:t>Your Baby</a:t>
              </a:r>
              <a:r>
                <a:rPr lang="ja-JP" altLang="en-US" sz="4800">
                  <a:effectLst/>
                  <a:latin typeface="Cambria" pitchFamily="18" charset="0"/>
                </a:rPr>
                <a:t>’</a:t>
              </a:r>
              <a:r>
                <a:rPr lang="en-US" altLang="ja-JP" sz="4800" dirty="0">
                  <a:effectLst/>
                  <a:latin typeface="Cambria" pitchFamily="18" charset="0"/>
                </a:rPr>
                <a:t>s</a:t>
              </a:r>
            </a:p>
            <a:p>
              <a:pPr algn="l"/>
              <a:r>
                <a:rPr lang="en-US" sz="4800" dirty="0">
                  <a:effectLst/>
                  <a:latin typeface="Cambria" pitchFamily="18" charset="0"/>
                </a:rPr>
                <a:t>Communication</a:t>
              </a: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5"/>
          <p:cNvSpPr txBox="1">
            <a:spLocks noChangeArrowheads="1"/>
          </p:cNvSpPr>
          <p:nvPr/>
        </p:nvSpPr>
        <p:spPr bwMode="auto">
          <a:xfrm>
            <a:off x="8705850" y="6491288"/>
            <a:ext cx="438150" cy="307975"/>
          </a:xfrm>
          <a:prstGeom prst="rect">
            <a:avLst/>
          </a:prstGeom>
          <a:noFill/>
          <a:ln w="9525">
            <a:noFill/>
            <a:miter lim="800000"/>
            <a:headEnd/>
            <a:tailEnd/>
          </a:ln>
        </p:spPr>
        <p:txBody>
          <a:bodyPr>
            <a:spAutoFit/>
          </a:bodyPr>
          <a:lstStyle/>
          <a:p>
            <a:pPr algn="l"/>
            <a:r>
              <a:rPr lang="en-US" sz="1400" b="1" dirty="0">
                <a:effectLst/>
                <a:latin typeface="Humanst521 BT" charset="0"/>
              </a:rPr>
              <a:t> </a:t>
            </a:r>
            <a:endParaRPr lang="en-US" sz="1400" dirty="0">
              <a:effectLst/>
              <a:latin typeface="Cambria" pitchFamily="18" charset="0"/>
            </a:endParaRPr>
          </a:p>
        </p:txBody>
      </p:sp>
      <p:pic>
        <p:nvPicPr>
          <p:cNvPr id="65544" name="Picture 32" descr="Vernix"/>
          <p:cNvPicPr>
            <a:picLocks noChangeAspect="1" noChangeArrowheads="1"/>
          </p:cNvPicPr>
          <p:nvPr/>
        </p:nvPicPr>
        <p:blipFill>
          <a:blip r:embed="rId3" cstate="print"/>
          <a:stretch>
            <a:fillRect/>
          </a:stretch>
        </p:blipFill>
        <p:spPr bwMode="auto">
          <a:xfrm>
            <a:off x="457200" y="1600200"/>
            <a:ext cx="3124200" cy="3783372"/>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61444" name="Rectangle 4"/>
          <p:cNvSpPr>
            <a:spLocks noChangeArrowheads="1"/>
          </p:cNvSpPr>
          <p:nvPr/>
        </p:nvSpPr>
        <p:spPr bwMode="auto">
          <a:xfrm>
            <a:off x="0" y="161531"/>
            <a:ext cx="9144000" cy="897105"/>
          </a:xfrm>
          <a:prstGeom prst="rect">
            <a:avLst/>
          </a:prstGeom>
          <a:noFill/>
          <a:ln w="9525">
            <a:noFill/>
            <a:miter lim="800000"/>
            <a:headEnd/>
            <a:tailEnd/>
          </a:ln>
        </p:spPr>
        <p:txBody>
          <a:bodyPr wrap="square" anchor="ctr">
            <a:spAutoFit/>
          </a:bodyPr>
          <a:lstStyle/>
          <a:p>
            <a:pPr algn="ctr">
              <a:lnSpc>
                <a:spcPct val="120000"/>
              </a:lnSpc>
            </a:pPr>
            <a:r>
              <a:rPr lang="en-US" sz="4800" dirty="0" smtClean="0">
                <a:effectLst/>
                <a:latin typeface="Cambria" pitchFamily="18" charset="0"/>
              </a:rPr>
              <a:t>Initial Appearance</a:t>
            </a:r>
            <a:endParaRPr lang="en-US" sz="4800" dirty="0">
              <a:effectLst/>
              <a:latin typeface="Cambria" pitchFamily="18" charset="0"/>
            </a:endParaRPr>
          </a:p>
        </p:txBody>
      </p:sp>
      <p:grpSp>
        <p:nvGrpSpPr>
          <p:cNvPr id="3" name="Group 34"/>
          <p:cNvGrpSpPr>
            <a:grpSpLocks/>
          </p:cNvGrpSpPr>
          <p:nvPr/>
        </p:nvGrpSpPr>
        <p:grpSpPr bwMode="auto">
          <a:xfrm>
            <a:off x="3886200" y="1676401"/>
            <a:ext cx="4876800" cy="4025901"/>
            <a:chOff x="3408" y="1602"/>
            <a:chExt cx="2112" cy="2536"/>
          </a:xfrm>
        </p:grpSpPr>
        <p:sp>
          <p:nvSpPr>
            <p:cNvPr id="61446" name="Text Box 5"/>
            <p:cNvSpPr txBox="1">
              <a:spLocks noChangeArrowheads="1"/>
            </p:cNvSpPr>
            <p:nvPr/>
          </p:nvSpPr>
          <p:spPr bwMode="auto">
            <a:xfrm>
              <a:off x="3408" y="1602"/>
              <a:ext cx="2112" cy="523"/>
            </a:xfrm>
            <a:prstGeom prst="rect">
              <a:avLst/>
            </a:prstGeom>
            <a:noFill/>
            <a:ln w="9525">
              <a:noFill/>
              <a:miter lim="800000"/>
              <a:headEnd/>
              <a:tailEnd/>
            </a:ln>
          </p:spPr>
          <p:txBody>
            <a:bodyPr anchor="ctr">
              <a:spAutoFit/>
            </a:bodyPr>
            <a:lstStyle/>
            <a:p>
              <a:pPr algn="l"/>
              <a:r>
                <a:rPr lang="en-US" sz="2400" dirty="0" err="1" smtClean="0">
                  <a:effectLst/>
                  <a:latin typeface="Cambria" pitchFamily="18" charset="0"/>
                </a:rPr>
                <a:t>Vernix</a:t>
              </a:r>
              <a:r>
                <a:rPr lang="en-US" sz="2400" dirty="0" smtClean="0">
                  <a:effectLst/>
                  <a:latin typeface="Cambria" pitchFamily="18" charset="0"/>
                </a:rPr>
                <a:t> is the thick</a:t>
              </a:r>
              <a:r>
                <a:rPr lang="en-US" sz="2400" dirty="0">
                  <a:effectLst/>
                  <a:latin typeface="Cambria" pitchFamily="18" charset="0"/>
                </a:rPr>
                <a:t>, white, </a:t>
              </a:r>
              <a:r>
                <a:rPr lang="en-US" sz="2400" dirty="0" smtClean="0">
                  <a:effectLst/>
                  <a:latin typeface="Cambria" pitchFamily="18" charset="0"/>
                </a:rPr>
                <a:t>creamy coating that protects the </a:t>
              </a:r>
              <a:r>
                <a:rPr lang="en-US" sz="2400" dirty="0">
                  <a:effectLst/>
                  <a:latin typeface="Cambria" pitchFamily="18" charset="0"/>
                </a:rPr>
                <a:t>baby</a:t>
              </a:r>
              <a:r>
                <a:rPr lang="ja-JP" altLang="en-US" sz="2400">
                  <a:effectLst/>
                  <a:latin typeface="Cambria" pitchFamily="18" charset="0"/>
                </a:rPr>
                <a:t>’</a:t>
              </a:r>
              <a:r>
                <a:rPr lang="en-US" altLang="ja-JP" sz="2400" dirty="0">
                  <a:effectLst/>
                  <a:latin typeface="Cambria" pitchFamily="18" charset="0"/>
                </a:rPr>
                <a:t>s skin.</a:t>
              </a:r>
              <a:endParaRPr lang="en-US" sz="2400" dirty="0">
                <a:effectLst/>
                <a:latin typeface="Cambria" pitchFamily="18" charset="0"/>
              </a:endParaRPr>
            </a:p>
          </p:txBody>
        </p:sp>
        <p:sp>
          <p:nvSpPr>
            <p:cNvPr id="61447" name="Text Box 19"/>
            <p:cNvSpPr txBox="1">
              <a:spLocks noChangeArrowheads="1"/>
            </p:cNvSpPr>
            <p:nvPr/>
          </p:nvSpPr>
          <p:spPr bwMode="auto">
            <a:xfrm>
              <a:off x="3408" y="2033"/>
              <a:ext cx="2064" cy="2105"/>
            </a:xfrm>
            <a:prstGeom prst="rect">
              <a:avLst/>
            </a:prstGeom>
            <a:noFill/>
            <a:ln w="9525">
              <a:noFill/>
              <a:miter lim="800000"/>
              <a:headEnd/>
              <a:tailEnd/>
            </a:ln>
          </p:spPr>
          <p:txBody>
            <a:bodyPr anchor="ctr">
              <a:spAutoFit/>
            </a:bodyPr>
            <a:lstStyle/>
            <a:p>
              <a:pPr algn="l">
                <a:lnSpc>
                  <a:spcPct val="110000"/>
                </a:lnSpc>
              </a:pPr>
              <a:r>
                <a:rPr lang="en-US" sz="2400" dirty="0">
                  <a:effectLst/>
                  <a:latin typeface="Cambria" pitchFamily="18" charset="0"/>
                </a:rPr>
                <a:t>Newborns may be gray or purple until they take their first breath and start to cry</a:t>
              </a:r>
              <a:r>
                <a:rPr lang="en-US" sz="2400" dirty="0" smtClean="0">
                  <a:effectLst/>
                  <a:latin typeface="Cambria" pitchFamily="18" charset="0"/>
                </a:rPr>
                <a:t>.  Hands and feet may remain blue when body is pink.  This is called </a:t>
              </a:r>
              <a:r>
                <a:rPr lang="en-US" sz="2400" dirty="0" err="1" smtClean="0">
                  <a:effectLst/>
                  <a:latin typeface="Cambria" pitchFamily="18" charset="0"/>
                </a:rPr>
                <a:t>acrocyanosis</a:t>
              </a:r>
              <a:r>
                <a:rPr lang="en-US" sz="2400" dirty="0" smtClean="0">
                  <a:effectLst/>
                  <a:latin typeface="Cambria" pitchFamily="18" charset="0"/>
                </a:rPr>
                <a:t>.</a:t>
              </a:r>
              <a:endParaRPr lang="en-US" sz="2400" dirty="0">
                <a:effectLst/>
                <a:latin typeface="Cambria" pitchFamily="18" charset="0"/>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12"/>
          <p:cNvSpPr txBox="1">
            <a:spLocks noChangeArrowheads="1"/>
          </p:cNvSpPr>
          <p:nvPr/>
        </p:nvSpPr>
        <p:spPr bwMode="auto">
          <a:xfrm>
            <a:off x="8705850" y="6491288"/>
            <a:ext cx="438150" cy="307975"/>
          </a:xfrm>
          <a:prstGeom prst="rect">
            <a:avLst/>
          </a:prstGeom>
          <a:noFill/>
          <a:ln w="9525">
            <a:noFill/>
            <a:miter lim="800000"/>
            <a:headEnd/>
            <a:tailEnd/>
          </a:ln>
        </p:spPr>
        <p:txBody>
          <a:bodyPr>
            <a:spAutoFit/>
          </a:bodyPr>
          <a:lstStyle/>
          <a:p>
            <a:pPr algn="l"/>
            <a:r>
              <a:rPr lang="en-US" sz="1400" b="1" dirty="0">
                <a:effectLst/>
                <a:latin typeface="Humanst521 BT" charset="0"/>
              </a:rPr>
              <a:t> </a:t>
            </a:r>
            <a:endParaRPr lang="en-US" sz="1400" dirty="0">
              <a:effectLst/>
              <a:latin typeface="Cambria" pitchFamily="18" charset="0"/>
              <a:cs typeface="Arial" pitchFamily="34" charset="0"/>
            </a:endParaRPr>
          </a:p>
        </p:txBody>
      </p:sp>
      <p:sp>
        <p:nvSpPr>
          <p:cNvPr id="79886" name="Text Box 14"/>
          <p:cNvSpPr txBox="1">
            <a:spLocks noChangeArrowheads="1"/>
          </p:cNvSpPr>
          <p:nvPr/>
        </p:nvSpPr>
        <p:spPr bwMode="auto">
          <a:xfrm>
            <a:off x="0" y="685800"/>
            <a:ext cx="9144000" cy="664797"/>
          </a:xfrm>
          <a:prstGeom prst="rect">
            <a:avLst/>
          </a:prstGeom>
          <a:noFill/>
          <a:ln w="9525">
            <a:noFill/>
            <a:miter lim="800000"/>
            <a:headEnd/>
            <a:tailEnd/>
          </a:ln>
        </p:spPr>
        <p:txBody>
          <a:bodyPr lIns="0" tIns="0" rIns="0" bIns="0">
            <a:spAutoFit/>
          </a:bodyPr>
          <a:lstStyle/>
          <a:p>
            <a:pPr algn="ctr">
              <a:lnSpc>
                <a:spcPct val="90000"/>
              </a:lnSpc>
            </a:pPr>
            <a:r>
              <a:rPr lang="en-US" sz="4800" dirty="0">
                <a:effectLst/>
                <a:latin typeface="Cambria" pitchFamily="18" charset="0"/>
              </a:rPr>
              <a:t>Newborn Senses</a:t>
            </a:r>
          </a:p>
        </p:txBody>
      </p:sp>
      <p:grpSp>
        <p:nvGrpSpPr>
          <p:cNvPr id="2" name="Group 32"/>
          <p:cNvGrpSpPr>
            <a:grpSpLocks/>
          </p:cNvGrpSpPr>
          <p:nvPr/>
        </p:nvGrpSpPr>
        <p:grpSpPr bwMode="auto">
          <a:xfrm>
            <a:off x="304800" y="1676400"/>
            <a:ext cx="8458200" cy="4529138"/>
            <a:chOff x="192" y="1056"/>
            <a:chExt cx="5328" cy="2853"/>
          </a:xfrm>
        </p:grpSpPr>
        <p:sp>
          <p:nvSpPr>
            <p:cNvPr id="74757" name="Text Box 25"/>
            <p:cNvSpPr txBox="1">
              <a:spLocks noChangeArrowheads="1"/>
            </p:cNvSpPr>
            <p:nvPr/>
          </p:nvSpPr>
          <p:spPr bwMode="auto">
            <a:xfrm>
              <a:off x="192" y="1056"/>
              <a:ext cx="1728" cy="2853"/>
            </a:xfrm>
            <a:prstGeom prst="rect">
              <a:avLst/>
            </a:prstGeom>
            <a:noFill/>
            <a:ln w="9525">
              <a:noFill/>
              <a:miter lim="800000"/>
              <a:headEnd/>
              <a:tailEnd/>
            </a:ln>
          </p:spPr>
          <p:txBody>
            <a:bodyPr>
              <a:spAutoFit/>
            </a:bodyPr>
            <a:lstStyle/>
            <a:p>
              <a:pPr>
                <a:lnSpc>
                  <a:spcPct val="110000"/>
                </a:lnSpc>
              </a:pPr>
              <a:r>
                <a:rPr lang="en-US" sz="2400" i="1" dirty="0">
                  <a:effectLst/>
                  <a:latin typeface="Cambria" pitchFamily="18" charset="0"/>
                </a:rPr>
                <a:t>Your newborn enters this world with all senses functioning… sight, sound, touch, taste and smell.</a:t>
              </a:r>
            </a:p>
            <a:p>
              <a:pPr>
                <a:lnSpc>
                  <a:spcPct val="110000"/>
                </a:lnSpc>
              </a:pPr>
              <a:r>
                <a:rPr lang="en-US" sz="2400" i="1" dirty="0">
                  <a:effectLst/>
                  <a:latin typeface="Cambria" pitchFamily="18" charset="0"/>
                </a:rPr>
                <a:t>Your insight to this little one starts from the moment you hold him in your arms</a:t>
              </a:r>
              <a:r>
                <a:rPr lang="en-US" sz="2200" i="1" dirty="0">
                  <a:effectLst/>
                  <a:latin typeface="Cambria" pitchFamily="18" charset="0"/>
                </a:rPr>
                <a:t>.</a:t>
              </a:r>
            </a:p>
          </p:txBody>
        </p:sp>
        <p:pic>
          <p:nvPicPr>
            <p:cNvPr id="78854" name="Picture 30" descr="Pg 033 Newborn Senses"/>
            <p:cNvPicPr>
              <a:picLocks noChangeAspect="1" noChangeArrowheads="1"/>
            </p:cNvPicPr>
            <p:nvPr/>
          </p:nvPicPr>
          <p:blipFill>
            <a:blip r:embed="rId2" cstate="print"/>
            <a:srcRect l="2755" t="3163" r="2209" b="6122"/>
            <a:stretch>
              <a:fillRect/>
            </a:stretch>
          </p:blipFill>
          <p:spPr bwMode="auto">
            <a:xfrm>
              <a:off x="2208" y="1104"/>
              <a:ext cx="3312" cy="2208"/>
            </a:xfrm>
            <a:prstGeom prst="round2DiagRect">
              <a:avLst>
                <a:gd name="adj1" fmla="val 16667"/>
                <a:gd name="adj2" fmla="val 0"/>
              </a:avLst>
            </a:prstGeom>
            <a:ln w="88900" cap="sq">
              <a:solidFill>
                <a:srgbClr val="FFFFFF"/>
              </a:solidFill>
              <a:miter lim="800000"/>
            </a:ln>
            <a:effectLst>
              <a:outerShdw blurRad="558800" algn="tl" rotWithShape="0">
                <a:srgbClr val="000000">
                  <a:alpha val="43000"/>
                </a:srgbClr>
              </a:outerShdw>
            </a:effectLst>
            <a:scene3d>
              <a:camera prst="orthographicFront"/>
              <a:lightRig rig="threePt" dir="t"/>
            </a:scene3d>
            <a:sp3d>
              <a:bevelT prst="angle"/>
            </a:sp3d>
          </p:spPr>
        </p:pic>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1" nodeType="withEffect">
                                  <p:stCondLst>
                                    <p:cond delay="0"/>
                                  </p:stCondLst>
                                  <p:iterate type="wd">
                                    <p:tmAbs val="0"/>
                                  </p:iterate>
                                  <p:childTnLst>
                                    <p:set>
                                      <p:cBhvr>
                                        <p:cTn id="6" dur="1" fill="hold">
                                          <p:stCondLst>
                                            <p:cond delay="0"/>
                                          </p:stCondLst>
                                        </p:cTn>
                                        <p:tgtEl>
                                          <p:spTgt spid="7988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6"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5"/>
          <p:cNvSpPr txBox="1">
            <a:spLocks noChangeArrowheads="1"/>
          </p:cNvSpPr>
          <p:nvPr/>
        </p:nvSpPr>
        <p:spPr bwMode="auto">
          <a:xfrm>
            <a:off x="8705850" y="6491288"/>
            <a:ext cx="438150" cy="307975"/>
          </a:xfrm>
          <a:prstGeom prst="rect">
            <a:avLst/>
          </a:prstGeom>
          <a:noFill/>
          <a:ln w="9525">
            <a:noFill/>
            <a:miter lim="800000"/>
            <a:headEnd/>
            <a:tailEnd/>
          </a:ln>
        </p:spPr>
        <p:txBody>
          <a:bodyPr>
            <a:spAutoFit/>
          </a:bodyPr>
          <a:lstStyle/>
          <a:p>
            <a:pPr algn="l"/>
            <a:r>
              <a:rPr lang="en-US" sz="1400" b="1" dirty="0">
                <a:effectLst/>
                <a:latin typeface="Humanst521 BT" charset="0"/>
              </a:rPr>
              <a:t> </a:t>
            </a:r>
            <a:endParaRPr lang="en-US" sz="1400" dirty="0">
              <a:effectLst/>
              <a:latin typeface="Cambria" pitchFamily="18" charset="0"/>
            </a:endParaRPr>
          </a:p>
        </p:txBody>
      </p:sp>
      <p:sp>
        <p:nvSpPr>
          <p:cNvPr id="80900" name="Text Box 4"/>
          <p:cNvSpPr txBox="1">
            <a:spLocks noChangeArrowheads="1"/>
          </p:cNvSpPr>
          <p:nvPr/>
        </p:nvSpPr>
        <p:spPr bwMode="auto">
          <a:xfrm>
            <a:off x="5191125" y="2667000"/>
            <a:ext cx="3657600" cy="836613"/>
          </a:xfrm>
          <a:prstGeom prst="rect">
            <a:avLst/>
          </a:prstGeom>
          <a:noFill/>
          <a:ln w="9525">
            <a:noFill/>
            <a:miter lim="800000"/>
            <a:headEnd/>
            <a:tailEnd/>
          </a:ln>
        </p:spPr>
        <p:txBody>
          <a:bodyPr anchor="ctr"/>
          <a:lstStyle/>
          <a:p>
            <a:pPr marL="176213" indent="-176213" algn="l">
              <a:buSzPct val="80000"/>
              <a:buFontTx/>
              <a:buChar char="•"/>
            </a:pPr>
            <a:r>
              <a:rPr lang="en-US" sz="2400" i="1" dirty="0">
                <a:effectLst/>
                <a:latin typeface="Cambria" pitchFamily="18" charset="0"/>
              </a:rPr>
              <a:t>At birth, your baby can see 12-14 inches.</a:t>
            </a:r>
          </a:p>
        </p:txBody>
      </p:sp>
      <p:sp>
        <p:nvSpPr>
          <p:cNvPr id="80905" name="Text Box 9"/>
          <p:cNvSpPr txBox="1">
            <a:spLocks noChangeArrowheads="1"/>
          </p:cNvSpPr>
          <p:nvPr/>
        </p:nvSpPr>
        <p:spPr bwMode="auto">
          <a:xfrm>
            <a:off x="5257800" y="4630738"/>
            <a:ext cx="3886200" cy="457200"/>
          </a:xfrm>
          <a:prstGeom prst="rect">
            <a:avLst/>
          </a:prstGeom>
          <a:noFill/>
          <a:ln w="9525">
            <a:noFill/>
            <a:miter lim="800000"/>
            <a:headEnd/>
            <a:tailEnd/>
          </a:ln>
        </p:spPr>
        <p:txBody>
          <a:bodyPr anchor="ctr"/>
          <a:lstStyle/>
          <a:p>
            <a:pPr marL="176213" indent="-176213" algn="l">
              <a:buSzPct val="80000"/>
              <a:buFontTx/>
              <a:buChar char="•"/>
            </a:pPr>
            <a:r>
              <a:rPr lang="en-US" sz="2400" i="1" dirty="0">
                <a:effectLst/>
                <a:latin typeface="Cambria" pitchFamily="18" charset="0"/>
              </a:rPr>
              <a:t>He is aware of movement.</a:t>
            </a:r>
          </a:p>
        </p:txBody>
      </p:sp>
      <p:sp>
        <p:nvSpPr>
          <p:cNvPr id="80906" name="Text Box 10"/>
          <p:cNvSpPr txBox="1">
            <a:spLocks noChangeArrowheads="1"/>
          </p:cNvSpPr>
          <p:nvPr/>
        </p:nvSpPr>
        <p:spPr bwMode="auto">
          <a:xfrm>
            <a:off x="5191125" y="3614738"/>
            <a:ext cx="3886200" cy="989012"/>
          </a:xfrm>
          <a:prstGeom prst="rect">
            <a:avLst/>
          </a:prstGeom>
          <a:noFill/>
          <a:ln w="9525">
            <a:noFill/>
            <a:miter lim="800000"/>
            <a:headEnd/>
            <a:tailEnd/>
          </a:ln>
        </p:spPr>
        <p:txBody>
          <a:bodyPr anchor="ctr"/>
          <a:lstStyle/>
          <a:p>
            <a:pPr marL="176213" indent="-176213" algn="l">
              <a:buSzPct val="80000"/>
              <a:buFontTx/>
              <a:buChar char="•"/>
            </a:pPr>
            <a:r>
              <a:rPr lang="en-US" sz="2400" i="1" dirty="0">
                <a:effectLst/>
                <a:latin typeface="Cambria" pitchFamily="18" charset="0"/>
              </a:rPr>
              <a:t>He can determine between light and dark.</a:t>
            </a:r>
          </a:p>
        </p:txBody>
      </p:sp>
      <p:grpSp>
        <p:nvGrpSpPr>
          <p:cNvPr id="2" name="Group 24"/>
          <p:cNvGrpSpPr>
            <a:grpSpLocks/>
          </p:cNvGrpSpPr>
          <p:nvPr/>
        </p:nvGrpSpPr>
        <p:grpSpPr bwMode="auto">
          <a:xfrm>
            <a:off x="609600" y="928688"/>
            <a:ext cx="8534400" cy="4252913"/>
            <a:chOff x="384" y="585"/>
            <a:chExt cx="5376" cy="2679"/>
          </a:xfrm>
        </p:grpSpPr>
        <p:sp>
          <p:nvSpPr>
            <p:cNvPr id="76807" name="Text Box 7"/>
            <p:cNvSpPr txBox="1">
              <a:spLocks noChangeArrowheads="1"/>
            </p:cNvSpPr>
            <p:nvPr/>
          </p:nvSpPr>
          <p:spPr bwMode="auto">
            <a:xfrm>
              <a:off x="3264" y="585"/>
              <a:ext cx="2496" cy="989"/>
            </a:xfrm>
            <a:prstGeom prst="rect">
              <a:avLst/>
            </a:prstGeom>
            <a:noFill/>
            <a:ln w="9525">
              <a:noFill/>
              <a:miter lim="800000"/>
              <a:headEnd/>
              <a:tailEnd/>
            </a:ln>
          </p:spPr>
          <p:txBody>
            <a:bodyPr anchor="ctr">
              <a:spAutoFit/>
            </a:bodyPr>
            <a:lstStyle/>
            <a:p>
              <a:pPr algn="l">
                <a:spcBef>
                  <a:spcPct val="50000"/>
                </a:spcBef>
              </a:pPr>
              <a:r>
                <a:rPr lang="en-US" sz="4800" dirty="0">
                  <a:effectLst/>
                  <a:latin typeface="Cambria" pitchFamily="18" charset="0"/>
                </a:rPr>
                <a:t>What Your Baby Sees</a:t>
              </a:r>
            </a:p>
          </p:txBody>
        </p:sp>
        <p:pic>
          <p:nvPicPr>
            <p:cNvPr id="3" name="Picture 20" descr="What Baby Sees"/>
            <p:cNvPicPr>
              <a:picLocks noChangeAspect="1" noChangeArrowheads="1"/>
            </p:cNvPicPr>
            <p:nvPr/>
          </p:nvPicPr>
          <p:blipFill>
            <a:blip r:embed="rId2" cstate="print"/>
            <a:srcRect l="5377" t="3442" r="3211" b="5342"/>
            <a:stretch>
              <a:fillRect/>
            </a:stretch>
          </p:blipFill>
          <p:spPr bwMode="auto">
            <a:xfrm>
              <a:off x="384" y="720"/>
              <a:ext cx="2448" cy="2544"/>
            </a:xfrm>
            <a:prstGeom prst="round2DiagRect">
              <a:avLst>
                <a:gd name="adj1" fmla="val 16667"/>
                <a:gd name="adj2" fmla="val 0"/>
              </a:avLst>
            </a:prstGeom>
            <a:ln w="88900" cap="sq">
              <a:solidFill>
                <a:srgbClr val="FFFFFF"/>
              </a:solidFill>
              <a:miter lim="800000"/>
            </a:ln>
            <a:effectLst>
              <a:outerShdw blurRad="292100" dist="330200" algn="tl" rotWithShape="0">
                <a:srgbClr val="000000">
                  <a:alpha val="43000"/>
                </a:srgbClr>
              </a:outerShdw>
            </a:effectLst>
            <a:scene3d>
              <a:camera prst="orthographicFront"/>
              <a:lightRig rig="threePt" dir="t"/>
            </a:scene3d>
            <a:sp3d>
              <a:bevelT prst="angle"/>
            </a:sp3d>
          </p:spPr>
        </p:pic>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0900"/>
                                        </p:tgtEl>
                                        <p:attrNameLst>
                                          <p:attrName>style.visibility</p:attrName>
                                        </p:attrNameLst>
                                      </p:cBhvr>
                                      <p:to>
                                        <p:strVal val="visible"/>
                                      </p:to>
                                    </p:set>
                                    <p:anim calcmode="lin" valueType="num">
                                      <p:cBhvr>
                                        <p:cTn id="12" dur="1000" fill="hold"/>
                                        <p:tgtEl>
                                          <p:spTgt spid="80900"/>
                                        </p:tgtEl>
                                        <p:attrNameLst>
                                          <p:attrName>ppt_w</p:attrName>
                                        </p:attrNameLst>
                                      </p:cBhvr>
                                      <p:tavLst>
                                        <p:tav tm="0">
                                          <p:val>
                                            <p:strVal val="#ppt_w*0.70"/>
                                          </p:val>
                                        </p:tav>
                                        <p:tav tm="100000">
                                          <p:val>
                                            <p:strVal val="#ppt_w"/>
                                          </p:val>
                                        </p:tav>
                                      </p:tavLst>
                                    </p:anim>
                                    <p:anim calcmode="lin" valueType="num">
                                      <p:cBhvr>
                                        <p:cTn id="13" dur="1000" fill="hold"/>
                                        <p:tgtEl>
                                          <p:spTgt spid="80900"/>
                                        </p:tgtEl>
                                        <p:attrNameLst>
                                          <p:attrName>ppt_h</p:attrName>
                                        </p:attrNameLst>
                                      </p:cBhvr>
                                      <p:tavLst>
                                        <p:tav tm="0">
                                          <p:val>
                                            <p:strVal val="#ppt_h"/>
                                          </p:val>
                                        </p:tav>
                                        <p:tav tm="100000">
                                          <p:val>
                                            <p:strVal val="#ppt_h"/>
                                          </p:val>
                                        </p:tav>
                                      </p:tavLst>
                                    </p:anim>
                                    <p:animEffect transition="in" filter="fade">
                                      <p:cBhvr>
                                        <p:cTn id="14" dur="1000"/>
                                        <p:tgtEl>
                                          <p:spTgt spid="8090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0906"/>
                                        </p:tgtEl>
                                        <p:attrNameLst>
                                          <p:attrName>style.visibility</p:attrName>
                                        </p:attrNameLst>
                                      </p:cBhvr>
                                      <p:to>
                                        <p:strVal val="visible"/>
                                      </p:to>
                                    </p:set>
                                    <p:anim calcmode="lin" valueType="num">
                                      <p:cBhvr>
                                        <p:cTn id="17" dur="1000" fill="hold"/>
                                        <p:tgtEl>
                                          <p:spTgt spid="80906"/>
                                        </p:tgtEl>
                                        <p:attrNameLst>
                                          <p:attrName>ppt_w</p:attrName>
                                        </p:attrNameLst>
                                      </p:cBhvr>
                                      <p:tavLst>
                                        <p:tav tm="0">
                                          <p:val>
                                            <p:strVal val="#ppt_w*0.70"/>
                                          </p:val>
                                        </p:tav>
                                        <p:tav tm="100000">
                                          <p:val>
                                            <p:strVal val="#ppt_w"/>
                                          </p:val>
                                        </p:tav>
                                      </p:tavLst>
                                    </p:anim>
                                    <p:anim calcmode="lin" valueType="num">
                                      <p:cBhvr>
                                        <p:cTn id="18" dur="1000" fill="hold"/>
                                        <p:tgtEl>
                                          <p:spTgt spid="80906"/>
                                        </p:tgtEl>
                                        <p:attrNameLst>
                                          <p:attrName>ppt_h</p:attrName>
                                        </p:attrNameLst>
                                      </p:cBhvr>
                                      <p:tavLst>
                                        <p:tav tm="0">
                                          <p:val>
                                            <p:strVal val="#ppt_h"/>
                                          </p:val>
                                        </p:tav>
                                        <p:tav tm="100000">
                                          <p:val>
                                            <p:strVal val="#ppt_h"/>
                                          </p:val>
                                        </p:tav>
                                      </p:tavLst>
                                    </p:anim>
                                    <p:animEffect transition="in" filter="fade">
                                      <p:cBhvr>
                                        <p:cTn id="19" dur="1000"/>
                                        <p:tgtEl>
                                          <p:spTgt spid="80906"/>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80905"/>
                                        </p:tgtEl>
                                        <p:attrNameLst>
                                          <p:attrName>style.visibility</p:attrName>
                                        </p:attrNameLst>
                                      </p:cBhvr>
                                      <p:to>
                                        <p:strVal val="visible"/>
                                      </p:to>
                                    </p:set>
                                    <p:anim calcmode="lin" valueType="num">
                                      <p:cBhvr>
                                        <p:cTn id="22" dur="1000" fill="hold"/>
                                        <p:tgtEl>
                                          <p:spTgt spid="80905"/>
                                        </p:tgtEl>
                                        <p:attrNameLst>
                                          <p:attrName>ppt_w</p:attrName>
                                        </p:attrNameLst>
                                      </p:cBhvr>
                                      <p:tavLst>
                                        <p:tav tm="0">
                                          <p:val>
                                            <p:strVal val="#ppt_w*0.70"/>
                                          </p:val>
                                        </p:tav>
                                        <p:tav tm="100000">
                                          <p:val>
                                            <p:strVal val="#ppt_w"/>
                                          </p:val>
                                        </p:tav>
                                      </p:tavLst>
                                    </p:anim>
                                    <p:anim calcmode="lin" valueType="num">
                                      <p:cBhvr>
                                        <p:cTn id="23" dur="1000" fill="hold"/>
                                        <p:tgtEl>
                                          <p:spTgt spid="80905"/>
                                        </p:tgtEl>
                                        <p:attrNameLst>
                                          <p:attrName>ppt_h</p:attrName>
                                        </p:attrNameLst>
                                      </p:cBhvr>
                                      <p:tavLst>
                                        <p:tav tm="0">
                                          <p:val>
                                            <p:strVal val="#ppt_h"/>
                                          </p:val>
                                        </p:tav>
                                        <p:tav tm="100000">
                                          <p:val>
                                            <p:strVal val="#ppt_h"/>
                                          </p:val>
                                        </p:tav>
                                      </p:tavLst>
                                    </p:anim>
                                    <p:animEffect transition="in" filter="fade">
                                      <p:cBhvr>
                                        <p:cTn id="24" dur="1000"/>
                                        <p:tgtEl>
                                          <p:spTgt spid="809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bldLvl="5" autoUpdateAnimBg="0"/>
      <p:bldP spid="80905" grpId="0" bldLvl="5" autoUpdateAnimBg="0"/>
      <p:bldP spid="80906" grpId="0" bldLvl="5"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7"/>
          <p:cNvSpPr txBox="1">
            <a:spLocks noChangeArrowheads="1"/>
          </p:cNvSpPr>
          <p:nvPr/>
        </p:nvSpPr>
        <p:spPr bwMode="auto">
          <a:xfrm>
            <a:off x="749300" y="304800"/>
            <a:ext cx="7777163" cy="762000"/>
          </a:xfrm>
          <a:prstGeom prst="rect">
            <a:avLst/>
          </a:prstGeom>
          <a:noFill/>
          <a:ln w="9525">
            <a:noFill/>
            <a:miter lim="800000"/>
            <a:headEnd/>
            <a:tailEnd/>
          </a:ln>
        </p:spPr>
        <p:txBody>
          <a:bodyPr anchor="ctr">
            <a:spAutoFit/>
          </a:bodyPr>
          <a:lstStyle/>
          <a:p>
            <a:pPr algn="l">
              <a:spcBef>
                <a:spcPct val="50000"/>
              </a:spcBef>
            </a:pPr>
            <a:r>
              <a:rPr lang="en-US" sz="4400" dirty="0">
                <a:effectLst/>
                <a:latin typeface="Cambria" pitchFamily="18" charset="0"/>
              </a:rPr>
              <a:t>What Your Baby Hears</a:t>
            </a:r>
          </a:p>
        </p:txBody>
      </p:sp>
      <p:pic>
        <p:nvPicPr>
          <p:cNvPr id="3" name="Picture 19" descr="What Baby Hears"/>
          <p:cNvPicPr>
            <a:picLocks noChangeAspect="1" noChangeArrowheads="1"/>
          </p:cNvPicPr>
          <p:nvPr/>
        </p:nvPicPr>
        <p:blipFill>
          <a:blip r:embed="rId2" cstate="print"/>
          <a:srcRect l="3527" t="1863" r="1249" b="4969"/>
          <a:stretch>
            <a:fillRect/>
          </a:stretch>
        </p:blipFill>
        <p:spPr bwMode="auto">
          <a:xfrm>
            <a:off x="533400" y="1219200"/>
            <a:ext cx="4114800" cy="3810000"/>
          </a:xfrm>
          <a:prstGeom prst="round2DiagRect">
            <a:avLst>
              <a:gd name="adj1" fmla="val 16667"/>
              <a:gd name="adj2" fmla="val 0"/>
            </a:avLst>
          </a:prstGeom>
          <a:ln w="88900" cap="sq">
            <a:solidFill>
              <a:srgbClr val="FFFFFF"/>
            </a:solidFill>
            <a:miter lim="800000"/>
          </a:ln>
          <a:effectLst>
            <a:outerShdw blurRad="482600" algn="tl" rotWithShape="0">
              <a:srgbClr val="000000">
                <a:alpha val="43000"/>
              </a:srgbClr>
            </a:outerShdw>
          </a:effectLst>
          <a:scene3d>
            <a:camera prst="orthographicFront"/>
            <a:lightRig rig="threePt" dir="t"/>
          </a:scene3d>
          <a:sp3d>
            <a:bevelT prst="angle"/>
          </a:sp3d>
        </p:spPr>
      </p:pic>
      <p:sp>
        <p:nvSpPr>
          <p:cNvPr id="80900" name="Text Box 13"/>
          <p:cNvSpPr txBox="1">
            <a:spLocks noChangeArrowheads="1"/>
          </p:cNvSpPr>
          <p:nvPr/>
        </p:nvSpPr>
        <p:spPr bwMode="auto">
          <a:xfrm>
            <a:off x="4876800" y="1295400"/>
            <a:ext cx="3903663" cy="3683000"/>
          </a:xfrm>
          <a:prstGeom prst="rect">
            <a:avLst/>
          </a:prstGeom>
          <a:noFill/>
          <a:ln w="9525">
            <a:noFill/>
            <a:miter lim="800000"/>
            <a:headEnd/>
            <a:tailEnd/>
          </a:ln>
        </p:spPr>
        <p:txBody>
          <a:bodyPr lIns="0" tIns="0" rIns="0" bIns="0">
            <a:spAutoFit/>
          </a:bodyPr>
          <a:lstStyle/>
          <a:p>
            <a:pPr algn="l">
              <a:lnSpc>
                <a:spcPct val="110000"/>
              </a:lnSpc>
              <a:buFont typeface="Humanst521 BT" charset="0"/>
              <a:buNone/>
            </a:pPr>
            <a:r>
              <a:rPr lang="en-US" sz="2200" i="1" dirty="0">
                <a:effectLst/>
                <a:latin typeface="Cambria" pitchFamily="18" charset="0"/>
              </a:rPr>
              <a:t>Your baby was listening to your heartbeat in the womb and quite often will recognize mother</a:t>
            </a:r>
            <a:r>
              <a:rPr lang="ja-JP" altLang="en-US" sz="2200" i="1">
                <a:effectLst/>
                <a:latin typeface="Cambria" pitchFamily="18" charset="0"/>
              </a:rPr>
              <a:t>’</a:t>
            </a:r>
            <a:r>
              <a:rPr lang="en-US" altLang="ja-JP" sz="2200" i="1" dirty="0">
                <a:effectLst/>
                <a:latin typeface="Cambria" pitchFamily="18" charset="0"/>
              </a:rPr>
              <a:t>s voice as well as dad</a:t>
            </a:r>
            <a:r>
              <a:rPr lang="ja-JP" altLang="en-US" sz="2200" i="1">
                <a:effectLst/>
                <a:latin typeface="Cambria" pitchFamily="18" charset="0"/>
              </a:rPr>
              <a:t>’</a:t>
            </a:r>
            <a:r>
              <a:rPr lang="en-US" altLang="ja-JP" sz="2200" i="1" dirty="0">
                <a:effectLst/>
                <a:latin typeface="Cambria" pitchFamily="18" charset="0"/>
              </a:rPr>
              <a:t>s voice at birth. Many babies will turn their head towards a voice, although eye contact may not be coordinated with listening quite yet. Just know that he is studying your voice.</a:t>
            </a:r>
            <a:endParaRPr lang="en-US" sz="2200" i="1" dirty="0">
              <a:effectLst/>
              <a:latin typeface="Cambria" pitchFamily="18" charset="0"/>
            </a:endParaRPr>
          </a:p>
        </p:txBody>
      </p:sp>
      <p:pic>
        <p:nvPicPr>
          <p:cNvPr id="5" name="Picture 14" descr=" Box 556 green"/>
          <p:cNvPicPr>
            <a:picLocks noChangeAspect="1" noChangeArrowheads="1"/>
          </p:cNvPicPr>
          <p:nvPr/>
        </p:nvPicPr>
        <p:blipFill>
          <a:blip r:embed="rId3" cstate="print"/>
          <a:srcRect l="1889" t="2538" r="1771" b="8122"/>
          <a:stretch>
            <a:fillRect/>
          </a:stretch>
        </p:blipFill>
        <p:spPr bwMode="auto">
          <a:xfrm>
            <a:off x="685800" y="5334000"/>
            <a:ext cx="7772400" cy="6857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angle"/>
          </a:sp3d>
        </p:spPr>
      </p:pic>
      <p:sp>
        <p:nvSpPr>
          <p:cNvPr id="80902" name="Text Box 15"/>
          <p:cNvSpPr txBox="1">
            <a:spLocks noChangeArrowheads="1"/>
          </p:cNvSpPr>
          <p:nvPr/>
        </p:nvSpPr>
        <p:spPr bwMode="auto">
          <a:xfrm>
            <a:off x="762000" y="5410200"/>
            <a:ext cx="7693025" cy="338138"/>
          </a:xfrm>
          <a:prstGeom prst="rect">
            <a:avLst/>
          </a:prstGeom>
          <a:noFill/>
          <a:ln w="9525">
            <a:noFill/>
            <a:miter lim="800000"/>
            <a:headEnd/>
            <a:tailEnd/>
          </a:ln>
        </p:spPr>
        <p:txBody>
          <a:bodyPr lIns="0" tIns="0" rIns="0" bIns="0">
            <a:spAutoFit/>
          </a:bodyPr>
          <a:lstStyle/>
          <a:p>
            <a:pPr algn="ctr">
              <a:buFont typeface="Humanst521 BT" charset="0"/>
              <a:buNone/>
            </a:pPr>
            <a:r>
              <a:rPr lang="en-US" sz="2200" i="1" dirty="0">
                <a:effectLst/>
                <a:latin typeface="Cambria" pitchFamily="18" charset="0"/>
              </a:rPr>
              <a:t>It is amazing that this little one can be so observant!</a:t>
            </a:r>
          </a:p>
        </p:txBody>
      </p:sp>
      <p:sp>
        <p:nvSpPr>
          <p:cNvPr id="77831" name="Text Box 15"/>
          <p:cNvSpPr txBox="1">
            <a:spLocks noChangeArrowheads="1"/>
          </p:cNvSpPr>
          <p:nvPr/>
        </p:nvSpPr>
        <p:spPr bwMode="auto">
          <a:xfrm>
            <a:off x="8705850" y="6491288"/>
            <a:ext cx="438150" cy="307975"/>
          </a:xfrm>
          <a:prstGeom prst="rect">
            <a:avLst/>
          </a:prstGeom>
          <a:noFill/>
          <a:ln w="9525">
            <a:noFill/>
            <a:miter lim="800000"/>
            <a:headEnd/>
            <a:tailEnd/>
          </a:ln>
        </p:spPr>
        <p:txBody>
          <a:bodyPr>
            <a:spAutoFit/>
          </a:bodyPr>
          <a:lstStyle/>
          <a:p>
            <a:pPr algn="l"/>
            <a:r>
              <a:rPr lang="en-US" sz="1400" b="1" dirty="0">
                <a:effectLst/>
                <a:latin typeface="Humanst521 BT" charset="0"/>
              </a:rPr>
              <a:t> </a:t>
            </a:r>
            <a:endParaRPr lang="en-US" sz="1400" dirty="0">
              <a:effectLst/>
              <a:latin typeface="Cambria"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p:cTn id="7" dur="1000" fill="hold"/>
                                        <p:tgtEl>
                                          <p:spTgt spid="80898"/>
                                        </p:tgtEl>
                                        <p:attrNameLst>
                                          <p:attrName>ppt_w</p:attrName>
                                        </p:attrNameLst>
                                      </p:cBhvr>
                                      <p:tavLst>
                                        <p:tav tm="0">
                                          <p:val>
                                            <p:strVal val="#ppt_w*0.70"/>
                                          </p:val>
                                        </p:tav>
                                        <p:tav tm="100000">
                                          <p:val>
                                            <p:strVal val="#ppt_w"/>
                                          </p:val>
                                        </p:tav>
                                      </p:tavLst>
                                    </p:anim>
                                    <p:anim calcmode="lin" valueType="num">
                                      <p:cBhvr>
                                        <p:cTn id="8" dur="1000" fill="hold"/>
                                        <p:tgtEl>
                                          <p:spTgt spid="80898"/>
                                        </p:tgtEl>
                                        <p:attrNameLst>
                                          <p:attrName>ppt_h</p:attrName>
                                        </p:attrNameLst>
                                      </p:cBhvr>
                                      <p:tavLst>
                                        <p:tav tm="0">
                                          <p:val>
                                            <p:strVal val="#ppt_h"/>
                                          </p:val>
                                        </p:tav>
                                        <p:tav tm="100000">
                                          <p:val>
                                            <p:strVal val="#ppt_h"/>
                                          </p:val>
                                        </p:tav>
                                      </p:tavLst>
                                    </p:anim>
                                    <p:animEffect transition="in" filter="fade">
                                      <p:cBhvr>
                                        <p:cTn id="9" dur="1000"/>
                                        <p:tgtEl>
                                          <p:spTgt spid="80898"/>
                                        </p:tgtEl>
                                      </p:cBhvr>
                                    </p:animEffect>
                                  </p:childTnLst>
                                </p:cTn>
                              </p:par>
                              <p:par>
                                <p:cTn id="10" presetID="5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0900"/>
                                        </p:tgtEl>
                                        <p:attrNameLst>
                                          <p:attrName>style.visibility</p:attrName>
                                        </p:attrNameLst>
                                      </p:cBhvr>
                                      <p:to>
                                        <p:strVal val="visible"/>
                                      </p:to>
                                    </p:set>
                                    <p:anim calcmode="lin" valueType="num">
                                      <p:cBhvr>
                                        <p:cTn id="17" dur="1000" fill="hold"/>
                                        <p:tgtEl>
                                          <p:spTgt spid="80900"/>
                                        </p:tgtEl>
                                        <p:attrNameLst>
                                          <p:attrName>ppt_w</p:attrName>
                                        </p:attrNameLst>
                                      </p:cBhvr>
                                      <p:tavLst>
                                        <p:tav tm="0">
                                          <p:val>
                                            <p:strVal val="#ppt_w*0.70"/>
                                          </p:val>
                                        </p:tav>
                                        <p:tav tm="100000">
                                          <p:val>
                                            <p:strVal val="#ppt_w"/>
                                          </p:val>
                                        </p:tav>
                                      </p:tavLst>
                                    </p:anim>
                                    <p:anim calcmode="lin" valueType="num">
                                      <p:cBhvr>
                                        <p:cTn id="18" dur="1000" fill="hold"/>
                                        <p:tgtEl>
                                          <p:spTgt spid="80900"/>
                                        </p:tgtEl>
                                        <p:attrNameLst>
                                          <p:attrName>ppt_h</p:attrName>
                                        </p:attrNameLst>
                                      </p:cBhvr>
                                      <p:tavLst>
                                        <p:tav tm="0">
                                          <p:val>
                                            <p:strVal val="#ppt_h"/>
                                          </p:val>
                                        </p:tav>
                                        <p:tav tm="100000">
                                          <p:val>
                                            <p:strVal val="#ppt_h"/>
                                          </p:val>
                                        </p:tav>
                                      </p:tavLst>
                                    </p:anim>
                                    <p:animEffect transition="in" filter="fade">
                                      <p:cBhvr>
                                        <p:cTn id="19" dur="1000"/>
                                        <p:tgtEl>
                                          <p:spTgt spid="80900"/>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0902"/>
                                        </p:tgtEl>
                                        <p:attrNameLst>
                                          <p:attrName>style.visibility</p:attrName>
                                        </p:attrNameLst>
                                      </p:cBhvr>
                                      <p:to>
                                        <p:strVal val="visible"/>
                                      </p:to>
                                    </p:set>
                                    <p:animEffect transition="in" filter="fade">
                                      <p:cBhvr>
                                        <p:cTn id="26" dur="2000"/>
                                        <p:tgtEl>
                                          <p:spTgt spid="80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900" grpId="0"/>
      <p:bldP spid="8090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18"/>
          <p:cNvSpPr txBox="1">
            <a:spLocks noChangeArrowheads="1"/>
          </p:cNvSpPr>
          <p:nvPr/>
        </p:nvSpPr>
        <p:spPr bwMode="auto">
          <a:xfrm>
            <a:off x="8705850" y="6491288"/>
            <a:ext cx="438150" cy="307975"/>
          </a:xfrm>
          <a:prstGeom prst="rect">
            <a:avLst/>
          </a:prstGeom>
          <a:noFill/>
          <a:ln w="9525">
            <a:noFill/>
            <a:miter lim="800000"/>
            <a:headEnd/>
            <a:tailEnd/>
          </a:ln>
        </p:spPr>
        <p:txBody>
          <a:bodyPr>
            <a:spAutoFit/>
          </a:bodyPr>
          <a:lstStyle/>
          <a:p>
            <a:pPr algn="l"/>
            <a:r>
              <a:rPr lang="en-US" sz="1400" b="1" dirty="0">
                <a:effectLst/>
                <a:latin typeface="Humanst521 BT" charset="0"/>
              </a:rPr>
              <a:t> </a:t>
            </a:r>
            <a:endParaRPr lang="en-US" sz="1400" dirty="0">
              <a:effectLst/>
              <a:latin typeface="Cambria" pitchFamily="18" charset="0"/>
            </a:endParaRPr>
          </a:p>
        </p:txBody>
      </p:sp>
      <p:grpSp>
        <p:nvGrpSpPr>
          <p:cNvPr id="2" name="Group 35"/>
          <p:cNvGrpSpPr>
            <a:grpSpLocks/>
          </p:cNvGrpSpPr>
          <p:nvPr/>
        </p:nvGrpSpPr>
        <p:grpSpPr bwMode="auto">
          <a:xfrm>
            <a:off x="457200" y="228600"/>
            <a:ext cx="7526338" cy="5867400"/>
            <a:chOff x="288" y="187"/>
            <a:chExt cx="4741" cy="3696"/>
          </a:xfrm>
        </p:grpSpPr>
        <p:pic>
          <p:nvPicPr>
            <p:cNvPr id="82955" name="Picture 28" descr="Pg 033 Baby Tastes"/>
            <p:cNvPicPr>
              <a:picLocks noChangeAspect="1" noChangeArrowheads="1"/>
            </p:cNvPicPr>
            <p:nvPr/>
          </p:nvPicPr>
          <p:blipFill>
            <a:blip r:embed="rId2" cstate="print"/>
            <a:srcRect l="5371" t="3636" r="3320" b="3453"/>
            <a:stretch>
              <a:fillRect/>
            </a:stretch>
          </p:blipFill>
          <p:spPr bwMode="auto">
            <a:xfrm>
              <a:off x="288" y="331"/>
              <a:ext cx="2448" cy="35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angle"/>
            </a:sp3d>
          </p:spPr>
        </p:pic>
        <p:sp>
          <p:nvSpPr>
            <p:cNvPr id="78859" name="Text Box 19"/>
            <p:cNvSpPr txBox="1">
              <a:spLocks noChangeArrowheads="1"/>
            </p:cNvSpPr>
            <p:nvPr/>
          </p:nvSpPr>
          <p:spPr bwMode="auto">
            <a:xfrm>
              <a:off x="2976" y="187"/>
              <a:ext cx="2053" cy="911"/>
            </a:xfrm>
            <a:prstGeom prst="rect">
              <a:avLst/>
            </a:prstGeom>
            <a:noFill/>
            <a:ln w="9525">
              <a:noFill/>
              <a:miter lim="800000"/>
              <a:headEnd/>
              <a:tailEnd/>
            </a:ln>
          </p:spPr>
          <p:txBody>
            <a:bodyPr anchor="ctr">
              <a:spAutoFit/>
            </a:bodyPr>
            <a:lstStyle/>
            <a:p>
              <a:pPr algn="l">
                <a:spcBef>
                  <a:spcPct val="50000"/>
                </a:spcBef>
              </a:pPr>
              <a:r>
                <a:rPr lang="en-US" sz="4400" dirty="0">
                  <a:effectLst/>
                  <a:latin typeface="Cambria" pitchFamily="18" charset="0"/>
                </a:rPr>
                <a:t>What Your</a:t>
              </a:r>
              <a:br>
                <a:rPr lang="en-US" sz="4400" dirty="0">
                  <a:effectLst/>
                  <a:latin typeface="Cambria" pitchFamily="18" charset="0"/>
                </a:rPr>
              </a:br>
              <a:r>
                <a:rPr lang="en-US" sz="4400" dirty="0">
                  <a:effectLst/>
                  <a:latin typeface="Cambria" pitchFamily="18" charset="0"/>
                </a:rPr>
                <a:t>Baby Tastes</a:t>
              </a:r>
            </a:p>
          </p:txBody>
        </p:sp>
      </p:grpSp>
      <p:grpSp>
        <p:nvGrpSpPr>
          <p:cNvPr id="3" name="Group 37"/>
          <p:cNvGrpSpPr>
            <a:grpSpLocks/>
          </p:cNvGrpSpPr>
          <p:nvPr/>
        </p:nvGrpSpPr>
        <p:grpSpPr bwMode="auto">
          <a:xfrm>
            <a:off x="4572000" y="4572000"/>
            <a:ext cx="4343400" cy="1371600"/>
            <a:chOff x="2916" y="2878"/>
            <a:chExt cx="2700" cy="825"/>
          </a:xfrm>
        </p:grpSpPr>
        <p:pic>
          <p:nvPicPr>
            <p:cNvPr id="82952" name="Picture 23" descr=" Box 556 green"/>
            <p:cNvPicPr>
              <a:picLocks noChangeAspect="1" noChangeArrowheads="1"/>
            </p:cNvPicPr>
            <p:nvPr/>
          </p:nvPicPr>
          <p:blipFill>
            <a:blip r:embed="rId3" cstate="print"/>
            <a:srcRect l="1760" t="4545" r="1463" b="13636"/>
            <a:stretch>
              <a:fillRect/>
            </a:stretch>
          </p:blipFill>
          <p:spPr bwMode="auto">
            <a:xfrm>
              <a:off x="2963" y="2878"/>
              <a:ext cx="2605" cy="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angle"/>
            </a:sp3d>
          </p:spPr>
        </p:pic>
        <p:sp>
          <p:nvSpPr>
            <p:cNvPr id="82953" name="Text Box 24"/>
            <p:cNvSpPr txBox="1">
              <a:spLocks noChangeArrowheads="1"/>
            </p:cNvSpPr>
            <p:nvPr/>
          </p:nvSpPr>
          <p:spPr bwMode="auto">
            <a:xfrm>
              <a:off x="2916" y="2925"/>
              <a:ext cx="2700" cy="629"/>
            </a:xfrm>
            <a:prstGeom prst="rect">
              <a:avLst/>
            </a:prstGeom>
            <a:noFill/>
            <a:ln w="9525">
              <a:noFill/>
              <a:miter lim="800000"/>
              <a:headEnd/>
              <a:tailEnd/>
            </a:ln>
            <a:scene3d>
              <a:camera prst="orthographicFront"/>
              <a:lightRig rig="threePt" dir="t"/>
            </a:scene3d>
            <a:sp3d>
              <a:bevelT prst="angle"/>
            </a:sp3d>
          </p:spPr>
          <p:txBody>
            <a:bodyPr/>
            <a:lstStyle/>
            <a:p>
              <a:pPr marL="176213" indent="-176213" algn="ctr">
                <a:buFont typeface="Humanst521 BT" pitchFamily="34" charset="0"/>
                <a:buNone/>
                <a:defRPr/>
              </a:pPr>
              <a:r>
                <a:rPr lang="en-US" sz="2200" i="1" dirty="0">
                  <a:effectLst/>
                  <a:latin typeface="Cambria" pitchFamily="18" charset="0"/>
                  <a:ea typeface="+mn-ea"/>
                </a:rPr>
                <a:t>Make sure you put your baby</a:t>
              </a:r>
              <a:br>
                <a:rPr lang="en-US" sz="2200" i="1" dirty="0">
                  <a:effectLst/>
                  <a:latin typeface="Cambria" pitchFamily="18" charset="0"/>
                  <a:ea typeface="+mn-ea"/>
                </a:rPr>
              </a:br>
              <a:r>
                <a:rPr lang="en-US" sz="2200" i="1" dirty="0">
                  <a:effectLst/>
                  <a:latin typeface="Cambria" pitchFamily="18" charset="0"/>
                  <a:ea typeface="+mn-ea"/>
                </a:rPr>
                <a:t>to breast the first hour after delivery, or as soon as possible.</a:t>
              </a:r>
            </a:p>
          </p:txBody>
        </p:sp>
      </p:grpSp>
      <p:sp>
        <p:nvSpPr>
          <p:cNvPr id="71686" name="Text Box 21"/>
          <p:cNvSpPr txBox="1">
            <a:spLocks noChangeArrowheads="1"/>
          </p:cNvSpPr>
          <p:nvPr/>
        </p:nvSpPr>
        <p:spPr bwMode="auto">
          <a:xfrm>
            <a:off x="5029200" y="1905000"/>
            <a:ext cx="3886200" cy="2419350"/>
          </a:xfrm>
          <a:prstGeom prst="rect">
            <a:avLst/>
          </a:prstGeom>
          <a:noFill/>
          <a:ln w="9525">
            <a:noFill/>
            <a:miter lim="800000"/>
            <a:headEnd/>
            <a:tailEnd/>
          </a:ln>
        </p:spPr>
        <p:txBody>
          <a:bodyPr>
            <a:spAutoFit/>
          </a:bodyPr>
          <a:lstStyle/>
          <a:p>
            <a:pPr marL="176213" indent="-176213" algn="l">
              <a:lnSpc>
                <a:spcPct val="90000"/>
              </a:lnSpc>
              <a:buSzPct val="80000"/>
              <a:buFont typeface="Humanst521 BT" charset="0"/>
              <a:buChar char="•"/>
            </a:pPr>
            <a:r>
              <a:rPr lang="en-US" sz="2400" i="1" dirty="0">
                <a:effectLst/>
                <a:latin typeface="Cambria" pitchFamily="18" charset="0"/>
              </a:rPr>
              <a:t>Your baby</a:t>
            </a:r>
            <a:r>
              <a:rPr lang="ja-JP" altLang="en-US" sz="2400" i="1">
                <a:effectLst/>
                <a:latin typeface="Cambria" pitchFamily="18" charset="0"/>
              </a:rPr>
              <a:t>’</a:t>
            </a:r>
            <a:r>
              <a:rPr lang="en-US" altLang="ja-JP" sz="2400" i="1" dirty="0">
                <a:effectLst/>
                <a:latin typeface="Cambria" pitchFamily="18" charset="0"/>
              </a:rPr>
              <a:t>s taste buds are developing in the womb.</a:t>
            </a:r>
          </a:p>
          <a:p>
            <a:pPr marL="176213" indent="-176213" algn="l">
              <a:lnSpc>
                <a:spcPct val="90000"/>
              </a:lnSpc>
              <a:buSzPct val="80000"/>
              <a:buFont typeface="Humanst521 BT" charset="0"/>
              <a:buNone/>
            </a:pPr>
            <a:endParaRPr lang="en-US" sz="1200" i="1" dirty="0">
              <a:effectLst/>
              <a:latin typeface="Cambria" pitchFamily="18" charset="0"/>
            </a:endParaRPr>
          </a:p>
          <a:p>
            <a:pPr marL="176213" indent="-176213" algn="l">
              <a:lnSpc>
                <a:spcPct val="90000"/>
              </a:lnSpc>
              <a:buSzPct val="80000"/>
              <a:buFont typeface="Humanst521 BT" charset="0"/>
              <a:buChar char="•"/>
            </a:pPr>
            <a:r>
              <a:rPr lang="en-US" sz="2400" i="1" dirty="0">
                <a:effectLst/>
                <a:latin typeface="Cambria" pitchFamily="18" charset="0"/>
              </a:rPr>
              <a:t>He prefers sweet tastes</a:t>
            </a:r>
            <a:br>
              <a:rPr lang="en-US" sz="2400" i="1" dirty="0">
                <a:effectLst/>
                <a:latin typeface="Cambria" pitchFamily="18" charset="0"/>
              </a:rPr>
            </a:br>
            <a:r>
              <a:rPr lang="en-US" sz="2400" i="1" dirty="0">
                <a:effectLst/>
                <a:latin typeface="Cambria" pitchFamily="18" charset="0"/>
              </a:rPr>
              <a:t>over bitter.</a:t>
            </a:r>
          </a:p>
          <a:p>
            <a:pPr marL="176213" indent="-176213" algn="l">
              <a:lnSpc>
                <a:spcPct val="90000"/>
              </a:lnSpc>
              <a:buSzPct val="80000"/>
              <a:buFont typeface="Humanst521 BT" charset="0"/>
              <a:buNone/>
            </a:pPr>
            <a:endParaRPr lang="en-US" sz="1200" i="1" dirty="0">
              <a:effectLst/>
              <a:latin typeface="Cambria" pitchFamily="18" charset="0"/>
            </a:endParaRPr>
          </a:p>
          <a:p>
            <a:pPr marL="176213" indent="-176213" algn="l">
              <a:lnSpc>
                <a:spcPct val="90000"/>
              </a:lnSpc>
              <a:buSzPct val="80000"/>
              <a:buFont typeface="Humanst521 BT" charset="0"/>
              <a:buChar char="•"/>
            </a:pPr>
            <a:r>
              <a:rPr lang="en-US" sz="2400" i="1" dirty="0">
                <a:effectLst/>
                <a:latin typeface="Cambria" pitchFamily="18" charset="0"/>
              </a:rPr>
              <a:t>He will show a strong preference to </a:t>
            </a:r>
            <a:r>
              <a:rPr lang="en-US" sz="2400" i="1" dirty="0" err="1">
                <a:effectLst/>
                <a:latin typeface="Cambria" pitchFamily="18" charset="0"/>
              </a:rPr>
              <a:t>breastmilk</a:t>
            </a:r>
            <a:r>
              <a:rPr lang="en-US" sz="2400" i="1" dirty="0">
                <a:effectLst/>
                <a:latin typeface="Cambria" pitchFamily="18" charset="0"/>
              </a:rPr>
              <a:t>.</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1686"/>
                                        </p:tgtEl>
                                        <p:attrNameLst>
                                          <p:attrName>style.visibility</p:attrName>
                                        </p:attrNameLst>
                                      </p:cBhvr>
                                      <p:to>
                                        <p:strVal val="visible"/>
                                      </p:to>
                                    </p:set>
                                    <p:anim calcmode="lin" valueType="num">
                                      <p:cBhvr>
                                        <p:cTn id="12" dur="1000" fill="hold"/>
                                        <p:tgtEl>
                                          <p:spTgt spid="71686"/>
                                        </p:tgtEl>
                                        <p:attrNameLst>
                                          <p:attrName>ppt_w</p:attrName>
                                        </p:attrNameLst>
                                      </p:cBhvr>
                                      <p:tavLst>
                                        <p:tav tm="0">
                                          <p:val>
                                            <p:strVal val="#ppt_w*0.70"/>
                                          </p:val>
                                        </p:tav>
                                        <p:tav tm="100000">
                                          <p:val>
                                            <p:strVal val="#ppt_w"/>
                                          </p:val>
                                        </p:tav>
                                      </p:tavLst>
                                    </p:anim>
                                    <p:anim calcmode="lin" valueType="num">
                                      <p:cBhvr>
                                        <p:cTn id="13" dur="1000" fill="hold"/>
                                        <p:tgtEl>
                                          <p:spTgt spid="71686"/>
                                        </p:tgtEl>
                                        <p:attrNameLst>
                                          <p:attrName>ppt_h</p:attrName>
                                        </p:attrNameLst>
                                      </p:cBhvr>
                                      <p:tavLst>
                                        <p:tav tm="0">
                                          <p:val>
                                            <p:strVal val="#ppt_h"/>
                                          </p:val>
                                        </p:tav>
                                        <p:tav tm="100000">
                                          <p:val>
                                            <p:strVal val="#ppt_h"/>
                                          </p:val>
                                        </p:tav>
                                      </p:tavLst>
                                    </p:anim>
                                    <p:animEffect transition="in" filter="fade">
                                      <p:cBhvr>
                                        <p:cTn id="14" dur="1000"/>
                                        <p:tgtEl>
                                          <p:spTgt spid="71686"/>
                                        </p:tgtEl>
                                      </p:cBhvr>
                                    </p:animEffect>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4343400" y="2286000"/>
            <a:ext cx="4419600" cy="3194050"/>
          </a:xfrm>
          <a:prstGeom prst="rect">
            <a:avLst/>
          </a:prstGeom>
          <a:noFill/>
          <a:ln w="9525">
            <a:noFill/>
            <a:miter lim="800000"/>
            <a:headEnd/>
            <a:tailEnd/>
          </a:ln>
        </p:spPr>
        <p:txBody>
          <a:bodyPr>
            <a:spAutoFit/>
          </a:bodyPr>
          <a:lstStyle/>
          <a:p>
            <a:pPr algn="l">
              <a:lnSpc>
                <a:spcPct val="120000"/>
              </a:lnSpc>
              <a:buFont typeface="Humanst521 BT" charset="0"/>
              <a:buNone/>
            </a:pPr>
            <a:r>
              <a:rPr lang="en-US" sz="2400" i="1">
                <a:effectLst/>
                <a:latin typeface="Cambria" pitchFamily="18" charset="0"/>
              </a:rPr>
              <a:t>The brain</a:t>
            </a:r>
            <a:r>
              <a:rPr lang="ja-JP" altLang="en-US" sz="2400" i="1">
                <a:effectLst/>
                <a:latin typeface="Cambria" pitchFamily="18" charset="0"/>
              </a:rPr>
              <a:t>’</a:t>
            </a:r>
            <a:r>
              <a:rPr lang="en-US" altLang="ja-JP" sz="2400" i="1">
                <a:effectLst/>
                <a:latin typeface="Cambria" pitchFamily="18" charset="0"/>
              </a:rPr>
              <a:t>s olfactory (smell) center forms early in the womb, just as the sense of taste does. The two are closely intertwined. This is another reason it is important to get baby to breast as soon as possible. </a:t>
            </a:r>
            <a:endParaRPr lang="en-US" sz="2400" i="1">
              <a:effectLst/>
              <a:latin typeface="Cambria" pitchFamily="18" charset="0"/>
            </a:endParaRPr>
          </a:p>
        </p:txBody>
      </p:sp>
      <p:grpSp>
        <p:nvGrpSpPr>
          <p:cNvPr id="3" name="Group 17"/>
          <p:cNvGrpSpPr>
            <a:grpSpLocks/>
          </p:cNvGrpSpPr>
          <p:nvPr/>
        </p:nvGrpSpPr>
        <p:grpSpPr bwMode="auto">
          <a:xfrm>
            <a:off x="457200" y="692151"/>
            <a:ext cx="7620000" cy="5022850"/>
            <a:chOff x="288" y="436"/>
            <a:chExt cx="4800" cy="3164"/>
          </a:xfrm>
        </p:grpSpPr>
        <p:sp>
          <p:nvSpPr>
            <p:cNvPr id="79877" name="Text Box 6"/>
            <p:cNvSpPr txBox="1">
              <a:spLocks noChangeArrowheads="1"/>
            </p:cNvSpPr>
            <p:nvPr/>
          </p:nvSpPr>
          <p:spPr bwMode="auto">
            <a:xfrm>
              <a:off x="2736" y="436"/>
              <a:ext cx="2352" cy="989"/>
            </a:xfrm>
            <a:prstGeom prst="rect">
              <a:avLst/>
            </a:prstGeom>
            <a:noFill/>
            <a:ln w="9525">
              <a:noFill/>
              <a:miter lim="800000"/>
              <a:headEnd/>
              <a:tailEnd/>
            </a:ln>
          </p:spPr>
          <p:txBody>
            <a:bodyPr wrap="square" anchor="ctr">
              <a:spAutoFit/>
            </a:bodyPr>
            <a:lstStyle/>
            <a:p>
              <a:pPr algn="l">
                <a:spcBef>
                  <a:spcPct val="50000"/>
                </a:spcBef>
              </a:pPr>
              <a:r>
                <a:rPr lang="en-US" sz="4800" dirty="0">
                  <a:effectLst/>
                  <a:latin typeface="Cambria" pitchFamily="18" charset="0"/>
                </a:rPr>
                <a:t>What Your</a:t>
              </a:r>
              <a:br>
                <a:rPr lang="en-US" sz="4800" dirty="0">
                  <a:effectLst/>
                  <a:latin typeface="Cambria" pitchFamily="18" charset="0"/>
                </a:rPr>
              </a:br>
              <a:r>
                <a:rPr lang="en-US" sz="4800" dirty="0">
                  <a:effectLst/>
                  <a:latin typeface="Cambria" pitchFamily="18" charset="0"/>
                </a:rPr>
                <a:t>Baby Smells</a:t>
              </a:r>
            </a:p>
          </p:txBody>
        </p:sp>
        <p:pic>
          <p:nvPicPr>
            <p:cNvPr id="6" name="Picture 16" descr="What Baby Smells"/>
            <p:cNvPicPr>
              <a:picLocks noChangeAspect="1" noChangeArrowheads="1"/>
            </p:cNvPicPr>
            <p:nvPr/>
          </p:nvPicPr>
          <p:blipFill>
            <a:blip r:embed="rId2" cstate="print"/>
            <a:srcRect l="9983" t="1538" r="2163"/>
            <a:stretch>
              <a:fillRect/>
            </a:stretch>
          </p:blipFill>
          <p:spPr bwMode="auto">
            <a:xfrm>
              <a:off x="288" y="528"/>
              <a:ext cx="2112" cy="30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angle"/>
            </a:sp3d>
          </p:spPr>
        </p:pic>
      </p:grpSp>
      <p:sp>
        <p:nvSpPr>
          <p:cNvPr id="79876" name="Text Box 18"/>
          <p:cNvSpPr txBox="1">
            <a:spLocks noChangeArrowheads="1"/>
          </p:cNvSpPr>
          <p:nvPr/>
        </p:nvSpPr>
        <p:spPr bwMode="auto">
          <a:xfrm>
            <a:off x="8705850" y="6491288"/>
            <a:ext cx="438150" cy="307975"/>
          </a:xfrm>
          <a:prstGeom prst="rect">
            <a:avLst/>
          </a:prstGeom>
          <a:noFill/>
          <a:ln w="9525">
            <a:noFill/>
            <a:miter lim="800000"/>
            <a:headEnd/>
            <a:tailEnd/>
          </a:ln>
        </p:spPr>
        <p:txBody>
          <a:bodyPr>
            <a:spAutoFit/>
          </a:bodyPr>
          <a:lstStyle/>
          <a:p>
            <a:pPr algn="l"/>
            <a:r>
              <a:rPr lang="en-US" sz="1400" b="1" dirty="0">
                <a:effectLst/>
                <a:latin typeface="Humanst521 BT" charset="0"/>
              </a:rPr>
              <a:t> </a:t>
            </a:r>
            <a:endParaRPr lang="en-US" sz="1400" dirty="0">
              <a:effectLst/>
              <a:latin typeface="Cambria"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10"/>
          <p:cNvSpPr txBox="1">
            <a:spLocks noChangeArrowheads="1"/>
          </p:cNvSpPr>
          <p:nvPr/>
        </p:nvSpPr>
        <p:spPr bwMode="auto">
          <a:xfrm>
            <a:off x="8705850" y="6491288"/>
            <a:ext cx="438150" cy="307975"/>
          </a:xfrm>
          <a:prstGeom prst="rect">
            <a:avLst/>
          </a:prstGeom>
          <a:noFill/>
          <a:ln w="9525">
            <a:noFill/>
            <a:miter lim="800000"/>
            <a:headEnd/>
            <a:tailEnd/>
          </a:ln>
        </p:spPr>
        <p:txBody>
          <a:bodyPr>
            <a:spAutoFit/>
          </a:bodyPr>
          <a:lstStyle/>
          <a:p>
            <a:pPr algn="l"/>
            <a:r>
              <a:rPr lang="en-US" sz="1400" b="1" dirty="0">
                <a:effectLst/>
                <a:latin typeface="Humanst521 BT" charset="0"/>
              </a:rPr>
              <a:t> </a:t>
            </a:r>
            <a:endParaRPr lang="en-US" sz="1400" dirty="0">
              <a:effectLst/>
              <a:latin typeface="Cambria" pitchFamily="18" charset="0"/>
            </a:endParaRPr>
          </a:p>
        </p:txBody>
      </p:sp>
      <p:sp>
        <p:nvSpPr>
          <p:cNvPr id="85008" name="Text Box 16"/>
          <p:cNvSpPr txBox="1">
            <a:spLocks noChangeArrowheads="1"/>
          </p:cNvSpPr>
          <p:nvPr/>
        </p:nvSpPr>
        <p:spPr bwMode="auto">
          <a:xfrm>
            <a:off x="5562600" y="1905000"/>
            <a:ext cx="2743200" cy="3281363"/>
          </a:xfrm>
          <a:prstGeom prst="rect">
            <a:avLst/>
          </a:prstGeom>
          <a:noFill/>
          <a:ln w="9525">
            <a:noFill/>
            <a:miter lim="800000"/>
            <a:headEnd/>
            <a:tailEnd/>
          </a:ln>
        </p:spPr>
        <p:txBody>
          <a:bodyPr>
            <a:spAutoFit/>
          </a:bodyPr>
          <a:lstStyle/>
          <a:p>
            <a:pPr algn="l">
              <a:lnSpc>
                <a:spcPct val="130000"/>
              </a:lnSpc>
              <a:buFont typeface="Humanst521 BT" charset="0"/>
              <a:buNone/>
            </a:pPr>
            <a:r>
              <a:rPr lang="en-US" sz="2300" i="1">
                <a:effectLst/>
                <a:latin typeface="Cambria" pitchFamily="18" charset="0"/>
              </a:rPr>
              <a:t>Touch is vital for brain development. Hold him, cuddle him, keep him warm and give him lots of kisses! You CANNOT spoil him!</a:t>
            </a:r>
          </a:p>
        </p:txBody>
      </p:sp>
      <p:grpSp>
        <p:nvGrpSpPr>
          <p:cNvPr id="6" name="Group 5"/>
          <p:cNvGrpSpPr/>
          <p:nvPr/>
        </p:nvGrpSpPr>
        <p:grpSpPr>
          <a:xfrm>
            <a:off x="533400" y="651302"/>
            <a:ext cx="6858000" cy="5292298"/>
            <a:chOff x="533400" y="651302"/>
            <a:chExt cx="6858000" cy="5292298"/>
          </a:xfrm>
        </p:grpSpPr>
        <p:pic>
          <p:nvPicPr>
            <p:cNvPr id="84997" name="Picture 22" descr="Touch"/>
            <p:cNvPicPr>
              <a:picLocks noChangeAspect="1" noChangeArrowheads="1"/>
            </p:cNvPicPr>
            <p:nvPr/>
          </p:nvPicPr>
          <p:blipFill>
            <a:blip r:embed="rId2" cstate="print"/>
            <a:srcRect l="5221" t="2740" r="6018" b="2740"/>
            <a:stretch>
              <a:fillRect/>
            </a:stretch>
          </p:blipFill>
          <p:spPr bwMode="auto">
            <a:xfrm>
              <a:off x="533400" y="685800"/>
              <a:ext cx="3886200" cy="5257800"/>
            </a:xfrm>
            <a:prstGeom prst="round2DiagRect">
              <a:avLst>
                <a:gd name="adj1" fmla="val 16667"/>
                <a:gd name="adj2" fmla="val 0"/>
              </a:avLst>
            </a:prstGeom>
            <a:ln w="88900" cap="sq">
              <a:solidFill>
                <a:srgbClr val="FFFFFF"/>
              </a:solidFill>
              <a:miter lim="800000"/>
            </a:ln>
            <a:effectLst>
              <a:outerShdw blurRad="558800" algn="tl" rotWithShape="0">
                <a:srgbClr val="000000">
                  <a:alpha val="43000"/>
                </a:srgbClr>
              </a:outerShdw>
            </a:effectLst>
            <a:scene3d>
              <a:camera prst="orthographicFront"/>
              <a:lightRig rig="threePt" dir="t"/>
            </a:scene3d>
            <a:sp3d>
              <a:bevelT prst="angle"/>
            </a:sp3d>
          </p:spPr>
        </p:pic>
        <p:sp>
          <p:nvSpPr>
            <p:cNvPr id="80901" name="Text Box 11"/>
            <p:cNvSpPr txBox="1">
              <a:spLocks noChangeArrowheads="1"/>
            </p:cNvSpPr>
            <p:nvPr/>
          </p:nvSpPr>
          <p:spPr bwMode="auto">
            <a:xfrm>
              <a:off x="5257800" y="651302"/>
              <a:ext cx="2133600" cy="830997"/>
            </a:xfrm>
            <a:prstGeom prst="rect">
              <a:avLst/>
            </a:prstGeom>
            <a:noFill/>
            <a:ln w="9525">
              <a:noFill/>
              <a:miter lim="800000"/>
              <a:headEnd/>
              <a:tailEnd/>
            </a:ln>
          </p:spPr>
          <p:txBody>
            <a:bodyPr anchor="ctr">
              <a:spAutoFit/>
            </a:bodyPr>
            <a:lstStyle/>
            <a:p>
              <a:pPr algn="l">
                <a:spcBef>
                  <a:spcPct val="50000"/>
                </a:spcBef>
              </a:pPr>
              <a:r>
                <a:rPr lang="en-US" sz="4800" dirty="0">
                  <a:effectLst/>
                  <a:latin typeface="Cambria" pitchFamily="18" charset="0"/>
                </a:rPr>
                <a:t>Touch</a:t>
              </a: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5008"/>
                                        </p:tgtEl>
                                        <p:attrNameLst>
                                          <p:attrName>style.visibility</p:attrName>
                                        </p:attrNameLst>
                                      </p:cBhvr>
                                      <p:to>
                                        <p:strVal val="visible"/>
                                      </p:to>
                                    </p:set>
                                    <p:anim calcmode="lin" valueType="num">
                                      <p:cBhvr>
                                        <p:cTn id="12" dur="1000" fill="hold"/>
                                        <p:tgtEl>
                                          <p:spTgt spid="85008"/>
                                        </p:tgtEl>
                                        <p:attrNameLst>
                                          <p:attrName>ppt_w</p:attrName>
                                        </p:attrNameLst>
                                      </p:cBhvr>
                                      <p:tavLst>
                                        <p:tav tm="0">
                                          <p:val>
                                            <p:strVal val="#ppt_w*0.70"/>
                                          </p:val>
                                        </p:tav>
                                        <p:tav tm="100000">
                                          <p:val>
                                            <p:strVal val="#ppt_w"/>
                                          </p:val>
                                        </p:tav>
                                      </p:tavLst>
                                    </p:anim>
                                    <p:anim calcmode="lin" valueType="num">
                                      <p:cBhvr>
                                        <p:cTn id="13" dur="1000" fill="hold"/>
                                        <p:tgtEl>
                                          <p:spTgt spid="85008"/>
                                        </p:tgtEl>
                                        <p:attrNameLst>
                                          <p:attrName>ppt_h</p:attrName>
                                        </p:attrNameLst>
                                      </p:cBhvr>
                                      <p:tavLst>
                                        <p:tav tm="0">
                                          <p:val>
                                            <p:strVal val="#ppt_h"/>
                                          </p:val>
                                        </p:tav>
                                        <p:tav tm="100000">
                                          <p:val>
                                            <p:strVal val="#ppt_h"/>
                                          </p:val>
                                        </p:tav>
                                      </p:tavLst>
                                    </p:anim>
                                    <p:animEffect transition="in" filter="fade">
                                      <p:cBhvr>
                                        <p:cTn id="14" dur="1000"/>
                                        <p:tgtEl>
                                          <p:spTgt spid="850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p:cNvSpPr txBox="1">
            <a:spLocks noChangeArrowheads="1"/>
          </p:cNvSpPr>
          <p:nvPr/>
        </p:nvSpPr>
        <p:spPr bwMode="auto">
          <a:xfrm>
            <a:off x="5040313" y="2162175"/>
            <a:ext cx="3352800" cy="3416300"/>
          </a:xfrm>
          <a:prstGeom prst="rect">
            <a:avLst/>
          </a:prstGeom>
          <a:noFill/>
          <a:ln w="9525">
            <a:noFill/>
            <a:miter lim="800000"/>
            <a:headEnd/>
            <a:tailEnd/>
          </a:ln>
        </p:spPr>
        <p:txBody>
          <a:bodyPr>
            <a:spAutoFit/>
          </a:bodyPr>
          <a:lstStyle/>
          <a:p>
            <a:pPr marL="176213" indent="-176213" algn="l">
              <a:lnSpc>
                <a:spcPct val="80000"/>
              </a:lnSpc>
              <a:buFont typeface="Humanst521 BT" charset="0"/>
              <a:buChar char="•"/>
            </a:pPr>
            <a:r>
              <a:rPr lang="en-US" sz="2200" i="1" dirty="0">
                <a:effectLst/>
                <a:latin typeface="Cambria" pitchFamily="18" charset="0"/>
              </a:rPr>
              <a:t>Sneezing</a:t>
            </a:r>
          </a:p>
          <a:p>
            <a:pPr marL="176213" indent="-176213" algn="l">
              <a:lnSpc>
                <a:spcPct val="80000"/>
              </a:lnSpc>
              <a:buFont typeface="Humanst521 BT" charset="0"/>
              <a:buNone/>
            </a:pPr>
            <a:endParaRPr lang="en-US" sz="1200" i="1" dirty="0">
              <a:effectLst/>
              <a:latin typeface="Cambria" pitchFamily="18" charset="0"/>
            </a:endParaRPr>
          </a:p>
          <a:p>
            <a:pPr marL="176213" indent="-176213" algn="l">
              <a:lnSpc>
                <a:spcPct val="80000"/>
              </a:lnSpc>
              <a:buFont typeface="Humanst521 BT" charset="0"/>
              <a:buChar char="•"/>
            </a:pPr>
            <a:r>
              <a:rPr lang="en-US" sz="2200" i="1" dirty="0">
                <a:effectLst/>
                <a:latin typeface="Cambria" pitchFamily="18" charset="0"/>
              </a:rPr>
              <a:t>Hiccupping</a:t>
            </a:r>
          </a:p>
          <a:p>
            <a:pPr marL="176213" indent="-176213" algn="l">
              <a:lnSpc>
                <a:spcPct val="80000"/>
              </a:lnSpc>
              <a:buFont typeface="Humanst521 BT" charset="0"/>
              <a:buNone/>
            </a:pPr>
            <a:endParaRPr lang="en-US" sz="1200" i="1" dirty="0">
              <a:effectLst/>
              <a:latin typeface="Cambria" pitchFamily="18" charset="0"/>
            </a:endParaRPr>
          </a:p>
          <a:p>
            <a:pPr marL="176213" indent="-176213" algn="l">
              <a:lnSpc>
                <a:spcPct val="80000"/>
              </a:lnSpc>
              <a:buFont typeface="Humanst521 BT" charset="0"/>
              <a:buChar char="•"/>
            </a:pPr>
            <a:r>
              <a:rPr lang="en-US" sz="2200" i="1" dirty="0">
                <a:effectLst/>
                <a:latin typeface="Cambria" pitchFamily="18" charset="0"/>
              </a:rPr>
              <a:t>Chin Trembling</a:t>
            </a:r>
          </a:p>
          <a:p>
            <a:pPr marL="176213" indent="-176213" algn="l">
              <a:lnSpc>
                <a:spcPct val="80000"/>
              </a:lnSpc>
              <a:buFont typeface="Humanst521 BT" charset="0"/>
              <a:buNone/>
            </a:pPr>
            <a:endParaRPr lang="en-US" sz="1200" i="1" dirty="0">
              <a:effectLst/>
              <a:latin typeface="Cambria" pitchFamily="18" charset="0"/>
            </a:endParaRPr>
          </a:p>
          <a:p>
            <a:pPr marL="176213" indent="-176213" algn="l">
              <a:lnSpc>
                <a:spcPct val="80000"/>
              </a:lnSpc>
              <a:buFont typeface="Humanst521 BT" charset="0"/>
              <a:buChar char="•"/>
            </a:pPr>
            <a:r>
              <a:rPr lang="en-US" sz="2200" i="1" dirty="0">
                <a:effectLst/>
                <a:latin typeface="Cambria" pitchFamily="18" charset="0"/>
              </a:rPr>
              <a:t>Straining during bowel movement</a:t>
            </a:r>
          </a:p>
          <a:p>
            <a:pPr marL="176213" indent="-176213" algn="l">
              <a:lnSpc>
                <a:spcPct val="80000"/>
              </a:lnSpc>
              <a:buFont typeface="Humanst521 BT" charset="0"/>
              <a:buNone/>
            </a:pPr>
            <a:endParaRPr lang="en-US" sz="1200" i="1" dirty="0">
              <a:effectLst/>
              <a:latin typeface="Cambria" pitchFamily="18" charset="0"/>
            </a:endParaRPr>
          </a:p>
          <a:p>
            <a:pPr marL="176213" indent="-176213" algn="l">
              <a:lnSpc>
                <a:spcPct val="80000"/>
              </a:lnSpc>
              <a:buFont typeface="Humanst521 BT" charset="0"/>
              <a:buChar char="•"/>
            </a:pPr>
            <a:r>
              <a:rPr lang="en-US" sz="2200" i="1" dirty="0">
                <a:effectLst/>
                <a:latin typeface="Cambria" pitchFamily="18" charset="0"/>
              </a:rPr>
              <a:t>Irregular breathing patterns</a:t>
            </a:r>
          </a:p>
          <a:p>
            <a:pPr marL="176213" indent="-176213" algn="l">
              <a:lnSpc>
                <a:spcPct val="80000"/>
              </a:lnSpc>
              <a:buFont typeface="Humanst521 BT" charset="0"/>
              <a:buNone/>
            </a:pPr>
            <a:endParaRPr lang="en-US" sz="1200" i="1" dirty="0">
              <a:effectLst/>
              <a:latin typeface="Cambria" pitchFamily="18" charset="0"/>
            </a:endParaRPr>
          </a:p>
          <a:p>
            <a:pPr marL="176213" indent="-176213" algn="l">
              <a:lnSpc>
                <a:spcPct val="80000"/>
              </a:lnSpc>
              <a:buFont typeface="Humanst521 BT" charset="0"/>
              <a:buChar char="•"/>
            </a:pPr>
            <a:r>
              <a:rPr lang="en-US" sz="2200" i="1" dirty="0">
                <a:effectLst/>
                <a:latin typeface="Cambria" pitchFamily="18" charset="0"/>
              </a:rPr>
              <a:t>Noises during sleep</a:t>
            </a:r>
          </a:p>
          <a:p>
            <a:pPr marL="176213" indent="-176213" algn="l">
              <a:lnSpc>
                <a:spcPct val="80000"/>
              </a:lnSpc>
              <a:buFont typeface="Humanst521 BT" charset="0"/>
              <a:buNone/>
            </a:pPr>
            <a:endParaRPr lang="en-US" sz="1200" i="1" dirty="0">
              <a:effectLst/>
              <a:latin typeface="Cambria" pitchFamily="18" charset="0"/>
            </a:endParaRPr>
          </a:p>
          <a:p>
            <a:pPr marL="176213" indent="-176213" algn="l">
              <a:lnSpc>
                <a:spcPct val="80000"/>
              </a:lnSpc>
              <a:buFont typeface="Humanst521 BT" charset="0"/>
              <a:buChar char="•"/>
            </a:pPr>
            <a:r>
              <a:rPr lang="en-US" sz="2200" i="1" dirty="0">
                <a:effectLst/>
                <a:latin typeface="Cambria" pitchFamily="18" charset="0"/>
              </a:rPr>
              <a:t>Fussy time</a:t>
            </a:r>
          </a:p>
        </p:txBody>
      </p:sp>
      <p:grpSp>
        <p:nvGrpSpPr>
          <p:cNvPr id="3" name="Group 20"/>
          <p:cNvGrpSpPr>
            <a:grpSpLocks/>
          </p:cNvGrpSpPr>
          <p:nvPr/>
        </p:nvGrpSpPr>
        <p:grpSpPr bwMode="auto">
          <a:xfrm>
            <a:off x="685800" y="457200"/>
            <a:ext cx="8458200" cy="5715000"/>
            <a:chOff x="432" y="288"/>
            <a:chExt cx="5328" cy="3600"/>
          </a:xfrm>
        </p:grpSpPr>
        <p:sp>
          <p:nvSpPr>
            <p:cNvPr id="81925" name="Text Box 6"/>
            <p:cNvSpPr txBox="1">
              <a:spLocks noChangeArrowheads="1"/>
            </p:cNvSpPr>
            <p:nvPr/>
          </p:nvSpPr>
          <p:spPr bwMode="auto">
            <a:xfrm>
              <a:off x="2880" y="582"/>
              <a:ext cx="2880" cy="523"/>
            </a:xfrm>
            <a:prstGeom prst="rect">
              <a:avLst/>
            </a:prstGeom>
            <a:noFill/>
            <a:ln w="9525">
              <a:noFill/>
              <a:miter lim="800000"/>
              <a:headEnd/>
              <a:tailEnd/>
            </a:ln>
          </p:spPr>
          <p:txBody>
            <a:bodyPr anchor="ctr">
              <a:spAutoFit/>
            </a:bodyPr>
            <a:lstStyle/>
            <a:p>
              <a:pPr algn="l">
                <a:spcBef>
                  <a:spcPct val="50000"/>
                </a:spcBef>
              </a:pPr>
              <a:r>
                <a:rPr lang="en-US" sz="4800" dirty="0">
                  <a:effectLst/>
                  <a:latin typeface="Cambria" pitchFamily="18" charset="0"/>
                </a:rPr>
                <a:t>Infant Behavior</a:t>
              </a:r>
            </a:p>
          </p:txBody>
        </p:sp>
        <p:pic>
          <p:nvPicPr>
            <p:cNvPr id="6" name="Picture 19" descr="Pg 035 Infant Behavior"/>
            <p:cNvPicPr>
              <a:picLocks noChangeAspect="1" noChangeArrowheads="1"/>
            </p:cNvPicPr>
            <p:nvPr/>
          </p:nvPicPr>
          <p:blipFill>
            <a:blip r:embed="rId2" cstate="print"/>
            <a:srcRect l="9804" t="2391" r="1961" b="6029"/>
            <a:stretch>
              <a:fillRect/>
            </a:stretch>
          </p:blipFill>
          <p:spPr bwMode="auto">
            <a:xfrm>
              <a:off x="432" y="288"/>
              <a:ext cx="2160" cy="3600"/>
            </a:xfrm>
            <a:prstGeom prst="round2DiagRect">
              <a:avLst>
                <a:gd name="adj1" fmla="val 16667"/>
                <a:gd name="adj2" fmla="val 0"/>
              </a:avLst>
            </a:prstGeom>
            <a:ln w="88900" cap="sq">
              <a:solidFill>
                <a:srgbClr val="FFFFFF"/>
              </a:solidFill>
              <a:miter lim="800000"/>
            </a:ln>
            <a:effectLst>
              <a:outerShdw blurRad="241300" dist="50800" algn="tl" rotWithShape="0">
                <a:srgbClr val="000000">
                  <a:alpha val="43000"/>
                </a:srgbClr>
              </a:outerShdw>
            </a:effectLst>
            <a:scene3d>
              <a:camera prst="orthographicFront"/>
              <a:lightRig rig="threePt" dir="t"/>
            </a:scene3d>
            <a:sp3d>
              <a:bevelT prst="angle"/>
            </a:sp3d>
          </p:spPr>
        </p:pic>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2">
                                            <p:txEl>
                                              <p:pRg st="0" end="0"/>
                                            </p:txEl>
                                          </p:spTgt>
                                        </p:tgtEl>
                                      </p:cBhvr>
                                    </p:animEffect>
                                  </p:childTnLst>
                                </p:cTn>
                              </p:par>
                            </p:childTnLst>
                          </p:cTn>
                        </p:par>
                        <p:par>
                          <p:cTn id="16" fill="hold" nodeType="afterGroup">
                            <p:stCondLst>
                              <p:cond delay="1500"/>
                            </p:stCondLst>
                            <p:childTnLst>
                              <p:par>
                                <p:cTn id="17" presetID="55"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2" end="2"/>
                                            </p:txEl>
                                          </p:spTgt>
                                        </p:tgtEl>
                                      </p:cBhvr>
                                    </p:animEffect>
                                  </p:childTnLst>
                                </p:cTn>
                              </p:par>
                            </p:childTnLst>
                          </p:cTn>
                        </p:par>
                        <p:par>
                          <p:cTn id="22" fill="hold" nodeType="afterGroup">
                            <p:stCondLst>
                              <p:cond delay="2500"/>
                            </p:stCondLst>
                            <p:childTnLst>
                              <p:par>
                                <p:cTn id="23" presetID="55" presetClass="entr" presetSubtype="0" fill="hold" grpId="0" nodeType="after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p:cTn id="25"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26"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27" dur="1000"/>
                                        <p:tgtEl>
                                          <p:spTgt spid="2">
                                            <p:txEl>
                                              <p:pRg st="4" end="4"/>
                                            </p:txEl>
                                          </p:spTgt>
                                        </p:tgtEl>
                                      </p:cBhvr>
                                    </p:animEffect>
                                  </p:childTnLst>
                                </p:cTn>
                              </p:par>
                            </p:childTnLst>
                          </p:cTn>
                        </p:par>
                        <p:par>
                          <p:cTn id="28" fill="hold" nodeType="afterGroup">
                            <p:stCondLst>
                              <p:cond delay="3500"/>
                            </p:stCondLst>
                            <p:childTnLst>
                              <p:par>
                                <p:cTn id="29" presetID="55" presetClass="entr" presetSubtype="0" fill="hold" grpId="0"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p:cTn id="31"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32"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33" dur="1000"/>
                                        <p:tgtEl>
                                          <p:spTgt spid="2">
                                            <p:txEl>
                                              <p:pRg st="6" end="6"/>
                                            </p:txEl>
                                          </p:spTgt>
                                        </p:tgtEl>
                                      </p:cBhvr>
                                    </p:animEffect>
                                  </p:childTnLst>
                                </p:cTn>
                              </p:par>
                            </p:childTnLst>
                          </p:cTn>
                        </p:par>
                        <p:par>
                          <p:cTn id="34" fill="hold" nodeType="afterGroup">
                            <p:stCondLst>
                              <p:cond delay="4500"/>
                            </p:stCondLst>
                            <p:childTnLst>
                              <p:par>
                                <p:cTn id="35" presetID="55" presetClass="entr" presetSubtype="0" fill="hold" grpId="0" nodeType="after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p:cTn id="37" dur="1000" fill="hold"/>
                                        <p:tgtEl>
                                          <p:spTgt spid="2">
                                            <p:txEl>
                                              <p:pRg st="8" end="8"/>
                                            </p:txEl>
                                          </p:spTgt>
                                        </p:tgtEl>
                                        <p:attrNameLst>
                                          <p:attrName>ppt_w</p:attrName>
                                        </p:attrNameLst>
                                      </p:cBhvr>
                                      <p:tavLst>
                                        <p:tav tm="0">
                                          <p:val>
                                            <p:strVal val="#ppt_w*0.70"/>
                                          </p:val>
                                        </p:tav>
                                        <p:tav tm="100000">
                                          <p:val>
                                            <p:strVal val="#ppt_w"/>
                                          </p:val>
                                        </p:tav>
                                      </p:tavLst>
                                    </p:anim>
                                    <p:anim calcmode="lin" valueType="num">
                                      <p:cBhvr>
                                        <p:cTn id="38" dur="1000" fill="hold"/>
                                        <p:tgtEl>
                                          <p:spTgt spid="2">
                                            <p:txEl>
                                              <p:pRg st="8" end="8"/>
                                            </p:txEl>
                                          </p:spTgt>
                                        </p:tgtEl>
                                        <p:attrNameLst>
                                          <p:attrName>ppt_h</p:attrName>
                                        </p:attrNameLst>
                                      </p:cBhvr>
                                      <p:tavLst>
                                        <p:tav tm="0">
                                          <p:val>
                                            <p:strVal val="#ppt_h"/>
                                          </p:val>
                                        </p:tav>
                                        <p:tav tm="100000">
                                          <p:val>
                                            <p:strVal val="#ppt_h"/>
                                          </p:val>
                                        </p:tav>
                                      </p:tavLst>
                                    </p:anim>
                                    <p:animEffect transition="in" filter="fade">
                                      <p:cBhvr>
                                        <p:cTn id="39" dur="1000"/>
                                        <p:tgtEl>
                                          <p:spTgt spid="2">
                                            <p:txEl>
                                              <p:pRg st="8" end="8"/>
                                            </p:txEl>
                                          </p:spTgt>
                                        </p:tgtEl>
                                      </p:cBhvr>
                                    </p:animEffect>
                                  </p:childTnLst>
                                </p:cTn>
                              </p:par>
                            </p:childTnLst>
                          </p:cTn>
                        </p:par>
                        <p:par>
                          <p:cTn id="40" fill="hold" nodeType="afterGroup">
                            <p:stCondLst>
                              <p:cond delay="5500"/>
                            </p:stCondLst>
                            <p:childTnLst>
                              <p:par>
                                <p:cTn id="41" presetID="55" presetClass="entr" presetSubtype="0" fill="hold" grpId="0" nodeType="after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 calcmode="lin" valueType="num">
                                      <p:cBhvr>
                                        <p:cTn id="43" dur="1000" fill="hold"/>
                                        <p:tgtEl>
                                          <p:spTgt spid="2">
                                            <p:txEl>
                                              <p:pRg st="10" end="10"/>
                                            </p:txEl>
                                          </p:spTgt>
                                        </p:tgtEl>
                                        <p:attrNameLst>
                                          <p:attrName>ppt_w</p:attrName>
                                        </p:attrNameLst>
                                      </p:cBhvr>
                                      <p:tavLst>
                                        <p:tav tm="0">
                                          <p:val>
                                            <p:strVal val="#ppt_w*0.70"/>
                                          </p:val>
                                        </p:tav>
                                        <p:tav tm="100000">
                                          <p:val>
                                            <p:strVal val="#ppt_w"/>
                                          </p:val>
                                        </p:tav>
                                      </p:tavLst>
                                    </p:anim>
                                    <p:anim calcmode="lin" valueType="num">
                                      <p:cBhvr>
                                        <p:cTn id="44" dur="1000" fill="hold"/>
                                        <p:tgtEl>
                                          <p:spTgt spid="2">
                                            <p:txEl>
                                              <p:pRg st="10" end="10"/>
                                            </p:txEl>
                                          </p:spTgt>
                                        </p:tgtEl>
                                        <p:attrNameLst>
                                          <p:attrName>ppt_h</p:attrName>
                                        </p:attrNameLst>
                                      </p:cBhvr>
                                      <p:tavLst>
                                        <p:tav tm="0">
                                          <p:val>
                                            <p:strVal val="#ppt_h"/>
                                          </p:val>
                                        </p:tav>
                                        <p:tav tm="100000">
                                          <p:val>
                                            <p:strVal val="#ppt_h"/>
                                          </p:val>
                                        </p:tav>
                                      </p:tavLst>
                                    </p:anim>
                                    <p:animEffect transition="in" filter="fade">
                                      <p:cBhvr>
                                        <p:cTn id="45" dur="1000"/>
                                        <p:tgtEl>
                                          <p:spTgt spid="2">
                                            <p:txEl>
                                              <p:pRg st="10" end="10"/>
                                            </p:txEl>
                                          </p:spTgt>
                                        </p:tgtEl>
                                      </p:cBhvr>
                                    </p:animEffect>
                                  </p:childTnLst>
                                </p:cTn>
                              </p:par>
                            </p:childTnLst>
                          </p:cTn>
                        </p:par>
                        <p:par>
                          <p:cTn id="46" fill="hold" nodeType="afterGroup">
                            <p:stCondLst>
                              <p:cond delay="6500"/>
                            </p:stCondLst>
                            <p:childTnLst>
                              <p:par>
                                <p:cTn id="47" presetID="55" presetClass="entr" presetSubtype="0" fill="hold" grpId="0" nodeType="after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anim calcmode="lin" valueType="num">
                                      <p:cBhvr>
                                        <p:cTn id="49" dur="1000" fill="hold"/>
                                        <p:tgtEl>
                                          <p:spTgt spid="2">
                                            <p:txEl>
                                              <p:pRg st="12" end="12"/>
                                            </p:txEl>
                                          </p:spTgt>
                                        </p:tgtEl>
                                        <p:attrNameLst>
                                          <p:attrName>ppt_w</p:attrName>
                                        </p:attrNameLst>
                                      </p:cBhvr>
                                      <p:tavLst>
                                        <p:tav tm="0">
                                          <p:val>
                                            <p:strVal val="#ppt_w*0.70"/>
                                          </p:val>
                                        </p:tav>
                                        <p:tav tm="100000">
                                          <p:val>
                                            <p:strVal val="#ppt_w"/>
                                          </p:val>
                                        </p:tav>
                                      </p:tavLst>
                                    </p:anim>
                                    <p:anim calcmode="lin" valueType="num">
                                      <p:cBhvr>
                                        <p:cTn id="50" dur="1000" fill="hold"/>
                                        <p:tgtEl>
                                          <p:spTgt spid="2">
                                            <p:txEl>
                                              <p:pRg st="12" end="12"/>
                                            </p:txEl>
                                          </p:spTgt>
                                        </p:tgtEl>
                                        <p:attrNameLst>
                                          <p:attrName>ppt_h</p:attrName>
                                        </p:attrNameLst>
                                      </p:cBhvr>
                                      <p:tavLst>
                                        <p:tav tm="0">
                                          <p:val>
                                            <p:strVal val="#ppt_h"/>
                                          </p:val>
                                        </p:tav>
                                        <p:tav tm="100000">
                                          <p:val>
                                            <p:strVal val="#ppt_h"/>
                                          </p:val>
                                        </p:tav>
                                      </p:tavLst>
                                    </p:anim>
                                    <p:animEffect transition="in" filter="fade">
                                      <p:cBhvr>
                                        <p:cTn id="51" dur="10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6037263" y="2743200"/>
            <a:ext cx="2039937" cy="1552575"/>
          </a:xfrm>
          <a:prstGeom prst="rect">
            <a:avLst/>
          </a:prstGeom>
          <a:noFill/>
          <a:ln w="9525">
            <a:noFill/>
            <a:miter lim="800000"/>
            <a:headEnd/>
            <a:tailEnd/>
          </a:ln>
        </p:spPr>
        <p:txBody>
          <a:bodyPr>
            <a:spAutoFit/>
          </a:bodyPr>
          <a:lstStyle/>
          <a:p>
            <a:pPr marL="176213" indent="-176213" algn="l">
              <a:lnSpc>
                <a:spcPct val="110000"/>
              </a:lnSpc>
              <a:buFont typeface="Humanst521 BT" charset="0"/>
              <a:buChar char="•"/>
            </a:pPr>
            <a:r>
              <a:rPr lang="en-US" sz="2200" i="1" dirty="0">
                <a:effectLst/>
                <a:latin typeface="Cambria" pitchFamily="18" charset="0"/>
              </a:rPr>
              <a:t>Yawning</a:t>
            </a:r>
          </a:p>
          <a:p>
            <a:pPr marL="176213" indent="-176213" algn="l">
              <a:lnSpc>
                <a:spcPct val="110000"/>
              </a:lnSpc>
              <a:buFont typeface="Humanst521 BT" charset="0"/>
              <a:buChar char="•"/>
            </a:pPr>
            <a:r>
              <a:rPr lang="en-US" sz="2200" i="1" dirty="0">
                <a:effectLst/>
                <a:latin typeface="Cambria" pitchFamily="18" charset="0"/>
              </a:rPr>
              <a:t>Fussing</a:t>
            </a:r>
          </a:p>
          <a:p>
            <a:pPr marL="176213" indent="-176213" algn="l">
              <a:lnSpc>
                <a:spcPct val="110000"/>
              </a:lnSpc>
              <a:buFont typeface="Humanst521 BT" charset="0"/>
              <a:buChar char="•"/>
            </a:pPr>
            <a:r>
              <a:rPr lang="en-US" sz="2200" i="1" dirty="0">
                <a:effectLst/>
                <a:latin typeface="Cambria" pitchFamily="18" charset="0"/>
              </a:rPr>
              <a:t>Rubbing eyes</a:t>
            </a:r>
          </a:p>
          <a:p>
            <a:pPr marL="176213" indent="-176213" algn="l">
              <a:lnSpc>
                <a:spcPct val="110000"/>
              </a:lnSpc>
              <a:buFont typeface="Humanst521 BT" charset="0"/>
              <a:buChar char="•"/>
            </a:pPr>
            <a:r>
              <a:rPr lang="en-US" sz="2200" i="1" dirty="0">
                <a:effectLst/>
                <a:latin typeface="Cambria" pitchFamily="18" charset="0"/>
              </a:rPr>
              <a:t>Looking away</a:t>
            </a:r>
          </a:p>
        </p:txBody>
      </p:sp>
      <p:sp>
        <p:nvSpPr>
          <p:cNvPr id="6" name="Text Box 26"/>
          <p:cNvSpPr txBox="1">
            <a:spLocks noChangeArrowheads="1"/>
          </p:cNvSpPr>
          <p:nvPr/>
        </p:nvSpPr>
        <p:spPr bwMode="auto">
          <a:xfrm>
            <a:off x="381000" y="5333999"/>
            <a:ext cx="8324850" cy="769441"/>
          </a:xfrm>
          <a:prstGeom prst="rect">
            <a:avLst/>
          </a:prstGeom>
          <a:solidFill>
            <a:srgbClr val="A9C1E9"/>
          </a:solidFill>
          <a:ln w="9525">
            <a:noFill/>
            <a:miter lim="800000"/>
            <a:headEnd/>
            <a:tailEnd/>
          </a:ln>
          <a:scene3d>
            <a:camera prst="orthographicFront"/>
            <a:lightRig rig="threePt" dir="t"/>
          </a:scene3d>
          <a:sp3d>
            <a:bevelT prst="angle"/>
          </a:sp3d>
        </p:spPr>
        <p:txBody>
          <a:bodyPr wrap="square">
            <a:spAutoFit/>
          </a:bodyPr>
          <a:lstStyle/>
          <a:p>
            <a:pPr algn="ctr">
              <a:defRPr/>
            </a:pPr>
            <a:r>
              <a:rPr lang="en-US" sz="2200" i="1" dirty="0">
                <a:effectLst/>
                <a:latin typeface="Cambria" pitchFamily="18" charset="0"/>
                <a:ea typeface="+mn-ea"/>
              </a:rPr>
              <a:t>Lack of sleep may be one of the most difficult</a:t>
            </a:r>
            <a:br>
              <a:rPr lang="en-US" sz="2200" i="1" dirty="0">
                <a:effectLst/>
                <a:latin typeface="Cambria" pitchFamily="18" charset="0"/>
                <a:ea typeface="+mn-ea"/>
              </a:rPr>
            </a:br>
            <a:r>
              <a:rPr lang="en-US" sz="2200" i="1" dirty="0">
                <a:effectLst/>
                <a:latin typeface="Cambria" pitchFamily="18" charset="0"/>
                <a:ea typeface="+mn-ea"/>
              </a:rPr>
              <a:t>adjustments for new parents.</a:t>
            </a:r>
          </a:p>
        </p:txBody>
      </p:sp>
      <p:grpSp>
        <p:nvGrpSpPr>
          <p:cNvPr id="3" name="Group 37"/>
          <p:cNvGrpSpPr>
            <a:grpSpLocks/>
          </p:cNvGrpSpPr>
          <p:nvPr/>
        </p:nvGrpSpPr>
        <p:grpSpPr bwMode="auto">
          <a:xfrm>
            <a:off x="495300" y="381000"/>
            <a:ext cx="8267700" cy="4051300"/>
            <a:chOff x="312" y="240"/>
            <a:chExt cx="5208" cy="2552"/>
          </a:xfrm>
        </p:grpSpPr>
        <p:sp>
          <p:nvSpPr>
            <p:cNvPr id="126984" name="Text Box 6"/>
            <p:cNvSpPr txBox="1">
              <a:spLocks noChangeArrowheads="1"/>
            </p:cNvSpPr>
            <p:nvPr/>
          </p:nvSpPr>
          <p:spPr bwMode="auto">
            <a:xfrm>
              <a:off x="3648" y="989"/>
              <a:ext cx="1872" cy="698"/>
            </a:xfrm>
            <a:prstGeom prst="rect">
              <a:avLst/>
            </a:prstGeom>
            <a:noFill/>
            <a:ln w="9525">
              <a:noFill/>
              <a:miter lim="800000"/>
              <a:headEnd/>
              <a:tailEnd/>
            </a:ln>
          </p:spPr>
          <p:txBody>
            <a:bodyPr>
              <a:spAutoFit/>
            </a:bodyPr>
            <a:lstStyle/>
            <a:p>
              <a:pPr algn="l"/>
              <a:r>
                <a:rPr lang="en-US" sz="2200" i="1" dirty="0">
                  <a:effectLst/>
                  <a:latin typeface="Cambria" pitchFamily="18" charset="0"/>
                </a:rPr>
                <a:t>Be aware of signs that will tell you that your baby is ready to sleep:</a:t>
              </a:r>
            </a:p>
          </p:txBody>
        </p:sp>
        <p:grpSp>
          <p:nvGrpSpPr>
            <p:cNvPr id="126985" name="Group 35"/>
            <p:cNvGrpSpPr>
              <a:grpSpLocks/>
            </p:cNvGrpSpPr>
            <p:nvPr/>
          </p:nvGrpSpPr>
          <p:grpSpPr bwMode="auto">
            <a:xfrm>
              <a:off x="312" y="240"/>
              <a:ext cx="5208" cy="2552"/>
              <a:chOff x="312" y="240"/>
              <a:chExt cx="5208" cy="2552"/>
            </a:xfrm>
          </p:grpSpPr>
          <p:pic>
            <p:nvPicPr>
              <p:cNvPr id="10" name="Picture 2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0" y="808"/>
                <a:ext cx="2976" cy="19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angle"/>
              </a:sp3d>
            </p:spPr>
          </p:pic>
          <p:sp>
            <p:nvSpPr>
              <p:cNvPr id="126987" name="Text Box 20"/>
              <p:cNvSpPr txBox="1">
                <a:spLocks noChangeArrowheads="1"/>
              </p:cNvSpPr>
              <p:nvPr/>
            </p:nvSpPr>
            <p:spPr bwMode="auto">
              <a:xfrm>
                <a:off x="312" y="240"/>
                <a:ext cx="5208" cy="369"/>
              </a:xfrm>
              <a:prstGeom prst="rect">
                <a:avLst/>
              </a:prstGeom>
              <a:noFill/>
              <a:ln w="9525">
                <a:noFill/>
                <a:miter lim="800000"/>
                <a:headEnd/>
                <a:tailEnd/>
              </a:ln>
            </p:spPr>
            <p:txBody>
              <a:bodyPr wrap="square" lIns="0" tIns="0" rIns="0" bIns="0">
                <a:spAutoFit/>
              </a:bodyPr>
              <a:lstStyle/>
              <a:p>
                <a:pPr algn="ctr">
                  <a:lnSpc>
                    <a:spcPct val="80000"/>
                  </a:lnSpc>
                  <a:spcBef>
                    <a:spcPct val="50000"/>
                  </a:spcBef>
                </a:pPr>
                <a:r>
                  <a:rPr lang="en-US" sz="4800" dirty="0">
                    <a:effectLst/>
                    <a:latin typeface="Cambria" pitchFamily="18" charset="0"/>
                  </a:rPr>
                  <a:t>Sleep Patterns</a:t>
                </a:r>
              </a:p>
            </p:txBody>
          </p:sp>
        </p:grpSp>
      </p:grpSp>
      <p:sp>
        <p:nvSpPr>
          <p:cNvPr id="126983" name="Text Box 18"/>
          <p:cNvSpPr txBox="1">
            <a:spLocks noChangeArrowheads="1"/>
          </p:cNvSpPr>
          <p:nvPr/>
        </p:nvSpPr>
        <p:spPr bwMode="auto">
          <a:xfrm>
            <a:off x="8705850" y="6491288"/>
            <a:ext cx="438150" cy="307975"/>
          </a:xfrm>
          <a:prstGeom prst="rect">
            <a:avLst/>
          </a:prstGeom>
          <a:noFill/>
          <a:ln w="9525">
            <a:noFill/>
            <a:miter lim="800000"/>
            <a:headEnd/>
            <a:tailEnd/>
          </a:ln>
        </p:spPr>
        <p:txBody>
          <a:bodyPr>
            <a:spAutoFit/>
          </a:bodyPr>
          <a:lstStyle/>
          <a:p>
            <a:pPr algn="l"/>
            <a:r>
              <a:rPr lang="en-US" sz="1400" b="1" dirty="0">
                <a:effectLst/>
                <a:latin typeface="Humanst521 BT" charset="0"/>
              </a:rPr>
              <a:t> </a:t>
            </a:r>
            <a:endParaRPr lang="en-US" sz="1400" dirty="0">
              <a:effectLst/>
              <a:latin typeface="Cambria" pitchFamily="18" charset="0"/>
            </a:endParaRPr>
          </a:p>
        </p:txBody>
      </p:sp>
    </p:spTree>
    <p:extLst>
      <p:ext uri="{BB962C8B-B14F-4D97-AF65-F5344CB8AC3E}">
        <p14:creationId xmlns:p14="http://schemas.microsoft.com/office/powerpoint/2010/main" val="390627629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0"/>
          <p:cNvGrpSpPr>
            <a:grpSpLocks/>
          </p:cNvGrpSpPr>
          <p:nvPr/>
        </p:nvGrpSpPr>
        <p:grpSpPr bwMode="auto">
          <a:xfrm>
            <a:off x="685800" y="1676400"/>
            <a:ext cx="7467600" cy="3414713"/>
            <a:chOff x="432" y="1056"/>
            <a:chExt cx="4704" cy="2151"/>
          </a:xfrm>
        </p:grpSpPr>
        <p:sp>
          <p:nvSpPr>
            <p:cNvPr id="109572" name="Text Box 32"/>
            <p:cNvSpPr txBox="1">
              <a:spLocks noChangeArrowheads="1"/>
            </p:cNvSpPr>
            <p:nvPr/>
          </p:nvSpPr>
          <p:spPr bwMode="auto">
            <a:xfrm>
              <a:off x="432" y="1344"/>
              <a:ext cx="2016" cy="1554"/>
            </a:xfrm>
            <a:prstGeom prst="rect">
              <a:avLst/>
            </a:prstGeom>
            <a:noFill/>
            <a:ln w="9525">
              <a:noFill/>
              <a:miter lim="800000"/>
              <a:headEnd/>
              <a:tailEnd/>
            </a:ln>
          </p:spPr>
          <p:txBody>
            <a:bodyPr>
              <a:spAutoFit/>
            </a:bodyPr>
            <a:lstStyle/>
            <a:p>
              <a:pPr algn="l">
                <a:lnSpc>
                  <a:spcPct val="110000"/>
                </a:lnSpc>
              </a:pPr>
              <a:r>
                <a:rPr lang="en-US" sz="4800" dirty="0">
                  <a:effectLst/>
                  <a:latin typeface="Cambria" pitchFamily="18" charset="0"/>
                </a:rPr>
                <a:t>What Your Baby</a:t>
              </a:r>
              <a:r>
                <a:rPr lang="ja-JP" altLang="en-US" sz="4800">
                  <a:effectLst/>
                  <a:latin typeface="Cambria" pitchFamily="18" charset="0"/>
                </a:rPr>
                <a:t>’</a:t>
              </a:r>
              <a:r>
                <a:rPr lang="en-US" altLang="ja-JP" sz="4800" dirty="0">
                  <a:effectLst/>
                  <a:latin typeface="Cambria" pitchFamily="18" charset="0"/>
                </a:rPr>
                <a:t>s</a:t>
              </a:r>
              <a:br>
                <a:rPr lang="en-US" altLang="ja-JP" sz="4800" dirty="0">
                  <a:effectLst/>
                  <a:latin typeface="Cambria" pitchFamily="18" charset="0"/>
                </a:rPr>
              </a:br>
              <a:r>
                <a:rPr lang="en-US" altLang="ja-JP" sz="4800" dirty="0">
                  <a:effectLst/>
                  <a:latin typeface="Cambria" pitchFamily="18" charset="0"/>
                </a:rPr>
                <a:t>Cry Means</a:t>
              </a:r>
              <a:endParaRPr lang="en-US" sz="4800" dirty="0">
                <a:solidFill>
                  <a:schemeClr val="accent2"/>
                </a:solidFill>
                <a:effectLst/>
                <a:latin typeface="Cambria" pitchFamily="18" charset="0"/>
              </a:endParaRPr>
            </a:p>
          </p:txBody>
        </p:sp>
        <p:sp>
          <p:nvSpPr>
            <p:cNvPr id="109573" name="Text Box 42"/>
            <p:cNvSpPr txBox="1">
              <a:spLocks noChangeArrowheads="1"/>
            </p:cNvSpPr>
            <p:nvPr/>
          </p:nvSpPr>
          <p:spPr bwMode="auto">
            <a:xfrm>
              <a:off x="3024" y="1056"/>
              <a:ext cx="2112" cy="2151"/>
            </a:xfrm>
            <a:prstGeom prst="rect">
              <a:avLst/>
            </a:prstGeom>
            <a:noFill/>
            <a:ln w="9525">
              <a:noFill/>
              <a:miter lim="800000"/>
              <a:headEnd/>
              <a:tailEnd/>
            </a:ln>
          </p:spPr>
          <p:txBody>
            <a:bodyPr>
              <a:spAutoFit/>
            </a:bodyPr>
            <a:lstStyle/>
            <a:p>
              <a:pPr algn="l">
                <a:lnSpc>
                  <a:spcPct val="130000"/>
                </a:lnSpc>
                <a:spcBef>
                  <a:spcPct val="50000"/>
                </a:spcBef>
              </a:pPr>
              <a:r>
                <a:rPr lang="en-US" sz="2400" i="1" dirty="0">
                  <a:effectLst/>
                  <a:latin typeface="Cambria" pitchFamily="18" charset="0"/>
                </a:rPr>
                <a:t>Crying plays an important role. Research has shown that a newborn may spend anywhere from</a:t>
              </a:r>
              <a:br>
                <a:rPr lang="en-US" sz="2400" i="1" dirty="0">
                  <a:effectLst/>
                  <a:latin typeface="Cambria" pitchFamily="18" charset="0"/>
                </a:rPr>
              </a:br>
              <a:r>
                <a:rPr lang="en-US" sz="2400" i="1" dirty="0">
                  <a:effectLst/>
                  <a:latin typeface="Cambria" pitchFamily="18" charset="0"/>
                </a:rPr>
                <a:t>1-5 hours throughout the day crying.</a:t>
              </a: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6"/>
          <p:cNvGrpSpPr>
            <a:grpSpLocks/>
          </p:cNvGrpSpPr>
          <p:nvPr/>
        </p:nvGrpSpPr>
        <p:grpSpPr bwMode="auto">
          <a:xfrm>
            <a:off x="2895600" y="990600"/>
            <a:ext cx="1524000" cy="2197100"/>
            <a:chOff x="1776" y="660"/>
            <a:chExt cx="960" cy="1384"/>
          </a:xfrm>
        </p:grpSpPr>
        <p:sp>
          <p:nvSpPr>
            <p:cNvPr id="114710" name="Text Box 16"/>
            <p:cNvSpPr txBox="1">
              <a:spLocks noChangeArrowheads="1"/>
            </p:cNvSpPr>
            <p:nvPr/>
          </p:nvSpPr>
          <p:spPr bwMode="auto">
            <a:xfrm>
              <a:off x="1812" y="1660"/>
              <a:ext cx="847" cy="384"/>
            </a:xfrm>
            <a:prstGeom prst="rect">
              <a:avLst/>
            </a:prstGeom>
            <a:noFill/>
            <a:ln w="9525">
              <a:noFill/>
              <a:miter lim="800000"/>
              <a:headEnd/>
              <a:tailEnd/>
            </a:ln>
            <a:scene3d>
              <a:camera prst="orthographicFront"/>
              <a:lightRig rig="threePt" dir="t"/>
            </a:scene3d>
            <a:sp3d>
              <a:bevelT prst="angle"/>
            </a:sp3d>
          </p:spPr>
          <p:txBody>
            <a:bodyPr lIns="0" tIns="0" rIns="0" bIns="0">
              <a:spAutoFit/>
            </a:bodyPr>
            <a:lstStyle/>
            <a:p>
              <a:pPr algn="ctr">
                <a:defRPr/>
              </a:pPr>
              <a:r>
                <a:rPr lang="en-US" sz="2000" i="1" dirty="0">
                  <a:effectLst/>
                  <a:latin typeface="Cambria" pitchFamily="18" charset="0"/>
                  <a:ea typeface="+mn-ea"/>
                </a:rPr>
                <a:t>I am hungry!</a:t>
              </a:r>
            </a:p>
          </p:txBody>
        </p:sp>
        <p:pic>
          <p:nvPicPr>
            <p:cNvPr id="114711" name="Picture 65" descr="Pg 045 Cry 1"/>
            <p:cNvPicPr>
              <a:picLocks noChangeAspect="1" noChangeArrowheads="1"/>
            </p:cNvPicPr>
            <p:nvPr/>
          </p:nvPicPr>
          <p:blipFill>
            <a:blip r:embed="rId2" cstate="print"/>
            <a:srcRect l="8406" t="4388" r="7531" b="7861"/>
            <a:stretch>
              <a:fillRect/>
            </a:stretch>
          </p:blipFill>
          <p:spPr bwMode="auto">
            <a:xfrm>
              <a:off x="1776" y="660"/>
              <a:ext cx="960" cy="9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angle"/>
            </a:sp3d>
          </p:spPr>
        </p:pic>
      </p:grpSp>
      <p:grpSp>
        <p:nvGrpSpPr>
          <p:cNvPr id="3" name="Group 72"/>
          <p:cNvGrpSpPr>
            <a:grpSpLocks/>
          </p:cNvGrpSpPr>
          <p:nvPr/>
        </p:nvGrpSpPr>
        <p:grpSpPr bwMode="auto">
          <a:xfrm>
            <a:off x="2889250" y="3657600"/>
            <a:ext cx="1606550" cy="2227263"/>
            <a:chOff x="443" y="2340"/>
            <a:chExt cx="1012" cy="1403"/>
          </a:xfrm>
        </p:grpSpPr>
        <p:pic>
          <p:nvPicPr>
            <p:cNvPr id="114708" name="Picture 71" descr="Pg 045 Cry 4"/>
            <p:cNvPicPr>
              <a:picLocks noChangeAspect="1" noChangeArrowheads="1"/>
            </p:cNvPicPr>
            <p:nvPr/>
          </p:nvPicPr>
          <p:blipFill>
            <a:blip r:embed="rId3" cstate="print"/>
            <a:srcRect l="16096" t="3687" r="5521" b="7834"/>
            <a:stretch>
              <a:fillRect/>
            </a:stretch>
          </p:blipFill>
          <p:spPr bwMode="auto">
            <a:xfrm>
              <a:off x="447" y="2340"/>
              <a:ext cx="1008" cy="9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angle"/>
            </a:sp3d>
          </p:spPr>
        </p:pic>
        <p:sp>
          <p:nvSpPr>
            <p:cNvPr id="114709" name="Text Box 12"/>
            <p:cNvSpPr txBox="1">
              <a:spLocks noChangeArrowheads="1"/>
            </p:cNvSpPr>
            <p:nvPr/>
          </p:nvSpPr>
          <p:spPr bwMode="auto">
            <a:xfrm>
              <a:off x="443" y="3355"/>
              <a:ext cx="864" cy="388"/>
            </a:xfrm>
            <a:prstGeom prst="rect">
              <a:avLst/>
            </a:prstGeom>
            <a:noFill/>
            <a:ln w="9525">
              <a:noFill/>
              <a:miter lim="800000"/>
              <a:headEnd/>
              <a:tailEnd/>
            </a:ln>
            <a:scene3d>
              <a:camera prst="orthographicFront"/>
              <a:lightRig rig="threePt" dir="t"/>
            </a:scene3d>
            <a:sp3d>
              <a:bevelT prst="angle"/>
            </a:sp3d>
          </p:spPr>
          <p:txBody>
            <a:bodyPr lIns="0" tIns="0" rIns="0" bIns="0">
              <a:spAutoFit/>
            </a:bodyPr>
            <a:lstStyle/>
            <a:p>
              <a:pPr algn="ctr">
                <a:defRPr/>
              </a:pPr>
              <a:r>
                <a:rPr lang="en-US" sz="2000" i="1" dirty="0">
                  <a:effectLst/>
                  <a:latin typeface="Cambria" pitchFamily="18" charset="0"/>
                  <a:ea typeface="+mn-ea"/>
                </a:rPr>
                <a:t>I am too cold or too hot!</a:t>
              </a:r>
            </a:p>
          </p:txBody>
        </p:sp>
      </p:grpSp>
      <p:sp>
        <p:nvSpPr>
          <p:cNvPr id="110596" name="Text Box 46"/>
          <p:cNvSpPr txBox="1">
            <a:spLocks noChangeArrowheads="1"/>
          </p:cNvSpPr>
          <p:nvPr/>
        </p:nvSpPr>
        <p:spPr bwMode="auto">
          <a:xfrm>
            <a:off x="8705850" y="6491288"/>
            <a:ext cx="438150" cy="307975"/>
          </a:xfrm>
          <a:prstGeom prst="rect">
            <a:avLst/>
          </a:prstGeom>
          <a:noFill/>
          <a:ln w="9525">
            <a:noFill/>
            <a:miter lim="800000"/>
            <a:headEnd/>
            <a:tailEnd/>
          </a:ln>
        </p:spPr>
        <p:txBody>
          <a:bodyPr>
            <a:spAutoFit/>
          </a:bodyPr>
          <a:lstStyle/>
          <a:p>
            <a:pPr algn="l"/>
            <a:r>
              <a:rPr lang="en-US" sz="1400" b="1" dirty="0">
                <a:effectLst/>
                <a:latin typeface="Humanst521 BT" charset="0"/>
              </a:rPr>
              <a:t> </a:t>
            </a:r>
            <a:endParaRPr lang="en-US" sz="1400" dirty="0">
              <a:effectLst/>
              <a:latin typeface="Cambria" pitchFamily="18" charset="0"/>
            </a:endParaRPr>
          </a:p>
        </p:txBody>
      </p:sp>
      <p:sp>
        <p:nvSpPr>
          <p:cNvPr id="110597" name="Text Box 61"/>
          <p:cNvSpPr txBox="1">
            <a:spLocks noChangeArrowheads="1"/>
          </p:cNvSpPr>
          <p:nvPr/>
        </p:nvSpPr>
        <p:spPr bwMode="auto">
          <a:xfrm>
            <a:off x="228600" y="1021278"/>
            <a:ext cx="2233613" cy="1561902"/>
          </a:xfrm>
          <a:prstGeom prst="rect">
            <a:avLst/>
          </a:prstGeom>
          <a:noFill/>
          <a:ln w="9525">
            <a:noFill/>
            <a:miter lim="800000"/>
            <a:headEnd/>
            <a:tailEnd/>
          </a:ln>
        </p:spPr>
        <p:txBody>
          <a:bodyPr lIns="0" tIns="0" rIns="0" bIns="0">
            <a:spAutoFit/>
          </a:bodyPr>
          <a:lstStyle/>
          <a:p>
            <a:pPr>
              <a:lnSpc>
                <a:spcPct val="70000"/>
              </a:lnSpc>
              <a:spcBef>
                <a:spcPct val="50000"/>
              </a:spcBef>
            </a:pPr>
            <a:r>
              <a:rPr lang="en-US" sz="4800" dirty="0">
                <a:effectLst/>
                <a:latin typeface="Cambria" pitchFamily="18" charset="0"/>
              </a:rPr>
              <a:t>Causes</a:t>
            </a:r>
            <a:br>
              <a:rPr lang="en-US" sz="4800" dirty="0">
                <a:effectLst/>
                <a:latin typeface="Cambria" pitchFamily="18" charset="0"/>
              </a:rPr>
            </a:br>
            <a:r>
              <a:rPr lang="en-US" sz="4800" dirty="0">
                <a:effectLst/>
                <a:latin typeface="Cambria" pitchFamily="18" charset="0"/>
              </a:rPr>
              <a:t>of</a:t>
            </a:r>
            <a:br>
              <a:rPr lang="en-US" sz="4800" dirty="0">
                <a:effectLst/>
                <a:latin typeface="Cambria" pitchFamily="18" charset="0"/>
              </a:rPr>
            </a:br>
            <a:r>
              <a:rPr lang="en-US" sz="4800" dirty="0">
                <a:effectLst/>
                <a:latin typeface="Cambria" pitchFamily="18" charset="0"/>
              </a:rPr>
              <a:t>Crying</a:t>
            </a:r>
          </a:p>
        </p:txBody>
      </p:sp>
      <p:grpSp>
        <p:nvGrpSpPr>
          <p:cNvPr id="4" name="Group 74"/>
          <p:cNvGrpSpPr>
            <a:grpSpLocks/>
          </p:cNvGrpSpPr>
          <p:nvPr/>
        </p:nvGrpSpPr>
        <p:grpSpPr bwMode="auto">
          <a:xfrm>
            <a:off x="5029200" y="3733800"/>
            <a:ext cx="1524000" cy="1895475"/>
            <a:chOff x="1791" y="2352"/>
            <a:chExt cx="960" cy="1194"/>
          </a:xfrm>
        </p:grpSpPr>
        <p:pic>
          <p:nvPicPr>
            <p:cNvPr id="114704" name="Picture 73" descr="Pg 045 Cry 5"/>
            <p:cNvPicPr>
              <a:picLocks noChangeAspect="1" noChangeArrowheads="1"/>
            </p:cNvPicPr>
            <p:nvPr/>
          </p:nvPicPr>
          <p:blipFill>
            <a:blip r:embed="rId4" cstate="print"/>
            <a:srcRect l="14230" t="5188" r="11120" b="8944"/>
            <a:stretch>
              <a:fillRect/>
            </a:stretch>
          </p:blipFill>
          <p:spPr bwMode="auto">
            <a:xfrm>
              <a:off x="1791" y="2352"/>
              <a:ext cx="960" cy="9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angle"/>
            </a:sp3d>
          </p:spPr>
        </p:pic>
        <p:sp>
          <p:nvSpPr>
            <p:cNvPr id="114705" name="Text Box 17"/>
            <p:cNvSpPr txBox="1">
              <a:spLocks noChangeArrowheads="1"/>
            </p:cNvSpPr>
            <p:nvPr/>
          </p:nvSpPr>
          <p:spPr bwMode="auto">
            <a:xfrm>
              <a:off x="1812" y="3354"/>
              <a:ext cx="889" cy="192"/>
            </a:xfrm>
            <a:prstGeom prst="rect">
              <a:avLst/>
            </a:prstGeom>
            <a:noFill/>
            <a:ln w="9525">
              <a:noFill/>
              <a:miter lim="800000"/>
              <a:headEnd/>
              <a:tailEnd/>
            </a:ln>
            <a:scene3d>
              <a:camera prst="orthographicFront"/>
              <a:lightRig rig="threePt" dir="t"/>
            </a:scene3d>
            <a:sp3d>
              <a:bevelT prst="angle"/>
            </a:sp3d>
          </p:spPr>
          <p:txBody>
            <a:bodyPr lIns="0" tIns="0" rIns="0" bIns="0">
              <a:spAutoFit/>
            </a:bodyPr>
            <a:lstStyle/>
            <a:p>
              <a:pPr algn="ctr">
                <a:defRPr/>
              </a:pPr>
              <a:r>
                <a:rPr lang="en-US" sz="2000" i="1" dirty="0" smtClean="0">
                  <a:effectLst/>
                  <a:latin typeface="Cambria" pitchFamily="18" charset="0"/>
                  <a:ea typeface="+mn-ea"/>
                </a:rPr>
                <a:t>I am bored</a:t>
              </a:r>
              <a:r>
                <a:rPr lang="en-US" sz="2000" i="1" dirty="0">
                  <a:effectLst/>
                  <a:latin typeface="Humanst521 BT" pitchFamily="34" charset="0"/>
                  <a:ea typeface="+mn-ea"/>
                </a:rPr>
                <a:t>!</a:t>
              </a:r>
            </a:p>
          </p:txBody>
        </p:sp>
      </p:grpSp>
      <p:grpSp>
        <p:nvGrpSpPr>
          <p:cNvPr id="5" name="Group 70"/>
          <p:cNvGrpSpPr>
            <a:grpSpLocks/>
          </p:cNvGrpSpPr>
          <p:nvPr/>
        </p:nvGrpSpPr>
        <p:grpSpPr bwMode="auto">
          <a:xfrm>
            <a:off x="7086600" y="990600"/>
            <a:ext cx="1447800" cy="2192338"/>
            <a:chOff x="4416" y="660"/>
            <a:chExt cx="912" cy="1381"/>
          </a:xfrm>
        </p:grpSpPr>
        <p:pic>
          <p:nvPicPr>
            <p:cNvPr id="114702" name="Picture 69" descr="Pg 045 Cry 3"/>
            <p:cNvPicPr>
              <a:picLocks noChangeAspect="1" noChangeArrowheads="1"/>
            </p:cNvPicPr>
            <p:nvPr/>
          </p:nvPicPr>
          <p:blipFill>
            <a:blip r:embed="rId5" cstate="print"/>
            <a:srcRect l="10376" t="5649" r="8050" b="17454"/>
            <a:stretch>
              <a:fillRect/>
            </a:stretch>
          </p:blipFill>
          <p:spPr bwMode="auto">
            <a:xfrm>
              <a:off x="4416" y="660"/>
              <a:ext cx="912" cy="9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angle"/>
            </a:sp3d>
          </p:spPr>
        </p:pic>
        <p:sp>
          <p:nvSpPr>
            <p:cNvPr id="114703" name="Text Box 15"/>
            <p:cNvSpPr txBox="1">
              <a:spLocks noChangeArrowheads="1"/>
            </p:cNvSpPr>
            <p:nvPr/>
          </p:nvSpPr>
          <p:spPr bwMode="auto">
            <a:xfrm>
              <a:off x="4464" y="1657"/>
              <a:ext cx="862" cy="384"/>
            </a:xfrm>
            <a:prstGeom prst="rect">
              <a:avLst/>
            </a:prstGeom>
            <a:noFill/>
            <a:ln w="9525">
              <a:noFill/>
              <a:miter lim="800000"/>
              <a:headEnd/>
              <a:tailEnd/>
            </a:ln>
            <a:scene3d>
              <a:camera prst="orthographicFront"/>
              <a:lightRig rig="threePt" dir="t"/>
            </a:scene3d>
            <a:sp3d>
              <a:bevelT prst="angle"/>
            </a:sp3d>
          </p:spPr>
          <p:txBody>
            <a:bodyPr lIns="0" tIns="0" rIns="0" bIns="0">
              <a:spAutoFit/>
            </a:bodyPr>
            <a:lstStyle/>
            <a:p>
              <a:pPr algn="ctr">
                <a:defRPr/>
              </a:pPr>
              <a:r>
                <a:rPr lang="en-US" sz="2000" i="1" dirty="0">
                  <a:effectLst/>
                  <a:latin typeface="Cambria" pitchFamily="18" charset="0"/>
                  <a:ea typeface="+mn-ea"/>
                </a:rPr>
                <a:t>Change my diaper!</a:t>
              </a:r>
            </a:p>
          </p:txBody>
        </p:sp>
      </p:grpSp>
      <p:grpSp>
        <p:nvGrpSpPr>
          <p:cNvPr id="6" name="Group 76"/>
          <p:cNvGrpSpPr>
            <a:grpSpLocks/>
          </p:cNvGrpSpPr>
          <p:nvPr/>
        </p:nvGrpSpPr>
        <p:grpSpPr bwMode="auto">
          <a:xfrm>
            <a:off x="7131050" y="3733800"/>
            <a:ext cx="1479550" cy="1839913"/>
            <a:chOff x="3115" y="2388"/>
            <a:chExt cx="932" cy="1159"/>
          </a:xfrm>
        </p:grpSpPr>
        <p:pic>
          <p:nvPicPr>
            <p:cNvPr id="114700" name="Picture 75" descr="Pg 045 Cry 6"/>
            <p:cNvPicPr>
              <a:picLocks noChangeAspect="1" noChangeArrowheads="1"/>
            </p:cNvPicPr>
            <p:nvPr/>
          </p:nvPicPr>
          <p:blipFill>
            <a:blip r:embed="rId6" cstate="print"/>
            <a:srcRect l="16563" t="8549" r="12519" b="10240"/>
            <a:stretch>
              <a:fillRect/>
            </a:stretch>
          </p:blipFill>
          <p:spPr bwMode="auto">
            <a:xfrm>
              <a:off x="3135" y="2388"/>
              <a:ext cx="912" cy="9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angle"/>
            </a:sp3d>
          </p:spPr>
        </p:pic>
        <p:sp>
          <p:nvSpPr>
            <p:cNvPr id="114701" name="Text Box 13"/>
            <p:cNvSpPr txBox="1">
              <a:spLocks noChangeArrowheads="1"/>
            </p:cNvSpPr>
            <p:nvPr/>
          </p:nvSpPr>
          <p:spPr bwMode="auto">
            <a:xfrm>
              <a:off x="3115" y="3353"/>
              <a:ext cx="879" cy="194"/>
            </a:xfrm>
            <a:prstGeom prst="rect">
              <a:avLst/>
            </a:prstGeom>
            <a:noFill/>
            <a:ln w="9525">
              <a:noFill/>
              <a:miter lim="800000"/>
              <a:headEnd/>
              <a:tailEnd/>
            </a:ln>
            <a:scene3d>
              <a:camera prst="orthographicFront"/>
              <a:lightRig rig="threePt" dir="t"/>
            </a:scene3d>
            <a:sp3d>
              <a:bevelT prst="angle"/>
            </a:sp3d>
          </p:spPr>
          <p:txBody>
            <a:bodyPr lIns="0" tIns="0" rIns="0" bIns="0">
              <a:spAutoFit/>
            </a:bodyPr>
            <a:lstStyle/>
            <a:p>
              <a:pPr algn="ctr">
                <a:defRPr/>
              </a:pPr>
              <a:r>
                <a:rPr lang="en-US" sz="2000" i="1" dirty="0" smtClean="0">
                  <a:effectLst/>
                  <a:latin typeface="Cambria" pitchFamily="18" charset="0"/>
                  <a:ea typeface="+mn-ea"/>
                </a:rPr>
                <a:t>I’m tired!</a:t>
              </a:r>
              <a:endParaRPr lang="en-US" sz="2000" i="1" dirty="0">
                <a:effectLst/>
                <a:latin typeface="Cambria" pitchFamily="18" charset="0"/>
                <a:ea typeface="+mn-ea"/>
              </a:endParaRPr>
            </a:p>
          </p:txBody>
        </p:sp>
      </p:grpSp>
      <p:grpSp>
        <p:nvGrpSpPr>
          <p:cNvPr id="7" name="Group 68"/>
          <p:cNvGrpSpPr>
            <a:grpSpLocks/>
          </p:cNvGrpSpPr>
          <p:nvPr/>
        </p:nvGrpSpPr>
        <p:grpSpPr bwMode="auto">
          <a:xfrm>
            <a:off x="5029200" y="990600"/>
            <a:ext cx="1447800" cy="2192338"/>
            <a:chOff x="3120" y="660"/>
            <a:chExt cx="912" cy="1381"/>
          </a:xfrm>
        </p:grpSpPr>
        <p:sp>
          <p:nvSpPr>
            <p:cNvPr id="114698" name="Text Box 14"/>
            <p:cNvSpPr txBox="1">
              <a:spLocks noChangeArrowheads="1"/>
            </p:cNvSpPr>
            <p:nvPr/>
          </p:nvSpPr>
          <p:spPr bwMode="auto">
            <a:xfrm>
              <a:off x="3132" y="1657"/>
              <a:ext cx="864" cy="384"/>
            </a:xfrm>
            <a:prstGeom prst="rect">
              <a:avLst/>
            </a:prstGeom>
            <a:noFill/>
            <a:ln w="9525">
              <a:noFill/>
              <a:miter lim="800000"/>
              <a:headEnd/>
              <a:tailEnd/>
            </a:ln>
            <a:scene3d>
              <a:camera prst="orthographicFront"/>
              <a:lightRig rig="threePt" dir="t"/>
            </a:scene3d>
            <a:sp3d>
              <a:bevelT prst="angle"/>
            </a:sp3d>
          </p:spPr>
          <p:txBody>
            <a:bodyPr lIns="0" tIns="0" rIns="0" bIns="0">
              <a:spAutoFit/>
            </a:bodyPr>
            <a:lstStyle/>
            <a:p>
              <a:pPr algn="ctr"/>
              <a:r>
                <a:rPr lang="en-US" sz="2000" i="1">
                  <a:effectLst/>
                  <a:latin typeface="Cambria" pitchFamily="18" charset="0"/>
                </a:rPr>
                <a:t>I don</a:t>
              </a:r>
              <a:r>
                <a:rPr lang="ja-JP" altLang="en-US" sz="2000" i="1">
                  <a:effectLst/>
                  <a:latin typeface="Cambria" pitchFamily="18" charset="0"/>
                </a:rPr>
                <a:t>’</a:t>
              </a:r>
              <a:r>
                <a:rPr lang="en-US" altLang="ja-JP" sz="2000" i="1">
                  <a:effectLst/>
                  <a:latin typeface="Cambria" pitchFamily="18" charset="0"/>
                </a:rPr>
                <a:t>t feel well!</a:t>
              </a:r>
              <a:endParaRPr lang="en-US" sz="2000" i="1">
                <a:effectLst/>
                <a:latin typeface="Cambria" pitchFamily="18" charset="0"/>
              </a:endParaRPr>
            </a:p>
          </p:txBody>
        </p:sp>
        <p:pic>
          <p:nvPicPr>
            <p:cNvPr id="114699" name="Picture 67" descr="Pg 045 Cry 2"/>
            <p:cNvPicPr>
              <a:picLocks noChangeAspect="1" noChangeArrowheads="1"/>
            </p:cNvPicPr>
            <p:nvPr/>
          </p:nvPicPr>
          <p:blipFill>
            <a:blip r:embed="rId7" cstate="print"/>
            <a:srcRect l="11033" t="3349" r="8473" b="7349"/>
            <a:stretch>
              <a:fillRect/>
            </a:stretch>
          </p:blipFill>
          <p:spPr bwMode="auto">
            <a:xfrm>
              <a:off x="3120" y="660"/>
              <a:ext cx="912" cy="9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angle"/>
            </a:sp3d>
          </p:spPr>
        </p:pic>
      </p:grpSp>
      <p:grpSp>
        <p:nvGrpSpPr>
          <p:cNvPr id="22" name="Group 72"/>
          <p:cNvGrpSpPr>
            <a:grpSpLocks/>
          </p:cNvGrpSpPr>
          <p:nvPr/>
        </p:nvGrpSpPr>
        <p:grpSpPr bwMode="auto">
          <a:xfrm>
            <a:off x="685800" y="3657600"/>
            <a:ext cx="1606550" cy="2227263"/>
            <a:chOff x="443" y="2340"/>
            <a:chExt cx="1012" cy="1403"/>
          </a:xfrm>
        </p:grpSpPr>
        <p:pic>
          <p:nvPicPr>
            <p:cNvPr id="23" name="Picture 71" descr="Pg 045 Cry 4"/>
            <p:cNvPicPr>
              <a:picLocks noChangeAspect="1" noChangeArrowheads="1"/>
            </p:cNvPicPr>
            <p:nvPr/>
          </p:nvPicPr>
          <p:blipFill>
            <a:blip r:embed="rId3" cstate="print"/>
            <a:srcRect l="16096" t="3687" r="5521" b="7834"/>
            <a:stretch>
              <a:fillRect/>
            </a:stretch>
          </p:blipFill>
          <p:spPr bwMode="auto">
            <a:xfrm>
              <a:off x="447" y="2340"/>
              <a:ext cx="1008" cy="9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angle"/>
            </a:sp3d>
          </p:spPr>
        </p:pic>
        <p:sp>
          <p:nvSpPr>
            <p:cNvPr id="24" name="Text Box 12"/>
            <p:cNvSpPr txBox="1">
              <a:spLocks noChangeArrowheads="1"/>
            </p:cNvSpPr>
            <p:nvPr/>
          </p:nvSpPr>
          <p:spPr bwMode="auto">
            <a:xfrm>
              <a:off x="443" y="3355"/>
              <a:ext cx="864" cy="388"/>
            </a:xfrm>
            <a:prstGeom prst="rect">
              <a:avLst/>
            </a:prstGeom>
            <a:noFill/>
            <a:ln w="9525">
              <a:noFill/>
              <a:miter lim="800000"/>
              <a:headEnd/>
              <a:tailEnd/>
            </a:ln>
            <a:scene3d>
              <a:camera prst="orthographicFront"/>
              <a:lightRig rig="threePt" dir="t"/>
            </a:scene3d>
            <a:sp3d>
              <a:bevelT prst="angle"/>
            </a:sp3d>
          </p:spPr>
          <p:txBody>
            <a:bodyPr lIns="0" tIns="0" rIns="0" bIns="0">
              <a:spAutoFit/>
            </a:bodyPr>
            <a:lstStyle/>
            <a:p>
              <a:pPr algn="ctr">
                <a:defRPr/>
              </a:pPr>
              <a:r>
                <a:rPr lang="en-US" sz="2000" i="1" dirty="0">
                  <a:effectLst/>
                  <a:latin typeface="Cambria" pitchFamily="18" charset="0"/>
                  <a:ea typeface="+mn-ea"/>
                </a:rPr>
                <a:t>I </a:t>
              </a:r>
              <a:r>
                <a:rPr lang="en-US" sz="2000" i="1" dirty="0" smtClean="0">
                  <a:effectLst/>
                  <a:latin typeface="Cambria" pitchFamily="18" charset="0"/>
                  <a:ea typeface="+mn-ea"/>
                </a:rPr>
                <a:t>need to be held!</a:t>
              </a:r>
              <a:endParaRPr lang="en-US" sz="2000" i="1" dirty="0">
                <a:effectLst/>
                <a:latin typeface="Cambria" pitchFamily="18" charset="0"/>
                <a:ea typeface="+mn-ea"/>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150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nodeType="afterGroup">
                            <p:stCondLst>
                              <p:cond delay="2500"/>
                            </p:stCondLst>
                            <p:childTnLst>
                              <p:par>
                                <p:cTn id="12" presetID="31" presetClass="entr" presetSubtype="0" fill="hold" nodeType="afterEffect">
                                  <p:stCondLst>
                                    <p:cond delay="500"/>
                                  </p:stCondLst>
                                  <p:iterate type="lt">
                                    <p:tmPct val="5000"/>
                                  </p:iterate>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nodeType="afterGroup">
                            <p:stCondLst>
                              <p:cond delay="4000"/>
                            </p:stCondLst>
                            <p:childTnLst>
                              <p:par>
                                <p:cTn id="19" presetID="31" presetClass="entr" presetSubtype="0" fill="hold" nodeType="afterEffect">
                                  <p:stCondLst>
                                    <p:cond delay="500"/>
                                  </p:stCondLst>
                                  <p:iterate type="lt">
                                    <p:tmPct val="5000"/>
                                  </p:iterate>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nodeType="afterGroup">
                            <p:stCondLst>
                              <p:cond delay="5500"/>
                            </p:stCondLst>
                            <p:childTnLst>
                              <p:par>
                                <p:cTn id="26" presetID="31" presetClass="entr" presetSubtype="0" fill="hold" nodeType="afterEffect">
                                  <p:stCondLst>
                                    <p:cond delay="500"/>
                                  </p:stCondLst>
                                  <p:iterate type="lt">
                                    <p:tmPct val="5000"/>
                                  </p:iterate>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fltVal val="0"/>
                                          </p:val>
                                        </p:tav>
                                        <p:tav tm="100000">
                                          <p:val>
                                            <p:strVal val="#ppt_w"/>
                                          </p:val>
                                        </p:tav>
                                      </p:tavLst>
                                    </p:anim>
                                    <p:anim calcmode="lin" valueType="num">
                                      <p:cBhvr>
                                        <p:cTn id="29" dur="1000" fill="hold"/>
                                        <p:tgtEl>
                                          <p:spTgt spid="3"/>
                                        </p:tgtEl>
                                        <p:attrNameLst>
                                          <p:attrName>ppt_h</p:attrName>
                                        </p:attrNameLst>
                                      </p:cBhvr>
                                      <p:tavLst>
                                        <p:tav tm="0">
                                          <p:val>
                                            <p:fltVal val="0"/>
                                          </p:val>
                                        </p:tav>
                                        <p:tav tm="100000">
                                          <p:val>
                                            <p:strVal val="#ppt_h"/>
                                          </p:val>
                                        </p:tav>
                                      </p:tavLst>
                                    </p:anim>
                                    <p:anim calcmode="lin" valueType="num">
                                      <p:cBhvr>
                                        <p:cTn id="30" dur="1000" fill="hold"/>
                                        <p:tgtEl>
                                          <p:spTgt spid="3"/>
                                        </p:tgtEl>
                                        <p:attrNameLst>
                                          <p:attrName>style.rotation</p:attrName>
                                        </p:attrNameLst>
                                      </p:cBhvr>
                                      <p:tavLst>
                                        <p:tav tm="0">
                                          <p:val>
                                            <p:fltVal val="90"/>
                                          </p:val>
                                        </p:tav>
                                        <p:tav tm="100000">
                                          <p:val>
                                            <p:fltVal val="0"/>
                                          </p:val>
                                        </p:tav>
                                      </p:tavLst>
                                    </p:anim>
                                    <p:animEffect transition="in" filter="fade">
                                      <p:cBhvr>
                                        <p:cTn id="31" dur="1000"/>
                                        <p:tgtEl>
                                          <p:spTgt spid="3"/>
                                        </p:tgtEl>
                                      </p:cBhvr>
                                    </p:animEffect>
                                  </p:childTnLst>
                                </p:cTn>
                              </p:par>
                            </p:childTnLst>
                          </p:cTn>
                        </p:par>
                        <p:par>
                          <p:cTn id="32" fill="hold" nodeType="afterGroup">
                            <p:stCondLst>
                              <p:cond delay="7000"/>
                            </p:stCondLst>
                            <p:childTnLst>
                              <p:par>
                                <p:cTn id="33" presetID="31" presetClass="entr" presetSubtype="0" fill="hold" nodeType="afterEffect">
                                  <p:stCondLst>
                                    <p:cond delay="500"/>
                                  </p:stCondLst>
                                  <p:iterate type="lt">
                                    <p:tmPct val="5000"/>
                                  </p:iterate>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par>
                          <p:cTn id="39" fill="hold" nodeType="afterGroup">
                            <p:stCondLst>
                              <p:cond delay="8500"/>
                            </p:stCondLst>
                            <p:childTnLst>
                              <p:par>
                                <p:cTn id="40" presetID="31" presetClass="entr" presetSubtype="0" fill="hold" nodeType="afterEffect">
                                  <p:stCondLst>
                                    <p:cond delay="500"/>
                                  </p:stCondLst>
                                  <p:iterate type="lt">
                                    <p:tmPct val="5000"/>
                                  </p:iterate>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fltVal val="0"/>
                                          </p:val>
                                        </p:tav>
                                        <p:tav tm="100000">
                                          <p:val>
                                            <p:strVal val="#ppt_w"/>
                                          </p:val>
                                        </p:tav>
                                      </p:tavLst>
                                    </p:anim>
                                    <p:anim calcmode="lin" valueType="num">
                                      <p:cBhvr>
                                        <p:cTn id="43" dur="1000" fill="hold"/>
                                        <p:tgtEl>
                                          <p:spTgt spid="6"/>
                                        </p:tgtEl>
                                        <p:attrNameLst>
                                          <p:attrName>ppt_h</p:attrName>
                                        </p:attrNameLst>
                                      </p:cBhvr>
                                      <p:tavLst>
                                        <p:tav tm="0">
                                          <p:val>
                                            <p:fltVal val="0"/>
                                          </p:val>
                                        </p:tav>
                                        <p:tav tm="100000">
                                          <p:val>
                                            <p:strVal val="#ppt_h"/>
                                          </p:val>
                                        </p:tav>
                                      </p:tavLst>
                                    </p:anim>
                                    <p:anim calcmode="lin" valueType="num">
                                      <p:cBhvr>
                                        <p:cTn id="44" dur="1000" fill="hold"/>
                                        <p:tgtEl>
                                          <p:spTgt spid="6"/>
                                        </p:tgtEl>
                                        <p:attrNameLst>
                                          <p:attrName>style.rotation</p:attrName>
                                        </p:attrNameLst>
                                      </p:cBhvr>
                                      <p:tavLst>
                                        <p:tav tm="0">
                                          <p:val>
                                            <p:fltVal val="90"/>
                                          </p:val>
                                        </p:tav>
                                        <p:tav tm="100000">
                                          <p:val>
                                            <p:fltVal val="0"/>
                                          </p:val>
                                        </p:tav>
                                      </p:tavLst>
                                    </p:anim>
                                    <p:animEffect transition="in" filter="fade">
                                      <p:cBhvr>
                                        <p:cTn id="45" dur="1000"/>
                                        <p:tgtEl>
                                          <p:spTgt spid="6"/>
                                        </p:tgtEl>
                                      </p:cBhvr>
                                    </p:animEffect>
                                  </p:childTnLst>
                                </p:cTn>
                              </p:par>
                            </p:childTnLst>
                          </p:cTn>
                        </p:par>
                        <p:par>
                          <p:cTn id="46" fill="hold">
                            <p:stCondLst>
                              <p:cond delay="10000"/>
                            </p:stCondLst>
                            <p:childTnLst>
                              <p:par>
                                <p:cTn id="47" presetID="31" presetClass="entr" presetSubtype="0" fill="hold" nodeType="afterEffect">
                                  <p:stCondLst>
                                    <p:cond delay="500"/>
                                  </p:stCondLst>
                                  <p:iterate type="lt">
                                    <p:tmPct val="5000"/>
                                  </p:iterate>
                                  <p:childTnLst>
                                    <p:set>
                                      <p:cBhvr>
                                        <p:cTn id="48" dur="1" fill="hold">
                                          <p:stCondLst>
                                            <p:cond delay="0"/>
                                          </p:stCondLst>
                                        </p:cTn>
                                        <p:tgtEl>
                                          <p:spTgt spid="22"/>
                                        </p:tgtEl>
                                        <p:attrNameLst>
                                          <p:attrName>style.visibility</p:attrName>
                                        </p:attrNameLst>
                                      </p:cBhvr>
                                      <p:to>
                                        <p:strVal val="visible"/>
                                      </p:to>
                                    </p:set>
                                    <p:anim calcmode="lin" valueType="num">
                                      <p:cBhvr>
                                        <p:cTn id="49" dur="1000" fill="hold"/>
                                        <p:tgtEl>
                                          <p:spTgt spid="22"/>
                                        </p:tgtEl>
                                        <p:attrNameLst>
                                          <p:attrName>ppt_w</p:attrName>
                                        </p:attrNameLst>
                                      </p:cBhvr>
                                      <p:tavLst>
                                        <p:tav tm="0">
                                          <p:val>
                                            <p:fltVal val="0"/>
                                          </p:val>
                                        </p:tav>
                                        <p:tav tm="100000">
                                          <p:val>
                                            <p:strVal val="#ppt_w"/>
                                          </p:val>
                                        </p:tav>
                                      </p:tavLst>
                                    </p:anim>
                                    <p:anim calcmode="lin" valueType="num">
                                      <p:cBhvr>
                                        <p:cTn id="50" dur="1000" fill="hold"/>
                                        <p:tgtEl>
                                          <p:spTgt spid="22"/>
                                        </p:tgtEl>
                                        <p:attrNameLst>
                                          <p:attrName>ppt_h</p:attrName>
                                        </p:attrNameLst>
                                      </p:cBhvr>
                                      <p:tavLst>
                                        <p:tav tm="0">
                                          <p:val>
                                            <p:fltVal val="0"/>
                                          </p:val>
                                        </p:tav>
                                        <p:tav tm="100000">
                                          <p:val>
                                            <p:strVal val="#ppt_h"/>
                                          </p:val>
                                        </p:tav>
                                      </p:tavLst>
                                    </p:anim>
                                    <p:anim calcmode="lin" valueType="num">
                                      <p:cBhvr>
                                        <p:cTn id="51" dur="1000" fill="hold"/>
                                        <p:tgtEl>
                                          <p:spTgt spid="22"/>
                                        </p:tgtEl>
                                        <p:attrNameLst>
                                          <p:attrName>style.rotation</p:attrName>
                                        </p:attrNameLst>
                                      </p:cBhvr>
                                      <p:tavLst>
                                        <p:tav tm="0">
                                          <p:val>
                                            <p:fltVal val="90"/>
                                          </p:val>
                                        </p:tav>
                                        <p:tav tm="100000">
                                          <p:val>
                                            <p:fltVal val="0"/>
                                          </p:val>
                                        </p:tav>
                                      </p:tavLst>
                                    </p:anim>
                                    <p:animEffect transition="in" filter="fade">
                                      <p:cBhvr>
                                        <p:cTn id="5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4"/>
          <p:cNvSpPr txBox="1">
            <a:spLocks noChangeArrowheads="1"/>
          </p:cNvSpPr>
          <p:nvPr/>
        </p:nvSpPr>
        <p:spPr bwMode="auto">
          <a:xfrm>
            <a:off x="8705850" y="6491288"/>
            <a:ext cx="438150" cy="307975"/>
          </a:xfrm>
          <a:prstGeom prst="rect">
            <a:avLst/>
          </a:prstGeom>
          <a:noFill/>
          <a:ln w="9525">
            <a:noFill/>
            <a:miter lim="800000"/>
            <a:headEnd/>
            <a:tailEnd/>
          </a:ln>
        </p:spPr>
        <p:txBody>
          <a:bodyPr>
            <a:spAutoFit/>
          </a:bodyPr>
          <a:lstStyle/>
          <a:p>
            <a:pPr algn="l"/>
            <a:r>
              <a:rPr lang="en-US" sz="1400" b="1" dirty="0">
                <a:effectLst/>
                <a:latin typeface="Humanst521 BT" charset="0"/>
              </a:rPr>
              <a:t> </a:t>
            </a:r>
            <a:endParaRPr lang="en-US" sz="1400" dirty="0">
              <a:effectLst/>
              <a:latin typeface="Cambria" pitchFamily="18" charset="0"/>
            </a:endParaRPr>
          </a:p>
        </p:txBody>
      </p:sp>
      <p:sp>
        <p:nvSpPr>
          <p:cNvPr id="62467" name="Rectangle 15"/>
          <p:cNvSpPr>
            <a:spLocks noChangeArrowheads="1"/>
          </p:cNvSpPr>
          <p:nvPr/>
        </p:nvSpPr>
        <p:spPr bwMode="auto">
          <a:xfrm>
            <a:off x="685800" y="762000"/>
            <a:ext cx="3352800" cy="970971"/>
          </a:xfrm>
          <a:prstGeom prst="rect">
            <a:avLst/>
          </a:prstGeom>
          <a:noFill/>
          <a:ln w="9525">
            <a:noFill/>
            <a:miter lim="800000"/>
            <a:headEnd/>
            <a:tailEnd/>
          </a:ln>
        </p:spPr>
        <p:txBody>
          <a:bodyPr lIns="0" tIns="0" rIns="0" bIns="0">
            <a:spAutoFit/>
          </a:bodyPr>
          <a:lstStyle/>
          <a:p>
            <a:pPr>
              <a:lnSpc>
                <a:spcPct val="150000"/>
              </a:lnSpc>
            </a:pPr>
            <a:r>
              <a:rPr lang="en-US" sz="4800" dirty="0">
                <a:effectLst/>
                <a:latin typeface="Cambria" pitchFamily="18" charset="0"/>
              </a:rPr>
              <a:t>Dry Skin</a:t>
            </a:r>
          </a:p>
        </p:txBody>
      </p:sp>
      <p:sp>
        <p:nvSpPr>
          <p:cNvPr id="55301" name="Text Box 5"/>
          <p:cNvSpPr txBox="1">
            <a:spLocks noChangeArrowheads="1"/>
          </p:cNvSpPr>
          <p:nvPr/>
        </p:nvSpPr>
        <p:spPr bwMode="auto">
          <a:xfrm>
            <a:off x="352425" y="2133600"/>
            <a:ext cx="3838575" cy="3584575"/>
          </a:xfrm>
          <a:prstGeom prst="rect">
            <a:avLst/>
          </a:prstGeom>
          <a:noFill/>
          <a:ln w="9525">
            <a:noFill/>
            <a:miter lim="800000"/>
            <a:headEnd/>
            <a:tailEnd/>
          </a:ln>
        </p:spPr>
        <p:txBody>
          <a:bodyPr/>
          <a:lstStyle/>
          <a:p>
            <a:pPr>
              <a:buFont typeface="Humanst521 BT" charset="0"/>
              <a:buNone/>
            </a:pPr>
            <a:r>
              <a:rPr lang="en-US" sz="2400" dirty="0">
                <a:effectLst/>
                <a:latin typeface="Cambria" pitchFamily="18" charset="0"/>
              </a:rPr>
              <a:t>The protective </a:t>
            </a:r>
            <a:r>
              <a:rPr lang="en-US" sz="2400" dirty="0" err="1">
                <a:effectLst/>
                <a:latin typeface="Cambria" pitchFamily="18" charset="0"/>
              </a:rPr>
              <a:t>vernix</a:t>
            </a:r>
            <a:r>
              <a:rPr lang="en-US" sz="2400" dirty="0">
                <a:effectLst/>
                <a:latin typeface="Cambria" pitchFamily="18" charset="0"/>
              </a:rPr>
              <a:t/>
            </a:r>
            <a:br>
              <a:rPr lang="en-US" sz="2400" dirty="0">
                <a:effectLst/>
                <a:latin typeface="Cambria" pitchFamily="18" charset="0"/>
              </a:rPr>
            </a:br>
            <a:r>
              <a:rPr lang="en-US" sz="2400" dirty="0">
                <a:effectLst/>
                <a:latin typeface="Cambria" pitchFamily="18" charset="0"/>
              </a:rPr>
              <a:t>will start to slough off around 38 weeks.</a:t>
            </a:r>
          </a:p>
          <a:p>
            <a:pPr>
              <a:buFont typeface="Humanst521 BT" charset="0"/>
              <a:buNone/>
            </a:pPr>
            <a:endParaRPr lang="en-US" sz="2400" dirty="0">
              <a:effectLst/>
              <a:latin typeface="Cambria" pitchFamily="18" charset="0"/>
            </a:endParaRPr>
          </a:p>
          <a:p>
            <a:pPr>
              <a:buFont typeface="Humanst521 BT" charset="0"/>
              <a:buNone/>
            </a:pPr>
            <a:r>
              <a:rPr lang="en-US" sz="2400" dirty="0">
                <a:effectLst/>
                <a:latin typeface="Cambria" pitchFamily="18" charset="0"/>
              </a:rPr>
              <a:t>If your baby is born</a:t>
            </a:r>
            <a:br>
              <a:rPr lang="en-US" sz="2400" dirty="0">
                <a:effectLst/>
                <a:latin typeface="Cambria" pitchFamily="18" charset="0"/>
              </a:rPr>
            </a:br>
            <a:r>
              <a:rPr lang="en-US" sz="2400" dirty="0">
                <a:effectLst/>
                <a:latin typeface="Cambria" pitchFamily="18" charset="0"/>
              </a:rPr>
              <a:t>after this time frame</a:t>
            </a:r>
            <a:br>
              <a:rPr lang="en-US" sz="2400" dirty="0">
                <a:effectLst/>
                <a:latin typeface="Cambria" pitchFamily="18" charset="0"/>
              </a:rPr>
            </a:br>
            <a:r>
              <a:rPr lang="en-US" sz="2400" dirty="0">
                <a:effectLst/>
                <a:latin typeface="Cambria" pitchFamily="18" charset="0"/>
              </a:rPr>
              <a:t>he may have dry,</a:t>
            </a:r>
            <a:br>
              <a:rPr lang="en-US" sz="2400" dirty="0">
                <a:effectLst/>
                <a:latin typeface="Cambria" pitchFamily="18" charset="0"/>
              </a:rPr>
            </a:br>
            <a:r>
              <a:rPr lang="en-US" sz="2400" dirty="0">
                <a:effectLst/>
                <a:latin typeface="Cambria" pitchFamily="18" charset="0"/>
              </a:rPr>
              <a:t>flaky skin.</a:t>
            </a:r>
          </a:p>
        </p:txBody>
      </p:sp>
      <p:pic>
        <p:nvPicPr>
          <p:cNvPr id="3" name="Picture 2" descr="dry-ski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371600"/>
            <a:ext cx="4263975" cy="4254500"/>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301"/>
                                        </p:tgtEl>
                                        <p:attrNameLst>
                                          <p:attrName>style.visibility</p:attrName>
                                        </p:attrNameLst>
                                      </p:cBhvr>
                                      <p:to>
                                        <p:strVal val="visible"/>
                                      </p:to>
                                    </p:set>
                                    <p:animEffect transition="in" filter="fade">
                                      <p:cBhvr>
                                        <p:cTn id="7" dur="100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Box 4"/>
          <p:cNvSpPr txBox="1">
            <a:spLocks noChangeArrowheads="1"/>
          </p:cNvSpPr>
          <p:nvPr/>
        </p:nvSpPr>
        <p:spPr bwMode="auto">
          <a:xfrm>
            <a:off x="762000" y="2286000"/>
            <a:ext cx="2646363" cy="3342453"/>
          </a:xfrm>
          <a:prstGeom prst="rect">
            <a:avLst/>
          </a:prstGeom>
          <a:noFill/>
          <a:ln w="9525">
            <a:noFill/>
            <a:miter lim="800000"/>
            <a:headEnd/>
            <a:tailEnd/>
          </a:ln>
        </p:spPr>
        <p:txBody>
          <a:bodyPr>
            <a:spAutoFit/>
          </a:bodyPr>
          <a:lstStyle/>
          <a:p>
            <a:pPr marL="342900" indent="-342900" algn="l">
              <a:lnSpc>
                <a:spcPct val="80000"/>
              </a:lnSpc>
              <a:buFontTx/>
              <a:buAutoNum type="arabicPeriod"/>
            </a:pPr>
            <a:r>
              <a:rPr lang="en-US" sz="2400" i="1" dirty="0">
                <a:effectLst/>
                <a:latin typeface="Cambria" pitchFamily="18" charset="0"/>
              </a:rPr>
              <a:t>Swaddle</a:t>
            </a:r>
          </a:p>
          <a:p>
            <a:pPr marL="342900" indent="-342900" algn="l">
              <a:lnSpc>
                <a:spcPct val="80000"/>
              </a:lnSpc>
              <a:buFontTx/>
              <a:buAutoNum type="arabicPeriod"/>
            </a:pPr>
            <a:endParaRPr lang="en-US" sz="2400" i="1" dirty="0">
              <a:effectLst/>
              <a:latin typeface="Cambria" pitchFamily="18" charset="0"/>
            </a:endParaRPr>
          </a:p>
          <a:p>
            <a:pPr marL="342900" indent="-342900" algn="l">
              <a:lnSpc>
                <a:spcPct val="80000"/>
              </a:lnSpc>
              <a:buFontTx/>
              <a:buAutoNum type="arabicPeriod"/>
            </a:pPr>
            <a:r>
              <a:rPr lang="en-US" sz="2400" i="1" dirty="0">
                <a:effectLst/>
                <a:latin typeface="Cambria" pitchFamily="18" charset="0"/>
              </a:rPr>
              <a:t>Side/Stomach</a:t>
            </a:r>
            <a:br>
              <a:rPr lang="en-US" sz="2400" i="1" dirty="0">
                <a:effectLst/>
                <a:latin typeface="Cambria" pitchFamily="18" charset="0"/>
              </a:rPr>
            </a:br>
            <a:r>
              <a:rPr lang="en-US" sz="2400" i="1" dirty="0">
                <a:effectLst/>
                <a:latin typeface="Cambria" pitchFamily="18" charset="0"/>
              </a:rPr>
              <a:t>Position</a:t>
            </a:r>
          </a:p>
          <a:p>
            <a:pPr marL="342900" indent="-342900" algn="l">
              <a:lnSpc>
                <a:spcPct val="80000"/>
              </a:lnSpc>
              <a:buFontTx/>
              <a:buAutoNum type="arabicPeriod"/>
            </a:pPr>
            <a:endParaRPr lang="en-US" sz="2400" i="1" dirty="0">
              <a:effectLst/>
              <a:latin typeface="Cambria" pitchFamily="18" charset="0"/>
            </a:endParaRPr>
          </a:p>
          <a:p>
            <a:pPr marL="342900" indent="-342900" algn="l">
              <a:lnSpc>
                <a:spcPct val="80000"/>
              </a:lnSpc>
              <a:buFontTx/>
              <a:buAutoNum type="arabicPeriod"/>
            </a:pPr>
            <a:r>
              <a:rPr lang="en-US" sz="2400" i="1" dirty="0">
                <a:effectLst/>
                <a:latin typeface="Cambria" pitchFamily="18" charset="0"/>
              </a:rPr>
              <a:t>Shushing</a:t>
            </a:r>
            <a:br>
              <a:rPr lang="en-US" sz="2400" i="1" dirty="0">
                <a:effectLst/>
                <a:latin typeface="Cambria" pitchFamily="18" charset="0"/>
              </a:rPr>
            </a:br>
            <a:r>
              <a:rPr lang="en-US" sz="2400" i="1" dirty="0">
                <a:effectLst/>
                <a:latin typeface="Cambria" pitchFamily="18" charset="0"/>
              </a:rPr>
              <a:t>Sounds</a:t>
            </a:r>
          </a:p>
          <a:p>
            <a:pPr marL="342900" indent="-342900" algn="l">
              <a:lnSpc>
                <a:spcPct val="80000"/>
              </a:lnSpc>
              <a:buFontTx/>
              <a:buAutoNum type="arabicPeriod"/>
            </a:pPr>
            <a:endParaRPr lang="en-US" sz="2400" i="1" dirty="0">
              <a:effectLst/>
              <a:latin typeface="Cambria" pitchFamily="18" charset="0"/>
            </a:endParaRPr>
          </a:p>
          <a:p>
            <a:pPr marL="342900" indent="-342900" algn="l">
              <a:lnSpc>
                <a:spcPct val="80000"/>
              </a:lnSpc>
              <a:buFontTx/>
              <a:buAutoNum type="arabicPeriod"/>
            </a:pPr>
            <a:r>
              <a:rPr lang="en-US" sz="2400" i="1" dirty="0">
                <a:effectLst/>
                <a:latin typeface="Cambria" pitchFamily="18" charset="0"/>
              </a:rPr>
              <a:t>Swing</a:t>
            </a:r>
          </a:p>
          <a:p>
            <a:pPr marL="342900" indent="-342900" algn="l">
              <a:lnSpc>
                <a:spcPct val="80000"/>
              </a:lnSpc>
              <a:buFontTx/>
              <a:buAutoNum type="arabicPeriod"/>
            </a:pPr>
            <a:endParaRPr lang="en-US" sz="2400" i="1" dirty="0">
              <a:effectLst/>
              <a:latin typeface="Cambria" pitchFamily="18" charset="0"/>
            </a:endParaRPr>
          </a:p>
          <a:p>
            <a:pPr marL="342900" indent="-342900" algn="l">
              <a:lnSpc>
                <a:spcPct val="80000"/>
              </a:lnSpc>
              <a:buFontTx/>
              <a:buAutoNum type="arabicPeriod"/>
            </a:pPr>
            <a:r>
              <a:rPr lang="en-US" sz="2400" i="1" dirty="0">
                <a:effectLst/>
                <a:latin typeface="Cambria" pitchFamily="18" charset="0"/>
              </a:rPr>
              <a:t>Sucking</a:t>
            </a:r>
          </a:p>
        </p:txBody>
      </p:sp>
      <p:grpSp>
        <p:nvGrpSpPr>
          <p:cNvPr id="2" name="Group 47"/>
          <p:cNvGrpSpPr>
            <a:grpSpLocks/>
          </p:cNvGrpSpPr>
          <p:nvPr/>
        </p:nvGrpSpPr>
        <p:grpSpPr bwMode="auto">
          <a:xfrm>
            <a:off x="762000" y="457200"/>
            <a:ext cx="8077200" cy="5257800"/>
            <a:chOff x="432" y="288"/>
            <a:chExt cx="5088" cy="3312"/>
          </a:xfrm>
        </p:grpSpPr>
        <p:pic>
          <p:nvPicPr>
            <p:cNvPr id="120839" name="Picture 45" descr="Pg 047 Soothing"/>
            <p:cNvPicPr>
              <a:picLocks noChangeAspect="1" noChangeArrowheads="1"/>
            </p:cNvPicPr>
            <p:nvPr/>
          </p:nvPicPr>
          <p:blipFill>
            <a:blip r:embed="rId3" cstate="print"/>
            <a:srcRect l="6314" t="2326" r="2762" b="8342"/>
            <a:stretch>
              <a:fillRect/>
            </a:stretch>
          </p:blipFill>
          <p:spPr bwMode="auto">
            <a:xfrm>
              <a:off x="2064" y="912"/>
              <a:ext cx="3456" cy="2688"/>
            </a:xfrm>
            <a:prstGeom prst="round2DiagRect">
              <a:avLst>
                <a:gd name="adj1" fmla="val 16667"/>
                <a:gd name="adj2" fmla="val 0"/>
              </a:avLst>
            </a:prstGeom>
            <a:ln w="88900" cap="sq">
              <a:solidFill>
                <a:srgbClr val="FFFFFF"/>
              </a:solidFill>
              <a:miter lim="800000"/>
            </a:ln>
            <a:effectLst>
              <a:outerShdw blurRad="609600" algn="tl" rotWithShape="0">
                <a:srgbClr val="000000">
                  <a:alpha val="43000"/>
                </a:srgbClr>
              </a:outerShdw>
            </a:effectLst>
            <a:scene3d>
              <a:camera prst="orthographicFront"/>
              <a:lightRig rig="threePt" dir="t"/>
            </a:scene3d>
            <a:sp3d>
              <a:bevelT prst="angle"/>
            </a:sp3d>
          </p:spPr>
        </p:pic>
        <p:sp>
          <p:nvSpPr>
            <p:cNvPr id="116742" name="Text Box 36"/>
            <p:cNvSpPr txBox="1">
              <a:spLocks noChangeArrowheads="1"/>
            </p:cNvSpPr>
            <p:nvPr/>
          </p:nvSpPr>
          <p:spPr bwMode="auto">
            <a:xfrm>
              <a:off x="432" y="288"/>
              <a:ext cx="3456" cy="523"/>
            </a:xfrm>
            <a:prstGeom prst="rect">
              <a:avLst/>
            </a:prstGeom>
            <a:noFill/>
            <a:ln w="63500" cap="rnd">
              <a:noFill/>
              <a:prstDash val="sysDot"/>
              <a:miter lim="800000"/>
              <a:headEnd/>
              <a:tailEnd/>
            </a:ln>
          </p:spPr>
          <p:txBody>
            <a:bodyPr>
              <a:spAutoFit/>
            </a:bodyPr>
            <a:lstStyle/>
            <a:p>
              <a:pPr algn="l"/>
              <a:r>
                <a:rPr lang="en-US" sz="4800" dirty="0">
                  <a:effectLst/>
                  <a:latin typeface="Cambria" pitchFamily="18" charset="0"/>
                </a:rPr>
                <a:t>Soothing Your Baby</a:t>
              </a: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0836">
                                            <p:txEl>
                                              <p:pRg st="0" end="0"/>
                                            </p:txEl>
                                          </p:spTgt>
                                        </p:tgtEl>
                                        <p:attrNameLst>
                                          <p:attrName>style.visibility</p:attrName>
                                        </p:attrNameLst>
                                      </p:cBhvr>
                                      <p:to>
                                        <p:strVal val="visible"/>
                                      </p:to>
                                    </p:set>
                                    <p:animEffect transition="in" filter="fade">
                                      <p:cBhvr>
                                        <p:cTn id="7" dur="2000"/>
                                        <p:tgtEl>
                                          <p:spTgt spid="12083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0836">
                                            <p:txEl>
                                              <p:pRg st="2" end="2"/>
                                            </p:txEl>
                                          </p:spTgt>
                                        </p:tgtEl>
                                        <p:attrNameLst>
                                          <p:attrName>style.visibility</p:attrName>
                                        </p:attrNameLst>
                                      </p:cBhvr>
                                      <p:to>
                                        <p:strVal val="visible"/>
                                      </p:to>
                                    </p:set>
                                    <p:animEffect transition="in" filter="fade">
                                      <p:cBhvr>
                                        <p:cTn id="10" dur="2000"/>
                                        <p:tgtEl>
                                          <p:spTgt spid="120836">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0836">
                                            <p:txEl>
                                              <p:pRg st="4" end="4"/>
                                            </p:txEl>
                                          </p:spTgt>
                                        </p:tgtEl>
                                        <p:attrNameLst>
                                          <p:attrName>style.visibility</p:attrName>
                                        </p:attrNameLst>
                                      </p:cBhvr>
                                      <p:to>
                                        <p:strVal val="visible"/>
                                      </p:to>
                                    </p:set>
                                    <p:animEffect transition="in" filter="fade">
                                      <p:cBhvr>
                                        <p:cTn id="13" dur="2000"/>
                                        <p:tgtEl>
                                          <p:spTgt spid="120836">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0836">
                                            <p:txEl>
                                              <p:pRg st="6" end="6"/>
                                            </p:txEl>
                                          </p:spTgt>
                                        </p:tgtEl>
                                        <p:attrNameLst>
                                          <p:attrName>style.visibility</p:attrName>
                                        </p:attrNameLst>
                                      </p:cBhvr>
                                      <p:to>
                                        <p:strVal val="visible"/>
                                      </p:to>
                                    </p:set>
                                    <p:animEffect transition="in" filter="fade">
                                      <p:cBhvr>
                                        <p:cTn id="16" dur="2000"/>
                                        <p:tgtEl>
                                          <p:spTgt spid="120836">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0836">
                                            <p:txEl>
                                              <p:pRg st="8" end="8"/>
                                            </p:txEl>
                                          </p:spTgt>
                                        </p:tgtEl>
                                        <p:attrNameLst>
                                          <p:attrName>style.visibility</p:attrName>
                                        </p:attrNameLst>
                                      </p:cBhvr>
                                      <p:to>
                                        <p:strVal val="visible"/>
                                      </p:to>
                                    </p:set>
                                    <p:animEffect transition="in" filter="fade">
                                      <p:cBhvr>
                                        <p:cTn id="19" dur="2000"/>
                                        <p:tgtEl>
                                          <p:spTgt spid="12083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uiExpand="1" build="p" bldLvl="4"/>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5"/>
          <p:cNvSpPr txBox="1">
            <a:spLocks noChangeArrowheads="1"/>
          </p:cNvSpPr>
          <p:nvPr/>
        </p:nvSpPr>
        <p:spPr bwMode="auto">
          <a:xfrm>
            <a:off x="8705850" y="6491288"/>
            <a:ext cx="438150" cy="307975"/>
          </a:xfrm>
          <a:prstGeom prst="rect">
            <a:avLst/>
          </a:prstGeom>
          <a:noFill/>
          <a:ln w="9525">
            <a:noFill/>
            <a:miter lim="800000"/>
            <a:headEnd/>
            <a:tailEnd/>
          </a:ln>
        </p:spPr>
        <p:txBody>
          <a:bodyPr>
            <a:spAutoFit/>
          </a:bodyPr>
          <a:lstStyle/>
          <a:p>
            <a:pPr algn="l"/>
            <a:r>
              <a:rPr lang="en-US" sz="1400" b="1" dirty="0">
                <a:effectLst/>
                <a:latin typeface="Humanst521 BT" charset="0"/>
              </a:rPr>
              <a:t> </a:t>
            </a:r>
            <a:endParaRPr lang="en-US" sz="1400" dirty="0">
              <a:effectLst/>
              <a:latin typeface="Cambria" pitchFamily="18" charset="0"/>
            </a:endParaRPr>
          </a:p>
        </p:txBody>
      </p:sp>
      <p:sp>
        <p:nvSpPr>
          <p:cNvPr id="997383" name="Text Box 7"/>
          <p:cNvSpPr txBox="1">
            <a:spLocks noChangeArrowheads="1"/>
          </p:cNvSpPr>
          <p:nvPr/>
        </p:nvSpPr>
        <p:spPr bwMode="auto">
          <a:xfrm>
            <a:off x="4800600" y="1219200"/>
            <a:ext cx="3192463" cy="4924425"/>
          </a:xfrm>
          <a:prstGeom prst="rect">
            <a:avLst/>
          </a:prstGeom>
          <a:noFill/>
          <a:ln w="9525">
            <a:noFill/>
            <a:miter lim="800000"/>
            <a:headEnd/>
            <a:tailEnd/>
          </a:ln>
        </p:spPr>
        <p:txBody>
          <a:bodyPr lIns="0" tIns="0" rIns="0" bIns="0">
            <a:spAutoFit/>
          </a:bodyPr>
          <a:lstStyle/>
          <a:p>
            <a:pPr marL="176213" indent="-176213" algn="l">
              <a:buFontTx/>
              <a:buChar char="•"/>
            </a:pPr>
            <a:r>
              <a:rPr lang="en-US" sz="2000" i="1" dirty="0" smtClean="0">
                <a:effectLst/>
                <a:latin typeface="Cambria" pitchFamily="18" charset="0"/>
              </a:rPr>
              <a:t>Hold your baby and rock.</a:t>
            </a:r>
            <a:endParaRPr lang="en-US" sz="2000" i="1" dirty="0">
              <a:effectLst/>
              <a:latin typeface="Cambria" pitchFamily="18" charset="0"/>
            </a:endParaRPr>
          </a:p>
          <a:p>
            <a:pPr marL="176213" indent="-176213" algn="l">
              <a:buFontTx/>
              <a:buChar char="•"/>
            </a:pPr>
            <a:endParaRPr lang="en-US" sz="2000" i="1" dirty="0">
              <a:effectLst/>
              <a:latin typeface="Cambria" pitchFamily="18" charset="0"/>
            </a:endParaRPr>
          </a:p>
          <a:p>
            <a:pPr marL="176213" indent="-176213" algn="l">
              <a:buFontTx/>
              <a:buChar char="•"/>
            </a:pPr>
            <a:r>
              <a:rPr lang="ja-JP" altLang="en-US" sz="2000" i="1">
                <a:effectLst/>
                <a:latin typeface="Cambria" pitchFamily="18" charset="0"/>
              </a:rPr>
              <a:t>“</a:t>
            </a:r>
            <a:r>
              <a:rPr lang="en-US" altLang="ja-JP" sz="2000" i="1" dirty="0">
                <a:effectLst/>
                <a:latin typeface="Cambria" pitchFamily="18" charset="0"/>
              </a:rPr>
              <a:t>Wear</a:t>
            </a:r>
            <a:r>
              <a:rPr lang="ja-JP" altLang="en-US" sz="2000" i="1">
                <a:effectLst/>
                <a:latin typeface="Cambria" pitchFamily="18" charset="0"/>
              </a:rPr>
              <a:t>”</a:t>
            </a:r>
            <a:r>
              <a:rPr lang="en-US" altLang="ja-JP" sz="2000" i="1" dirty="0">
                <a:effectLst/>
                <a:latin typeface="Cambria" pitchFamily="18" charset="0"/>
              </a:rPr>
              <a:t> your baby in a sling or other front carrier.</a:t>
            </a:r>
          </a:p>
          <a:p>
            <a:pPr marL="176213" indent="-176213" algn="l">
              <a:buFontTx/>
              <a:buChar char="•"/>
            </a:pPr>
            <a:endParaRPr lang="en-US" sz="2000" i="1" dirty="0">
              <a:effectLst/>
              <a:latin typeface="Cambria" pitchFamily="18" charset="0"/>
            </a:endParaRPr>
          </a:p>
          <a:p>
            <a:pPr marL="176213" indent="-176213" algn="l">
              <a:buFontTx/>
              <a:buChar char="•"/>
            </a:pPr>
            <a:r>
              <a:rPr lang="en-US" sz="2000" i="1" dirty="0">
                <a:effectLst/>
                <a:latin typeface="Cambria" pitchFamily="18" charset="0"/>
              </a:rPr>
              <a:t>Swaddle your baby, making sure to use a large enough blanket.</a:t>
            </a:r>
          </a:p>
          <a:p>
            <a:pPr marL="176213" indent="-176213" algn="l">
              <a:buFontTx/>
              <a:buChar char="•"/>
            </a:pPr>
            <a:endParaRPr lang="en-US" sz="2000" i="1" dirty="0">
              <a:effectLst/>
              <a:latin typeface="Cambria" pitchFamily="18" charset="0"/>
            </a:endParaRPr>
          </a:p>
          <a:p>
            <a:pPr marL="176213" indent="-176213" algn="l">
              <a:buFontTx/>
              <a:buChar char="•"/>
            </a:pPr>
            <a:r>
              <a:rPr lang="en-US" sz="2000" i="1" dirty="0">
                <a:effectLst/>
                <a:latin typeface="Cambria" pitchFamily="18" charset="0"/>
              </a:rPr>
              <a:t>Take a walk outside or a ride in the car.</a:t>
            </a:r>
          </a:p>
          <a:p>
            <a:pPr marL="176213" indent="-176213" algn="l">
              <a:buFontTx/>
              <a:buChar char="•"/>
            </a:pPr>
            <a:endParaRPr lang="en-US" sz="2000" i="1" dirty="0">
              <a:effectLst/>
              <a:latin typeface="Cambria" pitchFamily="18" charset="0"/>
            </a:endParaRPr>
          </a:p>
          <a:p>
            <a:pPr marL="176213" indent="-176213" algn="l">
              <a:buFontTx/>
              <a:buChar char="•"/>
            </a:pPr>
            <a:r>
              <a:rPr lang="en-US" sz="2000" i="1" dirty="0">
                <a:effectLst/>
                <a:latin typeface="Cambria" pitchFamily="18" charset="0"/>
              </a:rPr>
              <a:t>Produce </a:t>
            </a:r>
            <a:r>
              <a:rPr lang="ja-JP" altLang="en-US" sz="2000" i="1">
                <a:effectLst/>
                <a:latin typeface="Cambria" pitchFamily="18" charset="0"/>
              </a:rPr>
              <a:t>“</a:t>
            </a:r>
            <a:r>
              <a:rPr lang="en-US" altLang="ja-JP" sz="2000" i="1" dirty="0">
                <a:effectLst/>
                <a:latin typeface="Cambria" pitchFamily="18" charset="0"/>
              </a:rPr>
              <a:t>white noise</a:t>
            </a:r>
            <a:r>
              <a:rPr lang="ja-JP" altLang="en-US" sz="2000" i="1">
                <a:effectLst/>
                <a:latin typeface="Cambria" pitchFamily="18" charset="0"/>
              </a:rPr>
              <a:t>”</a:t>
            </a:r>
            <a:r>
              <a:rPr lang="en-US" altLang="ja-JP" sz="2000" i="1" dirty="0">
                <a:effectLst/>
                <a:latin typeface="Cambria" pitchFamily="18" charset="0"/>
              </a:rPr>
              <a:t> by running a fan or vacuum.</a:t>
            </a:r>
          </a:p>
          <a:p>
            <a:pPr marL="176213" indent="-176213" algn="l">
              <a:buFontTx/>
              <a:buChar char="•"/>
            </a:pPr>
            <a:endParaRPr lang="en-US" sz="2000" i="1" dirty="0">
              <a:effectLst/>
              <a:latin typeface="Cambria" pitchFamily="18" charset="0"/>
            </a:endParaRPr>
          </a:p>
          <a:p>
            <a:pPr marL="176213" indent="-176213" algn="l">
              <a:buFontTx/>
              <a:buChar char="•"/>
            </a:pPr>
            <a:r>
              <a:rPr lang="en-US" sz="2000" i="1" dirty="0">
                <a:effectLst/>
                <a:latin typeface="Cambria" pitchFamily="18" charset="0"/>
              </a:rPr>
              <a:t>Sing or hum to your baby.</a:t>
            </a:r>
          </a:p>
        </p:txBody>
      </p:sp>
      <p:grpSp>
        <p:nvGrpSpPr>
          <p:cNvPr id="2" name="Group 25"/>
          <p:cNvGrpSpPr>
            <a:grpSpLocks/>
          </p:cNvGrpSpPr>
          <p:nvPr/>
        </p:nvGrpSpPr>
        <p:grpSpPr bwMode="auto">
          <a:xfrm>
            <a:off x="641350" y="277813"/>
            <a:ext cx="8153400" cy="5589587"/>
            <a:chOff x="384" y="175"/>
            <a:chExt cx="5136" cy="3521"/>
          </a:xfrm>
        </p:grpSpPr>
        <p:sp>
          <p:nvSpPr>
            <p:cNvPr id="119813" name="Text Box 6"/>
            <p:cNvSpPr txBox="1">
              <a:spLocks noChangeArrowheads="1"/>
            </p:cNvSpPr>
            <p:nvPr/>
          </p:nvSpPr>
          <p:spPr bwMode="auto">
            <a:xfrm>
              <a:off x="384" y="175"/>
              <a:ext cx="5136" cy="404"/>
            </a:xfrm>
            <a:prstGeom prst="rect">
              <a:avLst/>
            </a:prstGeom>
            <a:noFill/>
            <a:ln w="63500" cap="rnd">
              <a:noFill/>
              <a:prstDash val="sysDot"/>
              <a:miter lim="800000"/>
              <a:headEnd/>
              <a:tailEnd/>
            </a:ln>
          </p:spPr>
          <p:txBody>
            <a:bodyPr>
              <a:spAutoFit/>
            </a:bodyPr>
            <a:lstStyle/>
            <a:p>
              <a:pPr algn="l"/>
              <a:r>
                <a:rPr lang="en-US" sz="3600" dirty="0">
                  <a:effectLst/>
                  <a:latin typeface="Cambria" pitchFamily="18" charset="0"/>
                </a:rPr>
                <a:t>Techniques to Soothe a Crying Baby</a:t>
              </a:r>
            </a:p>
          </p:txBody>
        </p:sp>
        <p:pic>
          <p:nvPicPr>
            <p:cNvPr id="122887" name="Picture 24" descr="Coping Skills"/>
            <p:cNvPicPr>
              <a:picLocks noChangeAspect="1" noChangeArrowheads="1"/>
            </p:cNvPicPr>
            <p:nvPr/>
          </p:nvPicPr>
          <p:blipFill>
            <a:blip r:embed="rId3" cstate="print"/>
            <a:srcRect l="4092" t="1538" r="1790" b="4615"/>
            <a:stretch>
              <a:fillRect/>
            </a:stretch>
          </p:blipFill>
          <p:spPr bwMode="auto">
            <a:xfrm>
              <a:off x="432" y="768"/>
              <a:ext cx="2208" cy="2928"/>
            </a:xfrm>
            <a:prstGeom prst="round2DiagRect">
              <a:avLst>
                <a:gd name="adj1" fmla="val 16667"/>
                <a:gd name="adj2" fmla="val 0"/>
              </a:avLst>
            </a:prstGeom>
            <a:ln w="88900" cap="sq">
              <a:solidFill>
                <a:srgbClr val="FFFFFF"/>
              </a:solidFill>
              <a:miter lim="800000"/>
            </a:ln>
            <a:effectLst>
              <a:outerShdw blurRad="1168400" algn="tl" rotWithShape="0">
                <a:srgbClr val="000000">
                  <a:alpha val="43000"/>
                </a:srgbClr>
              </a:outerShdw>
            </a:effectLst>
            <a:scene3d>
              <a:camera prst="orthographicFront"/>
              <a:lightRig rig="threePt" dir="t"/>
            </a:scene3d>
            <a:sp3d>
              <a:bevelT prst="angle"/>
            </a:sp3d>
          </p:spPr>
        </p:pic>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97383"/>
                                        </p:tgtEl>
                                        <p:attrNameLst>
                                          <p:attrName>style.visibility</p:attrName>
                                        </p:attrNameLst>
                                      </p:cBhvr>
                                      <p:to>
                                        <p:strVal val="visible"/>
                                      </p:to>
                                    </p:set>
                                    <p:animEffect transition="in" filter="fade">
                                      <p:cBhvr>
                                        <p:cTn id="11" dur="1000"/>
                                        <p:tgtEl>
                                          <p:spTgt spid="997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38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Grp="1" noChangeArrowheads="1"/>
          </p:cNvSpPr>
          <p:nvPr>
            <p:ph type="title"/>
          </p:nvPr>
        </p:nvSpPr>
        <p:spPr bwMode="auto">
          <a:xfrm>
            <a:off x="0" y="615950"/>
            <a:ext cx="9144000" cy="646331"/>
          </a:xfrm>
          <a:ln w="63500" cap="rnd">
            <a:prstDash val="sysDot"/>
            <a:miter lim="800000"/>
            <a:headEnd/>
            <a:tailEnd/>
          </a:ln>
        </p:spPr>
        <p:txBody>
          <a:bodyPr wrap="square">
            <a:spAutoFit/>
          </a:bodyPr>
          <a:lstStyle/>
          <a:p>
            <a:pPr>
              <a:defRPr/>
            </a:pPr>
            <a:r>
              <a:rPr lang="en-US" sz="3600" dirty="0">
                <a:latin typeface="Cambria" pitchFamily="18" charset="0"/>
                <a:ea typeface="+mj-ea"/>
                <a:cs typeface="+mj-cs"/>
              </a:rPr>
              <a:t>Coping Skills for Parents with a </a:t>
            </a:r>
            <a:r>
              <a:rPr lang="en-US" sz="3600" dirty="0" smtClean="0">
                <a:latin typeface="Cambria" pitchFamily="18" charset="0"/>
                <a:ea typeface="+mj-ea"/>
                <a:cs typeface="+mj-cs"/>
              </a:rPr>
              <a:t>Crying </a:t>
            </a:r>
            <a:r>
              <a:rPr lang="en-US" sz="3600" dirty="0">
                <a:latin typeface="Cambria" pitchFamily="18" charset="0"/>
                <a:ea typeface="+mj-ea"/>
                <a:cs typeface="+mj-cs"/>
              </a:rPr>
              <a:t>Baby</a:t>
            </a:r>
          </a:p>
        </p:txBody>
      </p:sp>
      <p:sp>
        <p:nvSpPr>
          <p:cNvPr id="4" name="Text Box 5"/>
          <p:cNvSpPr txBox="1">
            <a:spLocks noChangeArrowheads="1"/>
          </p:cNvSpPr>
          <p:nvPr/>
        </p:nvSpPr>
        <p:spPr bwMode="auto">
          <a:xfrm>
            <a:off x="914400" y="1600200"/>
            <a:ext cx="7380288" cy="4736681"/>
          </a:xfrm>
          <a:prstGeom prst="rect">
            <a:avLst/>
          </a:prstGeom>
          <a:noFill/>
          <a:ln w="9525">
            <a:noFill/>
            <a:miter lim="800000"/>
            <a:headEnd/>
            <a:tailEnd/>
          </a:ln>
        </p:spPr>
        <p:txBody>
          <a:bodyPr>
            <a:spAutoFit/>
          </a:bodyPr>
          <a:lstStyle/>
          <a:p>
            <a:pPr marL="174625" indent="-174625" algn="l">
              <a:lnSpc>
                <a:spcPct val="150000"/>
              </a:lnSpc>
              <a:buFont typeface="Humanst521 BT" charset="0"/>
              <a:buNone/>
            </a:pPr>
            <a:endParaRPr lang="en-US" sz="1200" i="1" dirty="0">
              <a:effectLst/>
              <a:latin typeface="Cambria" pitchFamily="18" charset="0"/>
            </a:endParaRPr>
          </a:p>
          <a:p>
            <a:pPr marL="174625" indent="-174625" algn="l">
              <a:lnSpc>
                <a:spcPct val="150000"/>
              </a:lnSpc>
              <a:buFont typeface="Humanst521 BT" charset="0"/>
              <a:buChar char="•"/>
            </a:pPr>
            <a:r>
              <a:rPr lang="en-US" sz="2200" i="1" dirty="0" smtClean="0">
                <a:effectLst/>
                <a:latin typeface="Cambria" pitchFamily="18" charset="0"/>
              </a:rPr>
              <a:t>Take a personal </a:t>
            </a:r>
            <a:r>
              <a:rPr lang="ja-JP" altLang="en-US" sz="2200" i="1">
                <a:effectLst/>
                <a:latin typeface="Cambria" pitchFamily="18" charset="0"/>
              </a:rPr>
              <a:t>“</a:t>
            </a:r>
            <a:r>
              <a:rPr lang="en-US" altLang="ja-JP" sz="2200" i="1" dirty="0" smtClean="0">
                <a:effectLst/>
                <a:latin typeface="Cambria" pitchFamily="18" charset="0"/>
              </a:rPr>
              <a:t>timeout</a:t>
            </a:r>
            <a:r>
              <a:rPr lang="ja-JP" altLang="en-US" sz="2200" i="1" smtClean="0">
                <a:effectLst/>
                <a:latin typeface="Cambria" pitchFamily="18" charset="0"/>
              </a:rPr>
              <a:t>”</a:t>
            </a:r>
            <a:r>
              <a:rPr lang="en-US" altLang="ja-JP" sz="2200" i="1" dirty="0" smtClean="0">
                <a:effectLst/>
                <a:latin typeface="Cambria" pitchFamily="18" charset="0"/>
              </a:rPr>
              <a:t>.  It is OK to lay your baby in his or her crib and take a short break.</a:t>
            </a:r>
          </a:p>
          <a:p>
            <a:pPr marL="174625" indent="-174625" algn="l">
              <a:lnSpc>
                <a:spcPct val="150000"/>
              </a:lnSpc>
              <a:buFont typeface="Humanst521 BT" charset="0"/>
              <a:buChar char="•"/>
            </a:pPr>
            <a:r>
              <a:rPr lang="en-US" altLang="ja-JP" sz="2200" i="1" dirty="0" smtClean="0">
                <a:effectLst/>
                <a:latin typeface="Cambria" pitchFamily="18" charset="0"/>
              </a:rPr>
              <a:t>Take a breath and try to be calm before picking up your crying child.</a:t>
            </a:r>
            <a:endParaRPr lang="en-US" sz="2200" i="1" dirty="0" smtClean="0">
              <a:effectLst/>
              <a:latin typeface="Cambria" pitchFamily="18" charset="0"/>
            </a:endParaRPr>
          </a:p>
          <a:p>
            <a:pPr marL="174625" indent="-174625" algn="l">
              <a:lnSpc>
                <a:spcPct val="150000"/>
              </a:lnSpc>
              <a:buFont typeface="Humanst521 BT" charset="0"/>
              <a:buChar char="•"/>
            </a:pPr>
            <a:r>
              <a:rPr lang="en-US" sz="2200" i="1" dirty="0" smtClean="0">
                <a:effectLst/>
                <a:latin typeface="Cambria" pitchFamily="18" charset="0"/>
              </a:rPr>
              <a:t>Have </a:t>
            </a:r>
            <a:r>
              <a:rPr lang="en-US" sz="2200" i="1" dirty="0">
                <a:effectLst/>
                <a:latin typeface="Cambria" pitchFamily="18" charset="0"/>
              </a:rPr>
              <a:t>family and friends available for help when you need it.</a:t>
            </a:r>
          </a:p>
          <a:p>
            <a:pPr marL="174625" indent="-174625" algn="l">
              <a:lnSpc>
                <a:spcPct val="150000"/>
              </a:lnSpc>
              <a:buFont typeface="Humanst521 BT" charset="0"/>
              <a:buChar char="•"/>
            </a:pPr>
            <a:r>
              <a:rPr lang="en-US" sz="2200" i="1" dirty="0" smtClean="0">
                <a:effectLst/>
                <a:latin typeface="Cambria" pitchFamily="18" charset="0"/>
              </a:rPr>
              <a:t>Sleep </a:t>
            </a:r>
            <a:r>
              <a:rPr lang="en-US" sz="2200" i="1" dirty="0">
                <a:effectLst/>
                <a:latin typeface="Cambria" pitchFamily="18" charset="0"/>
              </a:rPr>
              <a:t>when your baby sleeps</a:t>
            </a:r>
            <a:r>
              <a:rPr lang="en-US" sz="2200" i="1" dirty="0" smtClean="0">
                <a:effectLst/>
                <a:latin typeface="Cambria" pitchFamily="18" charset="0"/>
              </a:rPr>
              <a:t>.</a:t>
            </a:r>
          </a:p>
          <a:p>
            <a:pPr marL="174625" indent="-174625" algn="l">
              <a:lnSpc>
                <a:spcPct val="150000"/>
              </a:lnSpc>
              <a:buFont typeface="Humanst521 BT" charset="0"/>
              <a:buChar char="•"/>
            </a:pPr>
            <a:r>
              <a:rPr lang="en-US" sz="2200" i="1" dirty="0" smtClean="0">
                <a:effectLst/>
                <a:latin typeface="Cambria" pitchFamily="18" charset="0"/>
              </a:rPr>
              <a:t>Ask for what you need…this does not mean you are a failure as a parent.</a:t>
            </a:r>
            <a:endParaRPr lang="en-US" sz="2200" i="1" dirty="0">
              <a:effectLst/>
              <a:latin typeface="Cambria" pitchFamily="18" charset="0"/>
            </a:endParaRPr>
          </a:p>
          <a:p>
            <a:pPr marL="174625" indent="-174625" algn="l">
              <a:lnSpc>
                <a:spcPct val="90000"/>
              </a:lnSpc>
              <a:buFont typeface="Humanst521 BT" charset="0"/>
              <a:buNone/>
            </a:pPr>
            <a:endParaRPr lang="en-US" sz="2200" i="1" dirty="0">
              <a:effectLst/>
              <a:latin typeface="Cambria" pitchFamily="18" charset="0"/>
            </a:endParaRPr>
          </a:p>
        </p:txBody>
      </p:sp>
      <p:sp>
        <p:nvSpPr>
          <p:cNvPr id="115716" name="Text Box 17"/>
          <p:cNvSpPr txBox="1">
            <a:spLocks noChangeArrowheads="1"/>
          </p:cNvSpPr>
          <p:nvPr/>
        </p:nvSpPr>
        <p:spPr bwMode="auto">
          <a:xfrm>
            <a:off x="8705850" y="6491288"/>
            <a:ext cx="438150" cy="307975"/>
          </a:xfrm>
          <a:prstGeom prst="rect">
            <a:avLst/>
          </a:prstGeom>
          <a:noFill/>
          <a:ln w="9525">
            <a:noFill/>
            <a:miter lim="800000"/>
            <a:headEnd/>
            <a:tailEnd/>
          </a:ln>
        </p:spPr>
        <p:txBody>
          <a:bodyPr>
            <a:spAutoFit/>
          </a:bodyPr>
          <a:lstStyle/>
          <a:p>
            <a:pPr algn="l"/>
            <a:r>
              <a:rPr lang="en-US" sz="1400" b="1" dirty="0">
                <a:effectLst/>
                <a:latin typeface="Humanst521 BT" charset="0"/>
              </a:rPr>
              <a:t> </a:t>
            </a:r>
            <a:endParaRPr lang="en-US" sz="1400" dirty="0">
              <a:effectLst/>
              <a:latin typeface="Cambria"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2000"/>
                                        <p:tgtEl>
                                          <p:spTgt spid="4">
                                            <p:txEl>
                                              <p:pRg st="1" end="1"/>
                                            </p:txEl>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2000"/>
                                        <p:tgtEl>
                                          <p:spTgt spid="4">
                                            <p:txEl>
                                              <p:pRg st="2" end="2"/>
                                            </p:txEl>
                                          </p:spTgt>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2000"/>
                                        <p:tgtEl>
                                          <p:spTgt spid="4">
                                            <p:txEl>
                                              <p:pRg st="3" end="3"/>
                                            </p:txEl>
                                          </p:spTgt>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2000"/>
                                        <p:tgtEl>
                                          <p:spTgt spid="4">
                                            <p:txEl>
                                              <p:pRg st="4" end="4"/>
                                            </p:txEl>
                                          </p:spTgt>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uiExpand="1" build="allAtOnce"/>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816" name="Picture 32" descr="Pg 046 Colic"/>
          <p:cNvPicPr>
            <a:picLocks noChangeAspect="1" noChangeArrowheads="1"/>
          </p:cNvPicPr>
          <p:nvPr/>
        </p:nvPicPr>
        <p:blipFill>
          <a:blip r:embed="rId2" cstate="print"/>
          <a:srcRect l="5549" t="2516" r="1965" b="3145"/>
          <a:stretch>
            <a:fillRect/>
          </a:stretch>
        </p:blipFill>
        <p:spPr bwMode="auto">
          <a:xfrm>
            <a:off x="533400" y="609600"/>
            <a:ext cx="3810000" cy="5715000"/>
          </a:xfrm>
          <a:prstGeom prst="round2DiagRect">
            <a:avLst>
              <a:gd name="adj1" fmla="val 16667"/>
              <a:gd name="adj2" fmla="val 0"/>
            </a:avLst>
          </a:prstGeom>
          <a:ln w="88900" cap="sq">
            <a:solidFill>
              <a:srgbClr val="FFFFFF"/>
            </a:solidFill>
            <a:miter lim="800000"/>
          </a:ln>
          <a:effectLst>
            <a:outerShdw blurRad="368300" dir="1560000" algn="tl" rotWithShape="0">
              <a:srgbClr val="000000">
                <a:alpha val="43000"/>
              </a:srgbClr>
            </a:outerShdw>
          </a:effectLst>
          <a:scene3d>
            <a:camera prst="orthographicFront"/>
            <a:lightRig rig="threePt" dir="t"/>
          </a:scene3d>
          <a:sp3d>
            <a:bevelT prst="angle"/>
          </a:sp3d>
        </p:spPr>
      </p:pic>
      <p:sp>
        <p:nvSpPr>
          <p:cNvPr id="114691" name="Text Box 20"/>
          <p:cNvSpPr txBox="1">
            <a:spLocks noChangeArrowheads="1"/>
          </p:cNvSpPr>
          <p:nvPr/>
        </p:nvSpPr>
        <p:spPr bwMode="auto">
          <a:xfrm>
            <a:off x="8705850" y="6491288"/>
            <a:ext cx="438150" cy="307975"/>
          </a:xfrm>
          <a:prstGeom prst="rect">
            <a:avLst/>
          </a:prstGeom>
          <a:noFill/>
          <a:ln w="9525">
            <a:noFill/>
            <a:miter lim="800000"/>
            <a:headEnd/>
            <a:tailEnd/>
          </a:ln>
        </p:spPr>
        <p:txBody>
          <a:bodyPr>
            <a:spAutoFit/>
          </a:bodyPr>
          <a:lstStyle/>
          <a:p>
            <a:pPr algn="l"/>
            <a:r>
              <a:rPr lang="en-US" sz="1400" b="1" dirty="0">
                <a:effectLst/>
                <a:latin typeface="Humanst521 BT" charset="0"/>
              </a:rPr>
              <a:t> </a:t>
            </a:r>
            <a:endParaRPr lang="en-US" sz="1400" dirty="0">
              <a:effectLst/>
              <a:latin typeface="Cambria" pitchFamily="18" charset="0"/>
            </a:endParaRPr>
          </a:p>
        </p:txBody>
      </p:sp>
      <p:sp>
        <p:nvSpPr>
          <p:cNvPr id="118805" name="Text Box 21"/>
          <p:cNvSpPr txBox="1">
            <a:spLocks noChangeArrowheads="1"/>
          </p:cNvSpPr>
          <p:nvPr/>
        </p:nvSpPr>
        <p:spPr bwMode="auto">
          <a:xfrm>
            <a:off x="4876800" y="457200"/>
            <a:ext cx="2209800" cy="830997"/>
          </a:xfrm>
          <a:prstGeom prst="rect">
            <a:avLst/>
          </a:prstGeom>
          <a:noFill/>
          <a:ln w="9525">
            <a:noFill/>
            <a:miter lim="800000"/>
            <a:headEnd/>
            <a:tailEnd/>
          </a:ln>
        </p:spPr>
        <p:txBody>
          <a:bodyPr>
            <a:spAutoFit/>
          </a:bodyPr>
          <a:lstStyle/>
          <a:p>
            <a:pPr algn="l"/>
            <a:r>
              <a:rPr lang="en-US" sz="4800" dirty="0">
                <a:effectLst/>
                <a:latin typeface="Cambria" pitchFamily="18" charset="0"/>
              </a:rPr>
              <a:t>Colic</a:t>
            </a:r>
          </a:p>
        </p:txBody>
      </p:sp>
      <p:sp>
        <p:nvSpPr>
          <p:cNvPr id="118788" name="Text Box 4"/>
          <p:cNvSpPr txBox="1">
            <a:spLocks noChangeArrowheads="1"/>
          </p:cNvSpPr>
          <p:nvPr/>
        </p:nvSpPr>
        <p:spPr bwMode="auto">
          <a:xfrm>
            <a:off x="5486400" y="2286000"/>
            <a:ext cx="3117850" cy="3940175"/>
          </a:xfrm>
          <a:prstGeom prst="rect">
            <a:avLst/>
          </a:prstGeom>
          <a:noFill/>
          <a:ln w="9525">
            <a:noFill/>
            <a:miter lim="800000"/>
            <a:headEnd/>
            <a:tailEnd/>
          </a:ln>
        </p:spPr>
        <p:txBody>
          <a:bodyPr>
            <a:spAutoFit/>
          </a:bodyPr>
          <a:lstStyle/>
          <a:p>
            <a:pPr marL="176213" indent="-176213" algn="l">
              <a:buFont typeface="Humanst521 BT" charset="0"/>
              <a:buChar char="•"/>
            </a:pPr>
            <a:r>
              <a:rPr lang="en-US" sz="2200" i="1" dirty="0">
                <a:effectLst/>
                <a:latin typeface="Cambria" pitchFamily="18" charset="0"/>
              </a:rPr>
              <a:t>Continuous crying</a:t>
            </a:r>
            <a:br>
              <a:rPr lang="en-US" sz="2200" i="1" dirty="0">
                <a:effectLst/>
                <a:latin typeface="Cambria" pitchFamily="18" charset="0"/>
              </a:rPr>
            </a:br>
            <a:r>
              <a:rPr lang="en-US" sz="2200" i="1" dirty="0">
                <a:effectLst/>
                <a:latin typeface="Cambria" pitchFamily="18" charset="0"/>
              </a:rPr>
              <a:t>for 3 or more hours a day.</a:t>
            </a:r>
          </a:p>
          <a:p>
            <a:pPr marL="176213" indent="-176213" algn="l">
              <a:buFont typeface="Humanst521 BT" charset="0"/>
              <a:buNone/>
            </a:pPr>
            <a:endParaRPr lang="en-US" i="1" dirty="0">
              <a:effectLst/>
              <a:latin typeface="Cambria" pitchFamily="18" charset="0"/>
            </a:endParaRPr>
          </a:p>
          <a:p>
            <a:pPr marL="176213" indent="-176213" algn="l">
              <a:buFont typeface="Humanst521 BT" charset="0"/>
              <a:buChar char="•"/>
            </a:pPr>
            <a:r>
              <a:rPr lang="en-US" sz="2200" i="1" dirty="0">
                <a:effectLst/>
                <a:latin typeface="Cambria" pitchFamily="18" charset="0"/>
              </a:rPr>
              <a:t>Usually seems to start at 1-3 weeks of age.</a:t>
            </a:r>
          </a:p>
          <a:p>
            <a:pPr marL="176213" indent="-176213" algn="l">
              <a:buFont typeface="Humanst521 BT" charset="0"/>
              <a:buNone/>
            </a:pPr>
            <a:endParaRPr lang="en-US" i="1" dirty="0">
              <a:effectLst/>
              <a:latin typeface="Cambria" pitchFamily="18" charset="0"/>
            </a:endParaRPr>
          </a:p>
          <a:p>
            <a:pPr marL="176213" indent="-176213" algn="l">
              <a:buFont typeface="Humanst521 BT" charset="0"/>
              <a:buChar char="•"/>
            </a:pPr>
            <a:r>
              <a:rPr lang="en-US" sz="2200" i="1" dirty="0">
                <a:effectLst/>
                <a:latin typeface="Cambria" pitchFamily="18" charset="0"/>
              </a:rPr>
              <a:t>The reason is truly unknown.</a:t>
            </a:r>
          </a:p>
          <a:p>
            <a:pPr marL="176213" indent="-176213" algn="l">
              <a:buFont typeface="Humanst521 BT" charset="0"/>
              <a:buNone/>
            </a:pPr>
            <a:endParaRPr lang="en-US" i="1" dirty="0">
              <a:effectLst/>
              <a:latin typeface="Cambria" pitchFamily="18" charset="0"/>
            </a:endParaRPr>
          </a:p>
          <a:p>
            <a:pPr marL="176213" indent="-176213" algn="l">
              <a:buFont typeface="Humanst521 BT" charset="0"/>
              <a:buChar char="•"/>
            </a:pPr>
            <a:r>
              <a:rPr lang="en-US" sz="2200" i="1" dirty="0">
                <a:effectLst/>
                <a:latin typeface="Cambria" pitchFamily="18" charset="0"/>
              </a:rPr>
              <a:t>It is always important to consult your healthcare provider.</a:t>
            </a:r>
          </a:p>
        </p:txBody>
      </p:sp>
      <p:sp>
        <p:nvSpPr>
          <p:cNvPr id="118812" name="Text Box 28"/>
          <p:cNvSpPr txBox="1">
            <a:spLocks noChangeArrowheads="1"/>
          </p:cNvSpPr>
          <p:nvPr/>
        </p:nvSpPr>
        <p:spPr bwMode="auto">
          <a:xfrm>
            <a:off x="5562600" y="1600200"/>
            <a:ext cx="3581400" cy="641350"/>
          </a:xfrm>
          <a:prstGeom prst="rect">
            <a:avLst/>
          </a:prstGeom>
          <a:noFill/>
          <a:ln w="9525">
            <a:noFill/>
            <a:miter lim="800000"/>
            <a:headEnd/>
            <a:tailEnd/>
          </a:ln>
        </p:spPr>
        <p:txBody>
          <a:bodyPr anchor="ctr">
            <a:spAutoFit/>
          </a:bodyPr>
          <a:lstStyle/>
          <a:p>
            <a:pPr algn="l"/>
            <a:r>
              <a:rPr lang="en-US" sz="3600" i="1" dirty="0">
                <a:effectLst/>
                <a:latin typeface="Cambria" pitchFamily="18" charset="0"/>
              </a:rPr>
              <a:t>What is Colic?</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8816"/>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18805"/>
                                        </p:tgtEl>
                                        <p:attrNameLst>
                                          <p:attrName>style.visibility</p:attrName>
                                        </p:attrNameLst>
                                      </p:cBhvr>
                                      <p:to>
                                        <p:strVal val="visible"/>
                                      </p:to>
                                    </p:set>
                                    <p:animEffect transition="in" filter="fade">
                                      <p:cBhvr>
                                        <p:cTn id="9" dur="1000"/>
                                        <p:tgtEl>
                                          <p:spTgt spid="118805"/>
                                        </p:tgtEl>
                                      </p:cBhvr>
                                    </p:animEffect>
                                  </p:childTnLst>
                                </p:cTn>
                              </p:par>
                            </p:childTnLst>
                          </p:cTn>
                        </p:par>
                        <p:par>
                          <p:cTn id="10" fill="hold" nodeType="afterGroup">
                            <p:stCondLst>
                              <p:cond delay="1000"/>
                            </p:stCondLst>
                            <p:childTnLst>
                              <p:par>
                                <p:cTn id="11" presetID="10" presetClass="entr" presetSubtype="0" fill="hold" grpId="0" nodeType="afterEffect">
                                  <p:stCondLst>
                                    <p:cond delay="0"/>
                                  </p:stCondLst>
                                  <p:iterate type="wd">
                                    <p:tmPct val="10000"/>
                                  </p:iterate>
                                  <p:childTnLst>
                                    <p:set>
                                      <p:cBhvr>
                                        <p:cTn id="12" dur="1" fill="hold">
                                          <p:stCondLst>
                                            <p:cond delay="0"/>
                                          </p:stCondLst>
                                        </p:cTn>
                                        <p:tgtEl>
                                          <p:spTgt spid="118812"/>
                                        </p:tgtEl>
                                        <p:attrNameLst>
                                          <p:attrName>style.visibility</p:attrName>
                                        </p:attrNameLst>
                                      </p:cBhvr>
                                      <p:to>
                                        <p:strVal val="visible"/>
                                      </p:to>
                                    </p:set>
                                    <p:animEffect transition="in" filter="fade">
                                      <p:cBhvr>
                                        <p:cTn id="13" dur="1000"/>
                                        <p:tgtEl>
                                          <p:spTgt spid="118812"/>
                                        </p:tgtEl>
                                      </p:cBhvr>
                                    </p:animEffect>
                                  </p:childTnLst>
                                </p:cTn>
                              </p:par>
                            </p:childTnLst>
                          </p:cTn>
                        </p:par>
                        <p:par>
                          <p:cTn id="14" fill="hold">
                            <p:stCondLst>
                              <p:cond delay="2300"/>
                            </p:stCondLst>
                            <p:childTnLst>
                              <p:par>
                                <p:cTn id="15" presetID="10" presetClass="entr" presetSubtype="0" fill="hold" grpId="1" nodeType="afterEffect">
                                  <p:stCondLst>
                                    <p:cond delay="0"/>
                                  </p:stCondLst>
                                  <p:childTnLst>
                                    <p:set>
                                      <p:cBhvr>
                                        <p:cTn id="16" dur="1" fill="hold">
                                          <p:stCondLst>
                                            <p:cond delay="0"/>
                                          </p:stCondLst>
                                        </p:cTn>
                                        <p:tgtEl>
                                          <p:spTgt spid="118788">
                                            <p:txEl>
                                              <p:pRg st="0" end="0"/>
                                            </p:txEl>
                                          </p:spTgt>
                                        </p:tgtEl>
                                        <p:attrNameLst>
                                          <p:attrName>style.visibility</p:attrName>
                                        </p:attrNameLst>
                                      </p:cBhvr>
                                      <p:to>
                                        <p:strVal val="visible"/>
                                      </p:to>
                                    </p:set>
                                    <p:animEffect transition="in" filter="fade">
                                      <p:cBhvr>
                                        <p:cTn id="17" dur="2000"/>
                                        <p:tgtEl>
                                          <p:spTgt spid="118788">
                                            <p:txEl>
                                              <p:pRg st="0" end="0"/>
                                            </p:txEl>
                                          </p:spTgt>
                                        </p:tgtEl>
                                      </p:cBhvr>
                                    </p:animEffect>
                                  </p:childTnLst>
                                </p:cTn>
                              </p:par>
                              <p:par>
                                <p:cTn id="18" presetID="10" presetClass="entr" presetSubtype="0" fill="hold" grpId="1" nodeType="withEffect">
                                  <p:stCondLst>
                                    <p:cond delay="0"/>
                                  </p:stCondLst>
                                  <p:iterate type="wd">
                                    <p:tmPct val="0"/>
                                  </p:iterate>
                                  <p:childTnLst>
                                    <p:set>
                                      <p:cBhvr>
                                        <p:cTn id="19" dur="1" fill="hold">
                                          <p:stCondLst>
                                            <p:cond delay="0"/>
                                          </p:stCondLst>
                                        </p:cTn>
                                        <p:tgtEl>
                                          <p:spTgt spid="118788">
                                            <p:txEl>
                                              <p:pRg st="2" end="2"/>
                                            </p:txEl>
                                          </p:spTgt>
                                        </p:tgtEl>
                                        <p:attrNameLst>
                                          <p:attrName>style.visibility</p:attrName>
                                        </p:attrNameLst>
                                      </p:cBhvr>
                                      <p:to>
                                        <p:strVal val="visible"/>
                                      </p:to>
                                    </p:set>
                                    <p:animEffect transition="in" filter="fade">
                                      <p:cBhvr>
                                        <p:cTn id="20" dur="2000"/>
                                        <p:tgtEl>
                                          <p:spTgt spid="118788">
                                            <p:txEl>
                                              <p:pRg st="2" end="2"/>
                                            </p:txEl>
                                          </p:spTgt>
                                        </p:tgtEl>
                                      </p:cBhvr>
                                    </p:animEffect>
                                  </p:childTnLst>
                                </p:cTn>
                              </p:par>
                              <p:par>
                                <p:cTn id="21" presetID="10" presetClass="entr" presetSubtype="0" fill="hold" grpId="1" nodeType="withEffect">
                                  <p:stCondLst>
                                    <p:cond delay="0"/>
                                  </p:stCondLst>
                                  <p:iterate type="wd">
                                    <p:tmPct val="0"/>
                                  </p:iterate>
                                  <p:childTnLst>
                                    <p:set>
                                      <p:cBhvr>
                                        <p:cTn id="22" dur="1" fill="hold">
                                          <p:stCondLst>
                                            <p:cond delay="0"/>
                                          </p:stCondLst>
                                        </p:cTn>
                                        <p:tgtEl>
                                          <p:spTgt spid="118788">
                                            <p:txEl>
                                              <p:pRg st="4" end="4"/>
                                            </p:txEl>
                                          </p:spTgt>
                                        </p:tgtEl>
                                        <p:attrNameLst>
                                          <p:attrName>style.visibility</p:attrName>
                                        </p:attrNameLst>
                                      </p:cBhvr>
                                      <p:to>
                                        <p:strVal val="visible"/>
                                      </p:to>
                                    </p:set>
                                    <p:animEffect transition="in" filter="fade">
                                      <p:cBhvr>
                                        <p:cTn id="23" dur="2000"/>
                                        <p:tgtEl>
                                          <p:spTgt spid="118788">
                                            <p:txEl>
                                              <p:pRg st="4" end="4"/>
                                            </p:txEl>
                                          </p:spTgt>
                                        </p:tgtEl>
                                      </p:cBhvr>
                                    </p:animEffect>
                                  </p:childTnLst>
                                </p:cTn>
                              </p:par>
                              <p:par>
                                <p:cTn id="24" presetID="10" presetClass="entr" presetSubtype="0" fill="hold" grpId="1" nodeType="withEffect">
                                  <p:stCondLst>
                                    <p:cond delay="0"/>
                                  </p:stCondLst>
                                  <p:iterate type="wd">
                                    <p:tmPct val="0"/>
                                  </p:iterate>
                                  <p:childTnLst>
                                    <p:set>
                                      <p:cBhvr>
                                        <p:cTn id="25" dur="1" fill="hold">
                                          <p:stCondLst>
                                            <p:cond delay="0"/>
                                          </p:stCondLst>
                                        </p:cTn>
                                        <p:tgtEl>
                                          <p:spTgt spid="118788">
                                            <p:txEl>
                                              <p:pRg st="6" end="6"/>
                                            </p:txEl>
                                          </p:spTgt>
                                        </p:tgtEl>
                                        <p:attrNameLst>
                                          <p:attrName>style.visibility</p:attrName>
                                        </p:attrNameLst>
                                      </p:cBhvr>
                                      <p:to>
                                        <p:strVal val="visible"/>
                                      </p:to>
                                    </p:set>
                                    <p:animEffect transition="in" filter="fade">
                                      <p:cBhvr>
                                        <p:cTn id="26" dur="2000"/>
                                        <p:tgtEl>
                                          <p:spTgt spid="11878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05" grpId="0"/>
      <p:bldP spid="118788" grpId="1" uiExpand="1" build="allAtOnce"/>
      <p:bldP spid="11881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8"/>
          <p:cNvSpPr>
            <a:spLocks noChangeArrowheads="1"/>
          </p:cNvSpPr>
          <p:nvPr/>
        </p:nvSpPr>
        <p:spPr bwMode="auto">
          <a:xfrm>
            <a:off x="4479925" y="3108325"/>
            <a:ext cx="184150" cy="641350"/>
          </a:xfrm>
          <a:prstGeom prst="rect">
            <a:avLst/>
          </a:prstGeom>
          <a:noFill/>
          <a:ln w="9525">
            <a:noFill/>
            <a:miter lim="800000"/>
            <a:headEnd/>
            <a:tailEnd/>
          </a:ln>
        </p:spPr>
        <p:txBody>
          <a:bodyPr wrap="none" anchor="ctr">
            <a:spAutoFit/>
          </a:bodyPr>
          <a:lstStyle/>
          <a:p>
            <a:pPr marL="342900" indent="-342900" algn="l"/>
            <a:endParaRPr lang="en-US" sz="1800" b="1" i="1">
              <a:effectLst/>
              <a:latin typeface="Humanst521 BT" charset="0"/>
            </a:endParaRPr>
          </a:p>
          <a:p>
            <a:pPr marL="342900" indent="-342900" algn="l" eaLnBrk="0" hangingPunct="0"/>
            <a:endParaRPr lang="en-US" sz="1800">
              <a:effectLst/>
              <a:latin typeface="Humanst521 BT" charset="0"/>
            </a:endParaRPr>
          </a:p>
        </p:txBody>
      </p:sp>
      <p:grpSp>
        <p:nvGrpSpPr>
          <p:cNvPr id="2" name="Group 8"/>
          <p:cNvGrpSpPr>
            <a:grpSpLocks/>
          </p:cNvGrpSpPr>
          <p:nvPr/>
        </p:nvGrpSpPr>
        <p:grpSpPr bwMode="auto">
          <a:xfrm>
            <a:off x="-4038600" y="533400"/>
            <a:ext cx="12649200" cy="5410200"/>
            <a:chOff x="-2341033" y="4648200"/>
            <a:chExt cx="10189633" cy="1371600"/>
          </a:xfrm>
        </p:grpSpPr>
        <p:grpSp>
          <p:nvGrpSpPr>
            <p:cNvPr id="3" name="Group 12"/>
            <p:cNvGrpSpPr>
              <a:grpSpLocks/>
            </p:cNvGrpSpPr>
            <p:nvPr/>
          </p:nvGrpSpPr>
          <p:grpSpPr bwMode="auto">
            <a:xfrm>
              <a:off x="1219200" y="4648200"/>
              <a:ext cx="6629400" cy="1371600"/>
              <a:chOff x="1371600" y="5105400"/>
              <a:chExt cx="6629400" cy="914400"/>
            </a:xfrm>
          </p:grpSpPr>
          <p:grpSp>
            <p:nvGrpSpPr>
              <p:cNvPr id="4" name="Group 10"/>
              <p:cNvGrpSpPr>
                <a:grpSpLocks/>
              </p:cNvGrpSpPr>
              <p:nvPr/>
            </p:nvGrpSpPr>
            <p:grpSpPr bwMode="auto">
              <a:xfrm>
                <a:off x="1371600" y="5105400"/>
                <a:ext cx="6629400" cy="914400"/>
                <a:chOff x="1295400" y="4953000"/>
                <a:chExt cx="6629400" cy="914400"/>
              </a:xfrm>
            </p:grpSpPr>
            <p:sp>
              <p:nvSpPr>
                <p:cNvPr id="14" name="Rounded Rectangle 13"/>
                <p:cNvSpPr/>
                <p:nvPr/>
              </p:nvSpPr>
              <p:spPr>
                <a:xfrm>
                  <a:off x="1371600" y="4953000"/>
                  <a:ext cx="6553200" cy="914400"/>
                </a:xfrm>
                <a:prstGeom prst="roundRect">
                  <a:avLst/>
                </a:prstGeom>
                <a:solidFill>
                  <a:srgbClr val="FFBDBD"/>
                </a:solidFill>
                <a:ln>
                  <a:noFill/>
                </a:ln>
                <a:effectLst>
                  <a:outerShdw blurRad="330200" dist="50800" dir="6120000" algn="ctr" rotWithShape="0">
                    <a:srgbClr val="000000">
                      <a:alpha val="7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400" i="1" dirty="0">
                    <a:solidFill>
                      <a:schemeClr val="tx1"/>
                    </a:solidFill>
                    <a:effectLst/>
                    <a:latin typeface="Cambria" pitchFamily="18" charset="0"/>
                  </a:endParaRPr>
                </a:p>
                <a:p>
                  <a:pPr algn="ctr">
                    <a:defRPr/>
                  </a:pPr>
                  <a:endParaRPr lang="en-US" dirty="0"/>
                </a:p>
              </p:txBody>
            </p:sp>
            <p:sp>
              <p:nvSpPr>
                <p:cNvPr id="121870" name="Rectangle 14"/>
                <p:cNvSpPr>
                  <a:spLocks noChangeArrowheads="1"/>
                </p:cNvSpPr>
                <p:nvPr/>
              </p:nvSpPr>
              <p:spPr bwMode="auto">
                <a:xfrm>
                  <a:off x="1295400" y="5105400"/>
                  <a:ext cx="6477000" cy="369332"/>
                </a:xfrm>
                <a:prstGeom prst="rect">
                  <a:avLst/>
                </a:prstGeom>
                <a:noFill/>
                <a:ln w="9525">
                  <a:noFill/>
                  <a:miter lim="800000"/>
                  <a:headEnd/>
                  <a:tailEnd/>
                </a:ln>
              </p:spPr>
              <p:txBody>
                <a:bodyPr>
                  <a:spAutoFit/>
                </a:bodyPr>
                <a:lstStyle/>
                <a:p>
                  <a:pPr algn="ctr">
                    <a:lnSpc>
                      <a:spcPct val="90000"/>
                    </a:lnSpc>
                  </a:pPr>
                  <a:endParaRPr lang="en-US" sz="2000" i="1">
                    <a:effectLst/>
                    <a:latin typeface="Cambria" pitchFamily="18" charset="0"/>
                  </a:endParaRPr>
                </a:p>
              </p:txBody>
            </p:sp>
          </p:grpSp>
          <p:sp>
            <p:nvSpPr>
              <p:cNvPr id="121866" name="Rectangle 12"/>
              <p:cNvSpPr>
                <a:spLocks noChangeArrowheads="1"/>
              </p:cNvSpPr>
              <p:nvPr/>
            </p:nvSpPr>
            <p:spPr bwMode="auto">
              <a:xfrm>
                <a:off x="1600200" y="5181600"/>
                <a:ext cx="6172200" cy="67624"/>
              </a:xfrm>
              <a:prstGeom prst="rect">
                <a:avLst/>
              </a:prstGeom>
              <a:noFill/>
              <a:ln w="9525">
                <a:noFill/>
                <a:miter lim="800000"/>
                <a:headEnd/>
                <a:tailEnd/>
              </a:ln>
            </p:spPr>
            <p:txBody>
              <a:bodyPr>
                <a:spAutoFit/>
              </a:bodyPr>
              <a:lstStyle/>
              <a:p>
                <a:pPr algn="ctr"/>
                <a:endParaRPr lang="en-US" sz="2000" i="1" dirty="0">
                  <a:effectLst/>
                  <a:latin typeface="Cambria" pitchFamily="18" charset="0"/>
                </a:endParaRPr>
              </a:p>
            </p:txBody>
          </p:sp>
        </p:grpSp>
        <p:sp>
          <p:nvSpPr>
            <p:cNvPr id="121864" name="Rectangle 10"/>
            <p:cNvSpPr>
              <a:spLocks noChangeArrowheads="1"/>
            </p:cNvSpPr>
            <p:nvPr/>
          </p:nvSpPr>
          <p:spPr bwMode="auto">
            <a:xfrm>
              <a:off x="-2341033" y="4648200"/>
              <a:ext cx="5257800" cy="102574"/>
            </a:xfrm>
            <a:prstGeom prst="rect">
              <a:avLst/>
            </a:prstGeom>
            <a:noFill/>
            <a:ln w="9525">
              <a:noFill/>
              <a:miter lim="800000"/>
              <a:headEnd/>
              <a:tailEnd/>
            </a:ln>
          </p:spPr>
          <p:txBody>
            <a:bodyPr>
              <a:spAutoFit/>
            </a:bodyPr>
            <a:lstStyle/>
            <a:p>
              <a:pPr algn="ctr">
                <a:lnSpc>
                  <a:spcPct val="110000"/>
                </a:lnSpc>
              </a:pPr>
              <a:endParaRPr lang="en-US" sz="2000" i="1" dirty="0">
                <a:effectLst/>
                <a:latin typeface="Cambria" pitchFamily="18" charset="0"/>
              </a:endParaRPr>
            </a:p>
          </p:txBody>
        </p:sp>
      </p:grpSp>
      <p:sp>
        <p:nvSpPr>
          <p:cNvPr id="113670" name="Text Box 16"/>
          <p:cNvSpPr txBox="1">
            <a:spLocks noChangeArrowheads="1"/>
          </p:cNvSpPr>
          <p:nvPr/>
        </p:nvSpPr>
        <p:spPr bwMode="auto">
          <a:xfrm>
            <a:off x="685800" y="914400"/>
            <a:ext cx="7696200" cy="4653582"/>
          </a:xfrm>
          <a:prstGeom prst="rect">
            <a:avLst/>
          </a:prstGeom>
          <a:noFill/>
          <a:ln w="9525">
            <a:noFill/>
            <a:miter lim="800000"/>
            <a:headEnd/>
            <a:tailEnd/>
          </a:ln>
        </p:spPr>
        <p:txBody>
          <a:bodyPr wrap="square" lIns="0" tIns="0" rIns="0" bIns="0">
            <a:spAutoFit/>
          </a:bodyPr>
          <a:lstStyle/>
          <a:p>
            <a:pPr algn="ctr">
              <a:lnSpc>
                <a:spcPct val="120000"/>
              </a:lnSpc>
              <a:spcBef>
                <a:spcPct val="50000"/>
              </a:spcBef>
            </a:pPr>
            <a:r>
              <a:rPr lang="en-US" sz="3600" i="1" dirty="0" smtClean="0">
                <a:effectLst/>
                <a:latin typeface="Cambria" pitchFamily="18" charset="0"/>
              </a:rPr>
              <a:t>REMEMBER… no matter how tired, angry or beside yourself you feel, NEVER SHAKE or toss YOUR BABY into the air. Any of these can cause brain damage, blindness or even worse, death. Always protect your baby</a:t>
            </a:r>
            <a:r>
              <a:rPr lang="ja-JP" altLang="en-US" sz="3600" i="1" smtClean="0">
                <a:effectLst/>
                <a:latin typeface="Cambria" pitchFamily="18" charset="0"/>
              </a:rPr>
              <a:t>’</a:t>
            </a:r>
            <a:r>
              <a:rPr lang="en-US" altLang="ja-JP" sz="3600" i="1" dirty="0" smtClean="0">
                <a:effectLst/>
                <a:latin typeface="Cambria" pitchFamily="18" charset="0"/>
              </a:rPr>
              <a:t>s head from any jerking movements. </a:t>
            </a:r>
            <a:endParaRPr lang="en-US" sz="3600" i="1" dirty="0">
              <a:effectLst/>
              <a:latin typeface="Cambria"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3670"/>
                                        </p:tgtEl>
                                        <p:attrNameLst>
                                          <p:attrName>style.visibility</p:attrName>
                                        </p:attrNameLst>
                                      </p:cBhvr>
                                      <p:to>
                                        <p:strVal val="visible"/>
                                      </p:to>
                                    </p:set>
                                    <p:animEffect transition="in" filter="fade">
                                      <p:cBhvr>
                                        <p:cTn id="7" dur="500"/>
                                        <p:tgtEl>
                                          <p:spTgt spid="113670"/>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81000" y="474377"/>
            <a:ext cx="8153400" cy="886397"/>
          </a:xfrm>
          <a:prstGeom prst="rect">
            <a:avLst/>
          </a:prstGeom>
          <a:noFill/>
          <a:ln w="9525">
            <a:noFill/>
            <a:miter lim="800000"/>
            <a:headEnd/>
            <a:tailEnd/>
          </a:ln>
        </p:spPr>
        <p:txBody>
          <a:bodyPr lIns="0" tIns="0" rIns="0" bIns="0" anchor="ctr">
            <a:spAutoFit/>
          </a:bodyPr>
          <a:lstStyle/>
          <a:p>
            <a:pPr algn="ctr" eaLnBrk="0" hangingPunct="0">
              <a:lnSpc>
                <a:spcPct val="80000"/>
              </a:lnSpc>
            </a:pPr>
            <a:r>
              <a:rPr lang="en-US" sz="3600" dirty="0">
                <a:effectLst/>
                <a:latin typeface="Cambria" pitchFamily="18" charset="0"/>
              </a:rPr>
              <a:t>Baby</a:t>
            </a:r>
            <a:r>
              <a:rPr lang="ja-JP" altLang="en-US" sz="3600">
                <a:effectLst/>
                <a:latin typeface="Cambria" pitchFamily="18" charset="0"/>
              </a:rPr>
              <a:t>’</a:t>
            </a:r>
            <a:r>
              <a:rPr lang="en-US" altLang="ja-JP" sz="3600" dirty="0">
                <a:effectLst/>
                <a:latin typeface="Cambria" pitchFamily="18" charset="0"/>
              </a:rPr>
              <a:t>s </a:t>
            </a:r>
            <a:endParaRPr lang="en-US" altLang="ja-JP" sz="3600" dirty="0" smtClean="0">
              <a:effectLst/>
              <a:latin typeface="Cambria" pitchFamily="18" charset="0"/>
            </a:endParaRPr>
          </a:p>
          <a:p>
            <a:pPr algn="ctr" eaLnBrk="0" hangingPunct="0">
              <a:lnSpc>
                <a:spcPct val="80000"/>
              </a:lnSpc>
            </a:pPr>
            <a:r>
              <a:rPr lang="en-US" altLang="ja-JP" sz="3600" dirty="0" smtClean="0">
                <a:effectLst/>
                <a:latin typeface="Cambria" pitchFamily="18" charset="0"/>
              </a:rPr>
              <a:t>Warning </a:t>
            </a:r>
            <a:r>
              <a:rPr lang="en-US" altLang="ja-JP" sz="3600" dirty="0">
                <a:effectLst/>
                <a:latin typeface="Cambria" pitchFamily="18" charset="0"/>
              </a:rPr>
              <a:t>Signs &amp; Reportable Symptoms</a:t>
            </a:r>
            <a:endParaRPr lang="en-US" sz="3600" dirty="0">
              <a:effectLst/>
              <a:latin typeface="Cambria" pitchFamily="18" charset="0"/>
            </a:endParaRPr>
          </a:p>
        </p:txBody>
      </p:sp>
      <p:pic>
        <p:nvPicPr>
          <p:cNvPr id="4" name="Picture 2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1199" y="2046145"/>
            <a:ext cx="5123688" cy="3415792"/>
          </a:xfrm>
          <a:prstGeom prst="round2DiagRect">
            <a:avLst>
              <a:gd name="adj1" fmla="val 16667"/>
              <a:gd name="adj2" fmla="val 0"/>
            </a:avLst>
          </a:prstGeom>
          <a:ln w="88900" cap="sq">
            <a:solidFill>
              <a:srgbClr val="FFFFFF"/>
            </a:solidFill>
            <a:miter lim="800000"/>
          </a:ln>
          <a:effectLst>
            <a:outerShdw blurRad="520700" algn="tl" rotWithShape="0">
              <a:srgbClr val="000000">
                <a:alpha val="43000"/>
              </a:srgbClr>
            </a:outerShdw>
          </a:effectLst>
          <a:scene3d>
            <a:camera prst="orthographicFront"/>
            <a:lightRig rig="threePt" dir="t"/>
          </a:scene3d>
          <a:sp3d>
            <a:bevelT prst="angle"/>
          </a:sp3d>
        </p:spPr>
      </p:pic>
      <p:sp>
        <p:nvSpPr>
          <p:cNvPr id="219144" name="Text Box 24"/>
          <p:cNvSpPr txBox="1">
            <a:spLocks noChangeArrowheads="1"/>
          </p:cNvSpPr>
          <p:nvPr/>
        </p:nvSpPr>
        <p:spPr bwMode="auto">
          <a:xfrm>
            <a:off x="8705850" y="6491288"/>
            <a:ext cx="438150" cy="307975"/>
          </a:xfrm>
          <a:prstGeom prst="rect">
            <a:avLst/>
          </a:prstGeom>
          <a:noFill/>
          <a:ln w="9525">
            <a:noFill/>
            <a:miter lim="800000"/>
            <a:headEnd/>
            <a:tailEnd/>
          </a:ln>
        </p:spPr>
        <p:txBody>
          <a:bodyPr>
            <a:spAutoFit/>
          </a:bodyPr>
          <a:lstStyle/>
          <a:p>
            <a:pPr algn="l"/>
            <a:r>
              <a:rPr lang="en-US" sz="1400" b="1" dirty="0">
                <a:effectLst/>
                <a:latin typeface="Humanst521 BT" charset="0"/>
              </a:rPr>
              <a:t> </a:t>
            </a:r>
            <a:endParaRPr lang="en-US" sz="1400" dirty="0">
              <a:effectLst/>
              <a:latin typeface="Cambria"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0" y="695976"/>
            <a:ext cx="9144000" cy="443198"/>
          </a:xfrm>
          <a:prstGeom prst="rect">
            <a:avLst/>
          </a:prstGeom>
          <a:noFill/>
          <a:ln w="9525">
            <a:noFill/>
            <a:miter lim="800000"/>
            <a:headEnd/>
            <a:tailEnd/>
          </a:ln>
        </p:spPr>
        <p:txBody>
          <a:bodyPr wrap="square" lIns="0" tIns="0" rIns="0" bIns="0" anchor="ctr">
            <a:spAutoFit/>
          </a:bodyPr>
          <a:lstStyle/>
          <a:p>
            <a:pPr algn="ctr" eaLnBrk="0" hangingPunct="0">
              <a:lnSpc>
                <a:spcPct val="80000"/>
              </a:lnSpc>
            </a:pPr>
            <a:r>
              <a:rPr lang="en-US" sz="3600" dirty="0">
                <a:effectLst/>
                <a:latin typeface="Cambria" pitchFamily="18" charset="0"/>
              </a:rPr>
              <a:t>Baby</a:t>
            </a:r>
            <a:r>
              <a:rPr lang="ja-JP" altLang="en-US" sz="3600">
                <a:effectLst/>
                <a:latin typeface="Cambria" pitchFamily="18" charset="0"/>
              </a:rPr>
              <a:t>’</a:t>
            </a:r>
            <a:r>
              <a:rPr lang="en-US" altLang="ja-JP" sz="3600" dirty="0">
                <a:effectLst/>
                <a:latin typeface="Cambria" pitchFamily="18" charset="0"/>
              </a:rPr>
              <a:t>s Warning Signs &amp; Reportable Symptoms </a:t>
            </a:r>
            <a:endParaRPr lang="en-US" sz="3600" i="1" dirty="0">
              <a:effectLst/>
              <a:latin typeface="Cambria" pitchFamily="18" charset="0"/>
            </a:endParaRPr>
          </a:p>
        </p:txBody>
      </p:sp>
      <p:sp>
        <p:nvSpPr>
          <p:cNvPr id="3" name="Text Box 4"/>
          <p:cNvSpPr txBox="1">
            <a:spLocks noChangeArrowheads="1"/>
          </p:cNvSpPr>
          <p:nvPr/>
        </p:nvSpPr>
        <p:spPr bwMode="auto">
          <a:xfrm>
            <a:off x="1143000" y="2438400"/>
            <a:ext cx="7205662" cy="3847207"/>
          </a:xfrm>
          <a:prstGeom prst="rect">
            <a:avLst/>
          </a:prstGeom>
          <a:noFill/>
          <a:ln w="9525">
            <a:noFill/>
            <a:miter lim="800000"/>
            <a:headEnd/>
            <a:tailEnd/>
          </a:ln>
        </p:spPr>
        <p:txBody>
          <a:bodyPr lIns="0" tIns="0" rIns="0" bIns="0">
            <a:spAutoFit/>
          </a:bodyPr>
          <a:lstStyle/>
          <a:p>
            <a:pPr marL="236538" indent="-236538" algn="l">
              <a:buFontTx/>
              <a:buChar char="•"/>
            </a:pPr>
            <a:r>
              <a:rPr lang="en-US" sz="2200" i="1" dirty="0" smtClean="0">
                <a:effectLst/>
                <a:latin typeface="Cambria" pitchFamily="18" charset="0"/>
              </a:rPr>
              <a:t>Very pale, blue or yellow lips or skin color</a:t>
            </a:r>
            <a:endParaRPr lang="en-US" i="1" dirty="0">
              <a:effectLst/>
              <a:latin typeface="Cambria" pitchFamily="18" charset="0"/>
            </a:endParaRPr>
          </a:p>
          <a:p>
            <a:pPr marL="236538" indent="-236538" algn="l">
              <a:buFontTx/>
              <a:buChar char="•"/>
            </a:pPr>
            <a:r>
              <a:rPr lang="en-US" sz="2200" i="1" dirty="0" smtClean="0">
                <a:effectLst/>
                <a:latin typeface="Cambria" pitchFamily="18" charset="0"/>
              </a:rPr>
              <a:t>Problems breathing or consistent cough</a:t>
            </a:r>
          </a:p>
          <a:p>
            <a:pPr marL="236538" indent="-236538" algn="l">
              <a:buFontTx/>
              <a:buChar char="•"/>
            </a:pPr>
            <a:r>
              <a:rPr lang="en-US" sz="2200" i="1" dirty="0" smtClean="0">
                <a:effectLst/>
                <a:latin typeface="Cambria" pitchFamily="18" charset="0"/>
              </a:rPr>
              <a:t>Seizures</a:t>
            </a:r>
          </a:p>
          <a:p>
            <a:pPr marL="236538" indent="-236538" algn="l">
              <a:buFontTx/>
              <a:buChar char="•"/>
            </a:pPr>
            <a:r>
              <a:rPr lang="en-US" sz="2200" i="1" dirty="0" smtClean="0">
                <a:effectLst/>
                <a:latin typeface="Cambria" pitchFamily="18" charset="0"/>
              </a:rPr>
              <a:t>Continual refusal to eat or significant decrease in number or feedings</a:t>
            </a:r>
          </a:p>
          <a:p>
            <a:pPr marL="236538" indent="-236538" algn="l">
              <a:buFontTx/>
              <a:buChar char="•"/>
            </a:pPr>
            <a:r>
              <a:rPr lang="en-US" sz="2200" i="1" dirty="0" smtClean="0">
                <a:effectLst/>
                <a:latin typeface="Cambria" pitchFamily="18" charset="0"/>
              </a:rPr>
              <a:t>Less than 4 wet diapers a day first week or less than 6 a day after  week 1</a:t>
            </a:r>
          </a:p>
          <a:p>
            <a:pPr marL="236538" indent="-236538" algn="l">
              <a:buFontTx/>
              <a:buChar char="•"/>
            </a:pPr>
            <a:r>
              <a:rPr lang="en-US" sz="2200" i="1" dirty="0" smtClean="0">
                <a:effectLst/>
                <a:latin typeface="Cambria" pitchFamily="18" charset="0"/>
              </a:rPr>
              <a:t>Bowel movements that contain blood or frequent diarrhea</a:t>
            </a:r>
          </a:p>
          <a:p>
            <a:pPr marL="236538" indent="-236538" algn="l">
              <a:buFontTx/>
              <a:buChar char="•"/>
            </a:pPr>
            <a:r>
              <a:rPr lang="en-US" sz="2200" i="1" dirty="0" smtClean="0">
                <a:effectLst/>
                <a:latin typeface="Cambria" pitchFamily="18" charset="0"/>
              </a:rPr>
              <a:t>Redness around the belly button extending out into the stomach, drainage, or foul odor</a:t>
            </a:r>
          </a:p>
          <a:p>
            <a:pPr marL="236538" indent="-236538" algn="l">
              <a:buFontTx/>
              <a:buChar char="•"/>
            </a:pPr>
            <a:r>
              <a:rPr lang="en-US" sz="2200" i="1" dirty="0" smtClean="0">
                <a:effectLst/>
                <a:latin typeface="Cambria" pitchFamily="18" charset="0"/>
              </a:rPr>
              <a:t>Does not urinate within 6-8 hours of circumcision.</a:t>
            </a:r>
          </a:p>
          <a:p>
            <a:pPr marL="236538" indent="-236538" algn="l">
              <a:lnSpc>
                <a:spcPct val="80000"/>
              </a:lnSpc>
            </a:pPr>
            <a:endParaRPr lang="en-US" i="1" dirty="0">
              <a:effectLst/>
              <a:latin typeface="Cambria" pitchFamily="18" charset="0"/>
            </a:endParaRPr>
          </a:p>
        </p:txBody>
      </p:sp>
      <p:sp>
        <p:nvSpPr>
          <p:cNvPr id="210950" name="Rectangle 7"/>
          <p:cNvSpPr>
            <a:spLocks noChangeArrowheads="1"/>
          </p:cNvSpPr>
          <p:nvPr/>
        </p:nvSpPr>
        <p:spPr bwMode="auto">
          <a:xfrm>
            <a:off x="762000" y="1447800"/>
            <a:ext cx="7042150" cy="635000"/>
          </a:xfrm>
          <a:prstGeom prst="rect">
            <a:avLst/>
          </a:prstGeom>
          <a:noFill/>
          <a:ln w="9525">
            <a:noFill/>
            <a:miter lim="800000"/>
            <a:headEnd/>
            <a:tailEnd/>
          </a:ln>
        </p:spPr>
        <p:txBody>
          <a:bodyPr lIns="0" tIns="0" rIns="0" bIns="0" anchor="ctr">
            <a:spAutoFit/>
          </a:bodyPr>
          <a:lstStyle/>
          <a:p>
            <a:pPr algn="l">
              <a:lnSpc>
                <a:spcPct val="80000"/>
              </a:lnSpc>
            </a:pPr>
            <a:r>
              <a:rPr lang="en-US" sz="2600" dirty="0">
                <a:solidFill>
                  <a:schemeClr val="tx2"/>
                </a:solidFill>
                <a:effectLst/>
                <a:latin typeface="Cambria" pitchFamily="18" charset="0"/>
              </a:rPr>
              <a:t>Call your healthcare professional if any of the</a:t>
            </a:r>
            <a:br>
              <a:rPr lang="en-US" sz="2600" dirty="0">
                <a:solidFill>
                  <a:schemeClr val="tx2"/>
                </a:solidFill>
                <a:effectLst/>
                <a:latin typeface="Cambria" pitchFamily="18" charset="0"/>
              </a:rPr>
            </a:br>
            <a:r>
              <a:rPr lang="en-US" sz="2600" dirty="0">
                <a:solidFill>
                  <a:schemeClr val="tx2"/>
                </a:solidFill>
                <a:effectLst/>
                <a:latin typeface="Cambria" pitchFamily="18" charset="0"/>
              </a:rPr>
              <a:t>following symptoms of illness occur…</a:t>
            </a:r>
            <a:endParaRPr lang="en-US" sz="2600" i="1" dirty="0">
              <a:solidFill>
                <a:schemeClr val="tx2"/>
              </a:solidFill>
              <a:effectLst/>
              <a:latin typeface="Cambria"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10950"/>
                                        </p:tgtEl>
                                        <p:attrNameLst>
                                          <p:attrName>style.visibility</p:attrName>
                                        </p:attrNameLst>
                                      </p:cBhvr>
                                      <p:to>
                                        <p:strVal val="visible"/>
                                      </p:to>
                                    </p:set>
                                    <p:animEffect transition="in" filter="fade">
                                      <p:cBhvr>
                                        <p:cTn id="10" dur="1000"/>
                                        <p:tgtEl>
                                          <p:spTgt spid="210950"/>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20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20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2000"/>
                                        <p:tgtEl>
                                          <p:spTgt spid="3">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21095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0" y="678799"/>
            <a:ext cx="9144000" cy="443198"/>
          </a:xfrm>
          <a:prstGeom prst="rect">
            <a:avLst/>
          </a:prstGeom>
          <a:noFill/>
          <a:ln w="9525">
            <a:noFill/>
            <a:miter lim="800000"/>
            <a:headEnd/>
            <a:tailEnd/>
          </a:ln>
        </p:spPr>
        <p:txBody>
          <a:bodyPr wrap="square" lIns="0" tIns="0" rIns="0" bIns="0" anchor="ctr">
            <a:spAutoFit/>
          </a:bodyPr>
          <a:lstStyle/>
          <a:p>
            <a:pPr algn="ctr" eaLnBrk="0" hangingPunct="0">
              <a:lnSpc>
                <a:spcPct val="80000"/>
              </a:lnSpc>
            </a:pPr>
            <a:r>
              <a:rPr lang="en-US" sz="3600" dirty="0">
                <a:effectLst/>
                <a:latin typeface="Cambria" pitchFamily="18" charset="0"/>
              </a:rPr>
              <a:t>Baby</a:t>
            </a:r>
            <a:r>
              <a:rPr lang="ja-JP" altLang="en-US" sz="3600">
                <a:effectLst/>
                <a:latin typeface="Cambria" pitchFamily="18" charset="0"/>
              </a:rPr>
              <a:t>’</a:t>
            </a:r>
            <a:r>
              <a:rPr lang="en-US" altLang="ja-JP" sz="3600" dirty="0">
                <a:effectLst/>
                <a:latin typeface="Cambria" pitchFamily="18" charset="0"/>
              </a:rPr>
              <a:t>s Warning Signs &amp; Reportable </a:t>
            </a:r>
            <a:r>
              <a:rPr lang="en-US" altLang="ja-JP" sz="3600" dirty="0" smtClean="0">
                <a:effectLst/>
                <a:latin typeface="Cambria" pitchFamily="18" charset="0"/>
              </a:rPr>
              <a:t>Symptoms</a:t>
            </a:r>
            <a:endParaRPr lang="en-US" sz="3600" i="1" dirty="0">
              <a:effectLst/>
              <a:latin typeface="Cambria" pitchFamily="18" charset="0"/>
            </a:endParaRPr>
          </a:p>
        </p:txBody>
      </p:sp>
      <p:sp>
        <p:nvSpPr>
          <p:cNvPr id="3" name="Text Box 32"/>
          <p:cNvSpPr txBox="1">
            <a:spLocks noChangeArrowheads="1"/>
          </p:cNvSpPr>
          <p:nvPr/>
        </p:nvSpPr>
        <p:spPr bwMode="auto">
          <a:xfrm>
            <a:off x="990600" y="2438400"/>
            <a:ext cx="7285037" cy="3216265"/>
          </a:xfrm>
          <a:prstGeom prst="rect">
            <a:avLst/>
          </a:prstGeom>
          <a:noFill/>
          <a:ln w="9525">
            <a:noFill/>
            <a:miter lim="800000"/>
            <a:headEnd/>
            <a:tailEnd/>
          </a:ln>
        </p:spPr>
        <p:txBody>
          <a:bodyPr lIns="0" tIns="0" rIns="0" bIns="0">
            <a:spAutoFit/>
          </a:bodyPr>
          <a:lstStyle/>
          <a:p>
            <a:pPr marL="176213" indent="-176213" algn="l">
              <a:lnSpc>
                <a:spcPct val="150000"/>
              </a:lnSpc>
              <a:buFontTx/>
              <a:buChar char="•"/>
            </a:pPr>
            <a:r>
              <a:rPr lang="en-US" sz="2200" i="1" dirty="0" smtClean="0">
                <a:effectLst/>
                <a:latin typeface="Cambria" pitchFamily="18" charset="0"/>
              </a:rPr>
              <a:t>Fever of 100.4 degree temperature or more</a:t>
            </a:r>
          </a:p>
          <a:p>
            <a:pPr marL="176213" indent="-176213" algn="l">
              <a:lnSpc>
                <a:spcPct val="150000"/>
              </a:lnSpc>
              <a:buFontTx/>
              <a:buChar char="•"/>
            </a:pPr>
            <a:r>
              <a:rPr lang="en-US" sz="2200" i="1" dirty="0" smtClean="0">
                <a:effectLst/>
                <a:latin typeface="Cambria" pitchFamily="18" charset="0"/>
              </a:rPr>
              <a:t>Increased irritability or excessive crying without a cause</a:t>
            </a:r>
          </a:p>
          <a:p>
            <a:pPr marL="176213" indent="-176213" algn="l">
              <a:lnSpc>
                <a:spcPct val="150000"/>
              </a:lnSpc>
              <a:buFontTx/>
              <a:buChar char="•"/>
            </a:pPr>
            <a:r>
              <a:rPr lang="en-US" sz="2200" i="1" dirty="0" smtClean="0">
                <a:effectLst/>
                <a:latin typeface="Cambria" pitchFamily="18" charset="0"/>
              </a:rPr>
              <a:t>Extreme sleepiness or floppy arms and legs</a:t>
            </a:r>
          </a:p>
          <a:p>
            <a:pPr marL="176213" indent="-176213" algn="l">
              <a:lnSpc>
                <a:spcPct val="150000"/>
              </a:lnSpc>
              <a:buFontTx/>
              <a:buChar char="•"/>
            </a:pPr>
            <a:r>
              <a:rPr lang="en-US" sz="2200" i="1" dirty="0" smtClean="0">
                <a:effectLst/>
                <a:latin typeface="Cambria" pitchFamily="18" charset="0"/>
              </a:rPr>
              <a:t>Rash, especially if it covers a large part of the body</a:t>
            </a:r>
          </a:p>
          <a:p>
            <a:pPr marL="176213" indent="-176213" algn="l">
              <a:lnSpc>
                <a:spcPct val="150000"/>
              </a:lnSpc>
              <a:buFontTx/>
              <a:buChar char="•"/>
            </a:pPr>
            <a:r>
              <a:rPr lang="en-US" sz="2200" i="1" dirty="0" smtClean="0">
                <a:effectLst/>
                <a:latin typeface="Cambria" pitchFamily="18" charset="0"/>
              </a:rPr>
              <a:t>Repeated vomiting or green vomit</a:t>
            </a:r>
          </a:p>
          <a:p>
            <a:pPr marL="176213" indent="-176213" algn="l">
              <a:buFontTx/>
              <a:buChar char="•"/>
            </a:pPr>
            <a:r>
              <a:rPr lang="en-US" sz="2200" i="1" dirty="0" smtClean="0">
                <a:effectLst/>
                <a:latin typeface="Cambria" pitchFamily="18" charset="0"/>
              </a:rPr>
              <a:t>Drainage from one or both eyes when the white is pink or bloodshot</a:t>
            </a:r>
            <a:endParaRPr lang="en-US" sz="2200" i="1" dirty="0">
              <a:effectLst/>
              <a:latin typeface="Cambria" pitchFamily="18" charset="0"/>
            </a:endParaRPr>
          </a:p>
        </p:txBody>
      </p:sp>
      <p:sp>
        <p:nvSpPr>
          <p:cNvPr id="221188" name="Rectangle 44"/>
          <p:cNvSpPr>
            <a:spLocks noChangeArrowheads="1"/>
          </p:cNvSpPr>
          <p:nvPr/>
        </p:nvSpPr>
        <p:spPr bwMode="auto">
          <a:xfrm>
            <a:off x="685800" y="1447800"/>
            <a:ext cx="8237538" cy="635000"/>
          </a:xfrm>
          <a:prstGeom prst="rect">
            <a:avLst/>
          </a:prstGeom>
          <a:noFill/>
          <a:ln w="9525">
            <a:noFill/>
            <a:miter lim="800000"/>
            <a:headEnd/>
            <a:tailEnd/>
          </a:ln>
        </p:spPr>
        <p:txBody>
          <a:bodyPr lIns="0" tIns="0" rIns="0" bIns="0" anchor="ctr">
            <a:spAutoFit/>
          </a:bodyPr>
          <a:lstStyle/>
          <a:p>
            <a:pPr algn="l">
              <a:lnSpc>
                <a:spcPct val="80000"/>
              </a:lnSpc>
            </a:pPr>
            <a:r>
              <a:rPr lang="en-US" sz="2600" dirty="0">
                <a:solidFill>
                  <a:schemeClr val="tx2"/>
                </a:solidFill>
                <a:effectLst/>
                <a:latin typeface="Cambria" pitchFamily="18" charset="0"/>
              </a:rPr>
              <a:t>Call your healthcare professional if any of the</a:t>
            </a:r>
            <a:br>
              <a:rPr lang="en-US" sz="2600" dirty="0">
                <a:solidFill>
                  <a:schemeClr val="tx2"/>
                </a:solidFill>
                <a:effectLst/>
                <a:latin typeface="Cambria" pitchFamily="18" charset="0"/>
              </a:rPr>
            </a:br>
            <a:r>
              <a:rPr lang="en-US" sz="2600" dirty="0">
                <a:solidFill>
                  <a:schemeClr val="tx2"/>
                </a:solidFill>
                <a:effectLst/>
                <a:latin typeface="Cambria" pitchFamily="18" charset="0"/>
              </a:rPr>
              <a:t>following symptoms of illness occur </a:t>
            </a:r>
            <a:r>
              <a:rPr lang="en-US" sz="1800" i="1" dirty="0">
                <a:solidFill>
                  <a:schemeClr val="tx2"/>
                </a:solidFill>
                <a:effectLst/>
                <a:latin typeface="Cambria" pitchFamily="18" charset="0"/>
              </a:rPr>
              <a:t>(continued)</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1188"/>
                                        </p:tgtEl>
                                        <p:attrNameLst>
                                          <p:attrName>style.visibility</p:attrName>
                                        </p:attrNameLst>
                                      </p:cBhvr>
                                      <p:to>
                                        <p:strVal val="visible"/>
                                      </p:to>
                                    </p:set>
                                  </p:childTnLst>
                                </p:cTn>
                              </p:par>
                            </p:childTnLst>
                          </p:cTn>
                        </p:par>
                        <p:par>
                          <p:cTn id="9" fill="hold" nodeType="withGroup">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22118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ChangeArrowheads="1"/>
          </p:cNvSpPr>
          <p:nvPr/>
        </p:nvSpPr>
        <p:spPr bwMode="auto">
          <a:xfrm>
            <a:off x="0" y="0"/>
            <a:ext cx="9144000" cy="914400"/>
          </a:xfrm>
          <a:prstGeom prst="rect">
            <a:avLst/>
          </a:prstGeom>
          <a:noFill/>
          <a:ln w="76200" cmpd="tri">
            <a:noFill/>
            <a:miter lim="800000"/>
            <a:headEnd/>
            <a:tailEnd/>
          </a:ln>
          <a:effectLst/>
        </p:spPr>
        <p:txBody>
          <a:bodyPr wrap="none" anchor="ctr"/>
          <a:lstStyle/>
          <a:p>
            <a:pPr>
              <a:defRPr/>
            </a:pPr>
            <a:endParaRPr lang="en-US" dirty="0">
              <a:ea typeface="+mn-ea"/>
            </a:endParaRPr>
          </a:p>
        </p:txBody>
      </p:sp>
      <p:sp>
        <p:nvSpPr>
          <p:cNvPr id="26629" name="Text Box 5"/>
          <p:cNvSpPr txBox="1">
            <a:spLocks noChangeArrowheads="1"/>
          </p:cNvSpPr>
          <p:nvPr/>
        </p:nvSpPr>
        <p:spPr bwMode="auto">
          <a:xfrm>
            <a:off x="0" y="381596"/>
            <a:ext cx="9144000" cy="1846659"/>
          </a:xfrm>
          <a:prstGeom prst="rect">
            <a:avLst/>
          </a:prstGeom>
          <a:noFill/>
          <a:ln w="9525">
            <a:noFill/>
            <a:miter lim="800000"/>
            <a:headEnd/>
            <a:tailEnd/>
          </a:ln>
        </p:spPr>
        <p:txBody>
          <a:bodyPr anchor="ctr">
            <a:spAutoFit/>
          </a:bodyPr>
          <a:lstStyle/>
          <a:p>
            <a:pPr algn="ctr"/>
            <a:r>
              <a:rPr lang="en-US" sz="4800" i="1" dirty="0">
                <a:solidFill>
                  <a:srgbClr val="000000"/>
                </a:solidFill>
                <a:effectLst/>
                <a:latin typeface="Times New Roman" pitchFamily="18" charset="0"/>
                <a:cs typeface="Times New Roman" pitchFamily="18" charset="0"/>
              </a:rPr>
              <a:t>Regular Office Visits</a:t>
            </a:r>
          </a:p>
          <a:p>
            <a:pPr algn="ctr"/>
            <a:r>
              <a:rPr lang="en-US" sz="4800" i="1" dirty="0">
                <a:solidFill>
                  <a:srgbClr val="000000"/>
                </a:solidFill>
                <a:effectLst/>
                <a:latin typeface="Times New Roman" pitchFamily="18" charset="0"/>
                <a:cs typeface="Times New Roman" pitchFamily="18" charset="0"/>
              </a:rPr>
              <a:t>Are </a:t>
            </a:r>
            <a:r>
              <a:rPr lang="en-US" sz="6600" b="1" i="1" dirty="0">
                <a:solidFill>
                  <a:srgbClr val="ABCDA6"/>
                </a:solidFill>
                <a:effectLst/>
                <a:latin typeface="Times New Roman" pitchFamily="18" charset="0"/>
                <a:cs typeface="Times New Roman" pitchFamily="18" charset="0"/>
              </a:rPr>
              <a:t>Important</a:t>
            </a:r>
            <a:r>
              <a:rPr lang="en-US" sz="6600" i="1" dirty="0">
                <a:solidFill>
                  <a:srgbClr val="ABCDA6"/>
                </a:solidFill>
                <a:effectLst/>
                <a:latin typeface="Times New Roman" pitchFamily="18" charset="0"/>
                <a:cs typeface="Times New Roman" pitchFamily="18" charset="0"/>
              </a:rPr>
              <a:t>!</a:t>
            </a:r>
          </a:p>
        </p:txBody>
      </p:sp>
      <p:sp>
        <p:nvSpPr>
          <p:cNvPr id="25604" name="Text Box 20"/>
          <p:cNvSpPr txBox="1">
            <a:spLocks noChangeArrowheads="1"/>
          </p:cNvSpPr>
          <p:nvPr/>
        </p:nvSpPr>
        <p:spPr bwMode="auto">
          <a:xfrm>
            <a:off x="8705850" y="6491288"/>
            <a:ext cx="438150" cy="304800"/>
          </a:xfrm>
          <a:prstGeom prst="rect">
            <a:avLst/>
          </a:prstGeom>
          <a:noFill/>
          <a:ln w="9525">
            <a:noFill/>
            <a:miter lim="800000"/>
            <a:headEnd/>
            <a:tailEnd/>
          </a:ln>
        </p:spPr>
        <p:txBody>
          <a:bodyPr>
            <a:spAutoFit/>
          </a:bodyPr>
          <a:lstStyle/>
          <a:p>
            <a:pPr algn="l"/>
            <a:r>
              <a:rPr lang="en-US" sz="1400" dirty="0">
                <a:effectLst/>
                <a:latin typeface="Cambria" pitchFamily="18" charset="0"/>
              </a:rPr>
              <a:t> </a:t>
            </a:r>
          </a:p>
        </p:txBody>
      </p:sp>
      <p:pic>
        <p:nvPicPr>
          <p:cNvPr id="2" name="Picture 1" descr="office-visit-baby-pg-1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2438400"/>
            <a:ext cx="5715000" cy="3810000"/>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fade">
                                      <p:cBhvr>
                                        <p:cTn id="7" dur="2000"/>
                                        <p:tgtEl>
                                          <p:spTgt spid="2662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7"/>
          <p:cNvSpPr txBox="1">
            <a:spLocks noChangeArrowheads="1"/>
          </p:cNvSpPr>
          <p:nvPr/>
        </p:nvSpPr>
        <p:spPr bwMode="auto">
          <a:xfrm>
            <a:off x="8705850" y="6491288"/>
            <a:ext cx="438150" cy="304800"/>
          </a:xfrm>
          <a:prstGeom prst="rect">
            <a:avLst/>
          </a:prstGeom>
          <a:noFill/>
          <a:ln w="9525">
            <a:noFill/>
            <a:miter lim="800000"/>
            <a:headEnd/>
            <a:tailEnd/>
          </a:ln>
        </p:spPr>
        <p:txBody>
          <a:bodyPr>
            <a:spAutoFit/>
          </a:bodyPr>
          <a:lstStyle/>
          <a:p>
            <a:pPr algn="l"/>
            <a:r>
              <a:rPr lang="en-US" sz="1400" dirty="0">
                <a:effectLst/>
                <a:latin typeface="Cambria" pitchFamily="18" charset="0"/>
              </a:rPr>
              <a:t> </a:t>
            </a:r>
          </a:p>
        </p:txBody>
      </p:sp>
      <p:sp>
        <p:nvSpPr>
          <p:cNvPr id="27655" name="Text Box 7"/>
          <p:cNvSpPr txBox="1">
            <a:spLocks noChangeArrowheads="1"/>
          </p:cNvSpPr>
          <p:nvPr/>
        </p:nvSpPr>
        <p:spPr bwMode="auto">
          <a:xfrm>
            <a:off x="838200" y="2133600"/>
            <a:ext cx="76962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796925" lvl="1" indent="-342900" algn="l">
              <a:buFont typeface="Arial" pitchFamily="34" charset="0"/>
              <a:buChar char="•"/>
            </a:pPr>
            <a:r>
              <a:rPr lang="en-US" sz="2200" dirty="0">
                <a:effectLst/>
                <a:latin typeface="Cambria" pitchFamily="18" charset="0"/>
              </a:rPr>
              <a:t>The average newborn weighs approximately 7½ pounds at birth.</a:t>
            </a:r>
          </a:p>
          <a:p>
            <a:pPr marL="796925" lvl="1" indent="-342900" algn="l">
              <a:buFont typeface="Arial" pitchFamily="34" charset="0"/>
              <a:buChar char="•"/>
            </a:pPr>
            <a:endParaRPr lang="en-US" sz="2200" dirty="0">
              <a:effectLst/>
              <a:latin typeface="Cambria" pitchFamily="18" charset="0"/>
            </a:endParaRPr>
          </a:p>
          <a:p>
            <a:pPr marL="796925" lvl="1" indent="-342900" algn="l">
              <a:buFont typeface="Arial" pitchFamily="34" charset="0"/>
              <a:buChar char="•"/>
            </a:pPr>
            <a:r>
              <a:rPr lang="en-US" sz="2200" dirty="0">
                <a:effectLst/>
                <a:latin typeface="Cambria" pitchFamily="18" charset="0"/>
              </a:rPr>
              <a:t>Infants typically lose 5 to 8% of their birth weight in the first few days of life before they start to gain.</a:t>
            </a:r>
          </a:p>
          <a:p>
            <a:pPr marL="796925" lvl="1" indent="-342900" algn="l">
              <a:buFont typeface="Arial" pitchFamily="34" charset="0"/>
              <a:buChar char="•"/>
            </a:pPr>
            <a:endParaRPr lang="en-US" sz="2200" dirty="0">
              <a:effectLst/>
              <a:latin typeface="Cambria" pitchFamily="18" charset="0"/>
            </a:endParaRPr>
          </a:p>
          <a:p>
            <a:pPr marL="796925" lvl="1" indent="-342900" algn="l">
              <a:buFont typeface="Arial" pitchFamily="34" charset="0"/>
              <a:buChar char="•"/>
            </a:pPr>
            <a:r>
              <a:rPr lang="en-US" sz="2200" dirty="0">
                <a:effectLst/>
                <a:latin typeface="Cambria" pitchFamily="18" charset="0"/>
              </a:rPr>
              <a:t>Most regain their birth weight by day 10.</a:t>
            </a:r>
          </a:p>
          <a:p>
            <a:pPr marL="796925" lvl="1" indent="-342900" algn="l">
              <a:buFont typeface="Arial" pitchFamily="34" charset="0"/>
              <a:buChar char="•"/>
            </a:pPr>
            <a:endParaRPr lang="en-US" sz="2200" dirty="0">
              <a:effectLst/>
              <a:latin typeface="Cambria" pitchFamily="18" charset="0"/>
            </a:endParaRPr>
          </a:p>
          <a:p>
            <a:pPr marL="796925" lvl="1" indent="-342900" algn="l">
              <a:buFont typeface="Arial" pitchFamily="34" charset="0"/>
              <a:buChar char="•"/>
            </a:pPr>
            <a:r>
              <a:rPr lang="en-US" sz="2200" dirty="0">
                <a:effectLst/>
                <a:latin typeface="Cambria" pitchFamily="18" charset="0"/>
              </a:rPr>
              <a:t>Double it by the sixth month.</a:t>
            </a:r>
          </a:p>
          <a:p>
            <a:pPr marL="796925" lvl="1" indent="-342900" algn="l"/>
            <a:endParaRPr lang="en-US" sz="2200" dirty="0">
              <a:effectLst/>
              <a:latin typeface="Cambria" pitchFamily="18" charset="0"/>
            </a:endParaRPr>
          </a:p>
          <a:p>
            <a:pPr marL="796925" lvl="1" indent="-342900" algn="l">
              <a:buFont typeface="Arial" pitchFamily="34" charset="0"/>
              <a:buChar char="•"/>
            </a:pPr>
            <a:r>
              <a:rPr lang="en-US" sz="2200" dirty="0">
                <a:effectLst/>
                <a:latin typeface="Cambria" pitchFamily="18" charset="0"/>
              </a:rPr>
              <a:t> Triple it by 1 year.</a:t>
            </a:r>
          </a:p>
        </p:txBody>
      </p:sp>
      <p:sp>
        <p:nvSpPr>
          <p:cNvPr id="8" name="Rounded Rectangle 7"/>
          <p:cNvSpPr/>
          <p:nvPr/>
        </p:nvSpPr>
        <p:spPr>
          <a:xfrm>
            <a:off x="1143000" y="914400"/>
            <a:ext cx="6553200" cy="762000"/>
          </a:xfrm>
          <a:prstGeom prst="roundRect">
            <a:avLst/>
          </a:prstGeom>
          <a:solidFill>
            <a:schemeClr val="bg1"/>
          </a:solidFill>
          <a:ln>
            <a:noFill/>
          </a:ln>
          <a:effectLst>
            <a:outerShdw blurRad="330200" dist="50800" dir="6120000" algn="ctr" rotWithShape="0">
              <a:srgbClr val="000000">
                <a:alpha val="7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smtClean="0">
                <a:solidFill>
                  <a:srgbClr val="ABCDA6"/>
                </a:solidFill>
                <a:effectLst/>
                <a:latin typeface="Times"/>
                <a:cs typeface="Times"/>
              </a:rPr>
              <a:t>Baby Weight each Visit</a:t>
            </a:r>
            <a:endParaRPr lang="en-US" sz="3600" b="1" i="1" dirty="0">
              <a:solidFill>
                <a:srgbClr val="ABCDA6"/>
              </a:solidFill>
              <a:effectLst/>
              <a:latin typeface="Times"/>
              <a:cs typeface="Times"/>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655">
                                            <p:txEl>
                                              <p:pRg st="0" end="0"/>
                                            </p:txEl>
                                          </p:spTgt>
                                        </p:tgtEl>
                                        <p:attrNameLst>
                                          <p:attrName>style.visibility</p:attrName>
                                        </p:attrNameLst>
                                      </p:cBhvr>
                                      <p:to>
                                        <p:strVal val="visible"/>
                                      </p:to>
                                    </p:set>
                                    <p:animEffect transition="in" filter="fade">
                                      <p:cBhvr>
                                        <p:cTn id="7" dur="2000"/>
                                        <p:tgtEl>
                                          <p:spTgt spid="2765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655">
                                            <p:txEl>
                                              <p:pRg st="2" end="2"/>
                                            </p:txEl>
                                          </p:spTgt>
                                        </p:tgtEl>
                                        <p:attrNameLst>
                                          <p:attrName>style.visibility</p:attrName>
                                        </p:attrNameLst>
                                      </p:cBhvr>
                                      <p:to>
                                        <p:strVal val="visible"/>
                                      </p:to>
                                    </p:set>
                                    <p:animEffect transition="in" filter="fade">
                                      <p:cBhvr>
                                        <p:cTn id="10" dur="2000"/>
                                        <p:tgtEl>
                                          <p:spTgt spid="2765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655">
                                            <p:txEl>
                                              <p:pRg st="4" end="4"/>
                                            </p:txEl>
                                          </p:spTgt>
                                        </p:tgtEl>
                                        <p:attrNameLst>
                                          <p:attrName>style.visibility</p:attrName>
                                        </p:attrNameLst>
                                      </p:cBhvr>
                                      <p:to>
                                        <p:strVal val="visible"/>
                                      </p:to>
                                    </p:set>
                                    <p:animEffect transition="in" filter="fade">
                                      <p:cBhvr>
                                        <p:cTn id="13" dur="2000"/>
                                        <p:tgtEl>
                                          <p:spTgt spid="27655">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655">
                                            <p:txEl>
                                              <p:pRg st="6" end="6"/>
                                            </p:txEl>
                                          </p:spTgt>
                                        </p:tgtEl>
                                        <p:attrNameLst>
                                          <p:attrName>style.visibility</p:attrName>
                                        </p:attrNameLst>
                                      </p:cBhvr>
                                      <p:to>
                                        <p:strVal val="visible"/>
                                      </p:to>
                                    </p:set>
                                    <p:animEffect transition="in" filter="fade">
                                      <p:cBhvr>
                                        <p:cTn id="16" dur="2000"/>
                                        <p:tgtEl>
                                          <p:spTgt spid="27655">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655">
                                            <p:txEl>
                                              <p:pRg st="8" end="8"/>
                                            </p:txEl>
                                          </p:spTgt>
                                        </p:tgtEl>
                                        <p:attrNameLst>
                                          <p:attrName>style.visibility</p:attrName>
                                        </p:attrNameLst>
                                      </p:cBhvr>
                                      <p:to>
                                        <p:strVal val="visible"/>
                                      </p:to>
                                    </p:set>
                                    <p:animEffect transition="in" filter="fade">
                                      <p:cBhvr>
                                        <p:cTn id="19" dur="2000"/>
                                        <p:tgtEl>
                                          <p:spTgt spid="276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uiExpand="1" build="p" bldLvl="3"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685800" y="1295400"/>
            <a:ext cx="2795588" cy="830997"/>
          </a:xfrm>
          <a:prstGeom prst="rect">
            <a:avLst/>
          </a:prstGeom>
          <a:noFill/>
          <a:ln w="9525">
            <a:noFill/>
            <a:miter lim="800000"/>
            <a:headEnd/>
            <a:tailEnd/>
          </a:ln>
        </p:spPr>
        <p:txBody>
          <a:bodyPr anchor="ctr">
            <a:spAutoFit/>
          </a:bodyPr>
          <a:lstStyle/>
          <a:p>
            <a:r>
              <a:rPr lang="en-US" sz="4800" dirty="0" err="1">
                <a:effectLst/>
                <a:latin typeface="Cambria" pitchFamily="18" charset="0"/>
              </a:rPr>
              <a:t>Lanugo</a:t>
            </a:r>
            <a:endParaRPr lang="en-US" sz="4800" dirty="0">
              <a:effectLst/>
              <a:latin typeface="Cambria" pitchFamily="18" charset="0"/>
            </a:endParaRPr>
          </a:p>
        </p:txBody>
      </p:sp>
      <p:sp>
        <p:nvSpPr>
          <p:cNvPr id="3" name="Text Box 5"/>
          <p:cNvSpPr txBox="1">
            <a:spLocks noChangeArrowheads="1"/>
          </p:cNvSpPr>
          <p:nvPr/>
        </p:nvSpPr>
        <p:spPr bwMode="auto">
          <a:xfrm>
            <a:off x="4419600" y="1524000"/>
            <a:ext cx="3500438" cy="4081463"/>
          </a:xfrm>
          <a:prstGeom prst="rect">
            <a:avLst/>
          </a:prstGeom>
          <a:noFill/>
          <a:ln w="9525">
            <a:noFill/>
            <a:miter lim="800000"/>
            <a:headEnd/>
            <a:tailEnd/>
          </a:ln>
        </p:spPr>
        <p:txBody>
          <a:bodyPr>
            <a:spAutoFit/>
          </a:bodyPr>
          <a:lstStyle/>
          <a:p>
            <a:pPr algn="l">
              <a:lnSpc>
                <a:spcPct val="120000"/>
              </a:lnSpc>
            </a:pPr>
            <a:r>
              <a:rPr lang="en-US" sz="2400" dirty="0" err="1">
                <a:effectLst/>
                <a:latin typeface="Cambria" pitchFamily="18" charset="0"/>
              </a:rPr>
              <a:t>Lanugo</a:t>
            </a:r>
            <a:r>
              <a:rPr lang="en-US" sz="2400" dirty="0">
                <a:effectLst/>
                <a:latin typeface="Cambria" pitchFamily="18" charset="0"/>
              </a:rPr>
              <a:t> is the fine hair some babies may be born with. Especially those who were born before their due date. Your baby will not grow up hairy! You</a:t>
            </a:r>
            <a:r>
              <a:rPr lang="ja-JP" altLang="en-US" sz="2400">
                <a:effectLst/>
                <a:latin typeface="Cambria" pitchFamily="18" charset="0"/>
              </a:rPr>
              <a:t>’</a:t>
            </a:r>
            <a:r>
              <a:rPr lang="en-US" altLang="ja-JP" sz="2400" dirty="0" err="1">
                <a:effectLst/>
                <a:latin typeface="Cambria" pitchFamily="18" charset="0"/>
              </a:rPr>
              <a:t>ll</a:t>
            </a:r>
            <a:r>
              <a:rPr lang="en-US" altLang="ja-JP" sz="2400" dirty="0">
                <a:effectLst/>
                <a:latin typeface="Cambria" pitchFamily="18" charset="0"/>
              </a:rPr>
              <a:t> notice that in a couple of weeks it will start to slough off.</a:t>
            </a:r>
            <a:endParaRPr lang="en-US" sz="2400" dirty="0">
              <a:effectLst/>
              <a:latin typeface="Cambria" pitchFamily="18" charset="0"/>
            </a:endParaRPr>
          </a:p>
        </p:txBody>
      </p:sp>
      <p:sp>
        <p:nvSpPr>
          <p:cNvPr id="63492" name="Text Box 24"/>
          <p:cNvSpPr txBox="1">
            <a:spLocks noChangeArrowheads="1"/>
          </p:cNvSpPr>
          <p:nvPr/>
        </p:nvSpPr>
        <p:spPr bwMode="auto">
          <a:xfrm>
            <a:off x="8705850" y="6491288"/>
            <a:ext cx="438150" cy="307975"/>
          </a:xfrm>
          <a:prstGeom prst="rect">
            <a:avLst/>
          </a:prstGeom>
          <a:noFill/>
          <a:ln w="9525">
            <a:noFill/>
            <a:miter lim="800000"/>
            <a:headEnd/>
            <a:tailEnd/>
          </a:ln>
        </p:spPr>
        <p:txBody>
          <a:bodyPr>
            <a:spAutoFit/>
          </a:bodyPr>
          <a:lstStyle/>
          <a:p>
            <a:pPr algn="l"/>
            <a:r>
              <a:rPr lang="en-US" sz="1400" b="1" dirty="0">
                <a:effectLst/>
                <a:latin typeface="Humanst521 BT" charset="0"/>
              </a:rPr>
              <a:t> </a:t>
            </a:r>
            <a:endParaRPr lang="en-US" sz="1400" dirty="0">
              <a:effectLst/>
              <a:latin typeface="Cambria" pitchFamily="18" charset="0"/>
            </a:endParaRPr>
          </a:p>
        </p:txBody>
      </p:sp>
      <p:pic>
        <p:nvPicPr>
          <p:cNvPr id="5" name="Picture 4" descr="Conehead.jpg"/>
          <p:cNvPicPr>
            <a:picLocks noChangeAspect="1"/>
          </p:cNvPicPr>
          <p:nvPr/>
        </p:nvPicPr>
        <p:blipFill>
          <a:blip r:embed="rId2" cstate="print"/>
          <a:stretch>
            <a:fillRect/>
          </a:stretch>
        </p:blipFill>
        <p:spPr>
          <a:xfrm>
            <a:off x="609600" y="2438400"/>
            <a:ext cx="3558137" cy="2667000"/>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4"/>
          <p:cNvSpPr txBox="1">
            <a:spLocks noChangeArrowheads="1"/>
          </p:cNvSpPr>
          <p:nvPr/>
        </p:nvSpPr>
        <p:spPr bwMode="auto">
          <a:xfrm>
            <a:off x="8705850" y="6491288"/>
            <a:ext cx="438150" cy="307975"/>
          </a:xfrm>
          <a:prstGeom prst="rect">
            <a:avLst/>
          </a:prstGeom>
          <a:noFill/>
          <a:ln w="9525">
            <a:noFill/>
            <a:miter lim="800000"/>
            <a:headEnd/>
            <a:tailEnd/>
          </a:ln>
        </p:spPr>
        <p:txBody>
          <a:bodyPr>
            <a:spAutoFit/>
          </a:bodyPr>
          <a:lstStyle/>
          <a:p>
            <a:pPr algn="l"/>
            <a:r>
              <a:rPr lang="en-US" sz="1400" b="1" dirty="0">
                <a:effectLst/>
                <a:latin typeface="Humanst521 BT" charset="0"/>
              </a:rPr>
              <a:t> </a:t>
            </a:r>
            <a:endParaRPr lang="en-US" sz="1400" dirty="0">
              <a:effectLst/>
              <a:latin typeface="Cambria" pitchFamily="18" charset="0"/>
            </a:endParaRPr>
          </a:p>
        </p:txBody>
      </p:sp>
      <p:sp>
        <p:nvSpPr>
          <p:cNvPr id="135174" name="Text Box 5"/>
          <p:cNvSpPr txBox="1">
            <a:spLocks noChangeArrowheads="1"/>
          </p:cNvSpPr>
          <p:nvPr/>
        </p:nvSpPr>
        <p:spPr bwMode="auto">
          <a:xfrm>
            <a:off x="609600" y="1295400"/>
            <a:ext cx="7848600" cy="738664"/>
          </a:xfrm>
          <a:prstGeom prst="rect">
            <a:avLst/>
          </a:prstGeom>
          <a:noFill/>
          <a:ln w="9525">
            <a:noFill/>
            <a:miter lim="800000"/>
            <a:headEnd/>
            <a:tailEnd/>
          </a:ln>
        </p:spPr>
        <p:txBody>
          <a:bodyPr wrap="square" lIns="0" tIns="0" rIns="0" bIns="0">
            <a:spAutoFit/>
          </a:bodyPr>
          <a:lstStyle/>
          <a:p>
            <a:pPr algn="ctr">
              <a:spcBef>
                <a:spcPct val="50000"/>
              </a:spcBef>
            </a:pPr>
            <a:r>
              <a:rPr lang="en-US" sz="4800" i="1" dirty="0" smtClean="0">
                <a:effectLst/>
                <a:latin typeface="Cambria" pitchFamily="18" charset="0"/>
              </a:rPr>
              <a:t>Immunizations</a:t>
            </a:r>
            <a:endParaRPr lang="en-US" sz="4800" i="1" dirty="0">
              <a:effectLst/>
              <a:latin typeface="Cambria" pitchFamily="18" charset="0"/>
            </a:endParaRPr>
          </a:p>
        </p:txBody>
      </p:sp>
      <p:sp>
        <p:nvSpPr>
          <p:cNvPr id="8" name="Rounded Rectangle 7"/>
          <p:cNvSpPr/>
          <p:nvPr/>
        </p:nvSpPr>
        <p:spPr>
          <a:xfrm>
            <a:off x="1143000" y="2438400"/>
            <a:ext cx="7162800" cy="2667000"/>
          </a:xfrm>
          <a:prstGeom prst="roundRect">
            <a:avLst/>
          </a:prstGeom>
          <a:solidFill>
            <a:schemeClr val="bg1"/>
          </a:solidFill>
          <a:ln>
            <a:noFill/>
          </a:ln>
          <a:effectLst>
            <a:outerShdw blurRad="330200" dist="50800" dir="6120000" algn="ctr" rotWithShape="0">
              <a:srgbClr val="000000">
                <a:alpha val="7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a:buFont typeface="Arial" pitchFamily="34" charset="0"/>
              <a:buChar char="•"/>
            </a:pPr>
            <a:r>
              <a:rPr lang="en-US" sz="2400" i="1" dirty="0" smtClean="0">
                <a:solidFill>
                  <a:schemeClr val="tx1"/>
                </a:solidFill>
                <a:effectLst/>
                <a:latin typeface="Cambria" pitchFamily="18" charset="0"/>
              </a:rPr>
              <a:t>The CDC recommends all infants receive the Hepatitis B Vaccine series with the first dose being administered at birth.</a:t>
            </a:r>
          </a:p>
          <a:p>
            <a:pPr algn="l">
              <a:buFont typeface="Arial" pitchFamily="34" charset="0"/>
              <a:buChar char="•"/>
            </a:pPr>
            <a:endParaRPr lang="en-US" sz="2400" i="1" dirty="0" smtClean="0">
              <a:solidFill>
                <a:schemeClr val="tx1"/>
              </a:solidFill>
              <a:effectLst/>
              <a:latin typeface="Cambria" pitchFamily="18" charset="0"/>
            </a:endParaRPr>
          </a:p>
          <a:p>
            <a:pPr algn="l">
              <a:buFont typeface="Arial" pitchFamily="34" charset="0"/>
              <a:buChar char="•"/>
            </a:pPr>
            <a:r>
              <a:rPr lang="en-US" sz="2400" i="1" dirty="0" smtClean="0">
                <a:solidFill>
                  <a:schemeClr val="tx1"/>
                </a:solidFill>
                <a:effectLst/>
                <a:latin typeface="Cambria" pitchFamily="18" charset="0"/>
              </a:rPr>
              <a:t>Please discuss this, and all other vaccinations, with your baby’s healthcare provider.</a:t>
            </a:r>
          </a:p>
          <a:p>
            <a:pPr algn="ctr">
              <a:defRPr/>
            </a:pPr>
            <a:r>
              <a:rPr lang="en-US" dirty="0" smtClean="0"/>
              <a:t>Y </a:t>
            </a:r>
            <a:endParaRPr 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31" name="Text Box 23"/>
          <p:cNvSpPr txBox="1">
            <a:spLocks noChangeArrowheads="1"/>
          </p:cNvSpPr>
          <p:nvPr/>
        </p:nvSpPr>
        <p:spPr bwMode="auto">
          <a:xfrm>
            <a:off x="5221288" y="1693863"/>
            <a:ext cx="3541712" cy="2193614"/>
          </a:xfrm>
          <a:prstGeom prst="rect">
            <a:avLst/>
          </a:prstGeom>
          <a:noFill/>
          <a:ln w="9525">
            <a:noFill/>
            <a:miter lim="800000"/>
            <a:headEnd/>
            <a:tailEnd/>
          </a:ln>
        </p:spPr>
        <p:txBody>
          <a:bodyPr>
            <a:spAutoFit/>
          </a:bodyPr>
          <a:lstStyle/>
          <a:p>
            <a:pPr algn="l">
              <a:lnSpc>
                <a:spcPct val="200000"/>
              </a:lnSpc>
              <a:buFont typeface="Arial" pitchFamily="34" charset="0"/>
              <a:buChar char="•"/>
            </a:pPr>
            <a:r>
              <a:rPr lang="en-US" sz="2400" b="1" i="1" dirty="0" smtClean="0">
                <a:effectLst/>
                <a:latin typeface="Cambria" pitchFamily="18" charset="0"/>
              </a:rPr>
              <a:t>Home</a:t>
            </a:r>
          </a:p>
          <a:p>
            <a:pPr algn="l">
              <a:lnSpc>
                <a:spcPct val="200000"/>
              </a:lnSpc>
              <a:buFont typeface="Arial" pitchFamily="34" charset="0"/>
              <a:buChar char="•"/>
            </a:pPr>
            <a:r>
              <a:rPr lang="en-US" sz="2400" b="1" i="1" dirty="0" smtClean="0">
                <a:effectLst/>
                <a:latin typeface="Cambria" pitchFamily="18" charset="0"/>
              </a:rPr>
              <a:t>Car Seat</a:t>
            </a:r>
          </a:p>
          <a:p>
            <a:pPr algn="l">
              <a:lnSpc>
                <a:spcPct val="200000"/>
              </a:lnSpc>
              <a:buFont typeface="Arial" pitchFamily="34" charset="0"/>
              <a:buChar char="•"/>
            </a:pPr>
            <a:r>
              <a:rPr lang="en-US" sz="2400" b="1" i="1" dirty="0" smtClean="0">
                <a:effectLst/>
                <a:latin typeface="Cambria" pitchFamily="18" charset="0"/>
              </a:rPr>
              <a:t>Bed</a:t>
            </a:r>
          </a:p>
        </p:txBody>
      </p:sp>
      <p:grpSp>
        <p:nvGrpSpPr>
          <p:cNvPr id="2" name="Group 30"/>
          <p:cNvGrpSpPr>
            <a:grpSpLocks/>
          </p:cNvGrpSpPr>
          <p:nvPr/>
        </p:nvGrpSpPr>
        <p:grpSpPr bwMode="auto">
          <a:xfrm>
            <a:off x="304800" y="228600"/>
            <a:ext cx="8458200" cy="5943600"/>
            <a:chOff x="192" y="144"/>
            <a:chExt cx="5328" cy="3744"/>
          </a:xfrm>
        </p:grpSpPr>
        <p:sp>
          <p:nvSpPr>
            <p:cNvPr id="211973" name="Text Box 22"/>
            <p:cNvSpPr txBox="1">
              <a:spLocks noChangeArrowheads="1"/>
            </p:cNvSpPr>
            <p:nvPr/>
          </p:nvSpPr>
          <p:spPr bwMode="auto">
            <a:xfrm>
              <a:off x="192" y="144"/>
              <a:ext cx="5328" cy="523"/>
            </a:xfrm>
            <a:prstGeom prst="rect">
              <a:avLst/>
            </a:prstGeom>
            <a:noFill/>
            <a:ln w="9525">
              <a:noFill/>
              <a:miter lim="800000"/>
              <a:headEnd/>
              <a:tailEnd/>
            </a:ln>
          </p:spPr>
          <p:txBody>
            <a:bodyPr wrap="square">
              <a:spAutoFit/>
            </a:bodyPr>
            <a:lstStyle/>
            <a:p>
              <a:pPr algn="ctr"/>
              <a:r>
                <a:rPr lang="en-US" sz="4800" dirty="0">
                  <a:effectLst/>
                  <a:latin typeface="Cambria" pitchFamily="18" charset="0"/>
                </a:rPr>
                <a:t>Safety Measures</a:t>
              </a:r>
            </a:p>
          </p:txBody>
        </p:sp>
        <p:pic>
          <p:nvPicPr>
            <p:cNvPr id="212998" name="Picture 28" descr="Safety Measures"/>
            <p:cNvPicPr>
              <a:picLocks noChangeAspect="1" noChangeArrowheads="1"/>
            </p:cNvPicPr>
            <p:nvPr/>
          </p:nvPicPr>
          <p:blipFill>
            <a:blip r:embed="rId2" cstate="print"/>
            <a:srcRect l="4974" t="2721" r="3834" b="7483"/>
            <a:stretch>
              <a:fillRect/>
            </a:stretch>
          </p:blipFill>
          <p:spPr bwMode="auto">
            <a:xfrm>
              <a:off x="288" y="720"/>
              <a:ext cx="2640" cy="3168"/>
            </a:xfrm>
            <a:prstGeom prst="round2DiagRect">
              <a:avLst>
                <a:gd name="adj1" fmla="val 16667"/>
                <a:gd name="adj2" fmla="val 0"/>
              </a:avLst>
            </a:prstGeom>
            <a:ln w="88900" cap="sq">
              <a:solidFill>
                <a:srgbClr val="FFFFFF"/>
              </a:solidFill>
              <a:miter lim="800000"/>
            </a:ln>
            <a:effectLst>
              <a:outerShdw blurRad="508000" algn="tl" rotWithShape="0">
                <a:srgbClr val="000000">
                  <a:alpha val="43000"/>
                </a:srgbClr>
              </a:outerShdw>
            </a:effectLst>
            <a:scene3d>
              <a:camera prst="orthographicFront"/>
              <a:lightRig rig="threePt" dir="t"/>
            </a:scene3d>
            <a:sp3d>
              <a:bevelT prst="angle"/>
            </a:sp3d>
          </p:spPr>
        </p:pic>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nodeType="afterGroup">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196631">
                                            <p:txEl>
                                              <p:pRg st="0" end="0"/>
                                            </p:txEl>
                                          </p:spTgt>
                                        </p:tgtEl>
                                        <p:attrNameLst>
                                          <p:attrName>style.visibility</p:attrName>
                                        </p:attrNameLst>
                                      </p:cBhvr>
                                      <p:to>
                                        <p:strVal val="visible"/>
                                      </p:to>
                                    </p:set>
                                    <p:animEffect transition="in" filter="fade">
                                      <p:cBhvr>
                                        <p:cTn id="11" dur="500"/>
                                        <p:tgtEl>
                                          <p:spTgt spid="196631">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96631">
                                            <p:txEl>
                                              <p:pRg st="1" end="1"/>
                                            </p:txEl>
                                          </p:spTgt>
                                        </p:tgtEl>
                                        <p:attrNameLst>
                                          <p:attrName>style.visibility</p:attrName>
                                        </p:attrNameLst>
                                      </p:cBhvr>
                                      <p:to>
                                        <p:strVal val="visible"/>
                                      </p:to>
                                    </p:set>
                                    <p:animEffect transition="in" filter="fade">
                                      <p:cBhvr>
                                        <p:cTn id="15" dur="500"/>
                                        <p:tgtEl>
                                          <p:spTgt spid="196631">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96631">
                                            <p:txEl>
                                              <p:pRg st="2" end="2"/>
                                            </p:txEl>
                                          </p:spTgt>
                                        </p:tgtEl>
                                        <p:attrNameLst>
                                          <p:attrName>style.visibility</p:attrName>
                                        </p:attrNameLst>
                                      </p:cBhvr>
                                      <p:to>
                                        <p:strVal val="visible"/>
                                      </p:to>
                                    </p:set>
                                    <p:animEffect transition="in" filter="fade">
                                      <p:cBhvr>
                                        <p:cTn id="19" dur="500"/>
                                        <p:tgtEl>
                                          <p:spTgt spid="1966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31" grpId="0" uiExpand="1" build="p" autoUpdateAnimBg="0" advAuto="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9" name="Text Box 7"/>
          <p:cNvSpPr txBox="1">
            <a:spLocks noChangeArrowheads="1"/>
          </p:cNvSpPr>
          <p:nvPr/>
        </p:nvSpPr>
        <p:spPr bwMode="auto">
          <a:xfrm>
            <a:off x="4800600" y="1708150"/>
            <a:ext cx="4114800" cy="5327612"/>
          </a:xfrm>
          <a:prstGeom prst="rect">
            <a:avLst/>
          </a:prstGeom>
          <a:noFill/>
          <a:ln w="9525">
            <a:noFill/>
            <a:miter lim="800000"/>
            <a:headEnd/>
            <a:tailEnd/>
          </a:ln>
        </p:spPr>
        <p:txBody>
          <a:bodyPr wrap="square">
            <a:spAutoFit/>
          </a:bodyPr>
          <a:lstStyle/>
          <a:p>
            <a:pPr marL="176213" indent="-176213" algn="l">
              <a:lnSpc>
                <a:spcPct val="90000"/>
              </a:lnSpc>
              <a:buFont typeface="Humanst521 BT" charset="0"/>
              <a:buChar char="•"/>
            </a:pPr>
            <a:r>
              <a:rPr lang="en-US" sz="1400" b="1" i="1" dirty="0">
                <a:effectLst/>
                <a:latin typeface="Cambria" pitchFamily="18" charset="0"/>
              </a:rPr>
              <a:t>You should have at least</a:t>
            </a:r>
            <a:br>
              <a:rPr lang="en-US" sz="1400" b="1" i="1" dirty="0">
                <a:effectLst/>
                <a:latin typeface="Cambria" pitchFamily="18" charset="0"/>
              </a:rPr>
            </a:br>
            <a:r>
              <a:rPr lang="en-US" sz="1400" b="1" i="1" dirty="0">
                <a:effectLst/>
                <a:latin typeface="Cambria" pitchFamily="18" charset="0"/>
              </a:rPr>
              <a:t>2 working smoke detectors.</a:t>
            </a:r>
          </a:p>
          <a:p>
            <a:pPr marL="176213" indent="-176213" algn="l">
              <a:lnSpc>
                <a:spcPct val="90000"/>
              </a:lnSpc>
              <a:buFont typeface="Humanst521 BT" charset="0"/>
              <a:buNone/>
            </a:pPr>
            <a:endParaRPr lang="en-US" sz="1400" b="1" i="1" dirty="0">
              <a:effectLst/>
              <a:latin typeface="Cambria" pitchFamily="18" charset="0"/>
            </a:endParaRPr>
          </a:p>
          <a:p>
            <a:pPr marL="176213" indent="-176213" algn="l">
              <a:lnSpc>
                <a:spcPct val="90000"/>
              </a:lnSpc>
              <a:buFont typeface="Humanst521 BT" charset="0"/>
              <a:buChar char="•"/>
            </a:pPr>
            <a:r>
              <a:rPr lang="en-US" sz="1400" b="1" i="1" dirty="0">
                <a:effectLst/>
                <a:latin typeface="Cambria" pitchFamily="18" charset="0"/>
              </a:rPr>
              <a:t>Have a working fire extinguisher.</a:t>
            </a:r>
          </a:p>
          <a:p>
            <a:pPr marL="176213" indent="-176213" algn="l">
              <a:lnSpc>
                <a:spcPct val="90000"/>
              </a:lnSpc>
              <a:buFont typeface="Humanst521 BT" charset="0"/>
              <a:buNone/>
            </a:pPr>
            <a:endParaRPr lang="en-US" sz="1400" b="1" i="1" dirty="0">
              <a:effectLst/>
              <a:latin typeface="Cambria" pitchFamily="18" charset="0"/>
            </a:endParaRPr>
          </a:p>
          <a:p>
            <a:pPr marL="176213" indent="-176213" algn="l">
              <a:lnSpc>
                <a:spcPct val="90000"/>
              </a:lnSpc>
              <a:buFont typeface="Humanst521 BT" charset="0"/>
              <a:buChar char="•"/>
            </a:pPr>
            <a:r>
              <a:rPr lang="en-US" sz="1400" b="1" i="1" dirty="0">
                <a:effectLst/>
                <a:latin typeface="Cambria" pitchFamily="18" charset="0"/>
              </a:rPr>
              <a:t>Have cover plates for</a:t>
            </a:r>
            <a:br>
              <a:rPr lang="en-US" sz="1400" b="1" i="1" dirty="0">
                <a:effectLst/>
                <a:latin typeface="Cambria" pitchFamily="18" charset="0"/>
              </a:rPr>
            </a:br>
            <a:r>
              <a:rPr lang="en-US" sz="1400" b="1" i="1" dirty="0">
                <a:effectLst/>
                <a:latin typeface="Cambria" pitchFamily="18" charset="0"/>
              </a:rPr>
              <a:t>electrical outlets.</a:t>
            </a:r>
          </a:p>
          <a:p>
            <a:pPr marL="176213" indent="-176213" algn="l">
              <a:lnSpc>
                <a:spcPct val="90000"/>
              </a:lnSpc>
              <a:buFont typeface="Humanst521 BT" charset="0"/>
              <a:buNone/>
            </a:pPr>
            <a:endParaRPr lang="en-US" sz="1400" b="1" i="1" dirty="0">
              <a:effectLst/>
              <a:latin typeface="Cambria" pitchFamily="18" charset="0"/>
            </a:endParaRPr>
          </a:p>
          <a:p>
            <a:pPr marL="176213" indent="-176213" algn="l">
              <a:lnSpc>
                <a:spcPct val="90000"/>
              </a:lnSpc>
              <a:buFont typeface="Humanst521 BT" charset="0"/>
              <a:buChar char="•"/>
            </a:pPr>
            <a:r>
              <a:rPr lang="en-US" sz="1400" b="1" i="1" dirty="0">
                <a:effectLst/>
                <a:latin typeface="Cambria" pitchFamily="18" charset="0"/>
              </a:rPr>
              <a:t>Secure all cabinet doors</a:t>
            </a:r>
            <a:br>
              <a:rPr lang="en-US" sz="1400" b="1" i="1" dirty="0">
                <a:effectLst/>
                <a:latin typeface="Cambria" pitchFamily="18" charset="0"/>
              </a:rPr>
            </a:br>
            <a:r>
              <a:rPr lang="en-US" sz="1400" b="1" i="1" dirty="0">
                <a:effectLst/>
                <a:latin typeface="Cambria" pitchFamily="18" charset="0"/>
              </a:rPr>
              <a:t>with latches.</a:t>
            </a:r>
          </a:p>
          <a:p>
            <a:pPr marL="176213" indent="-176213" algn="l">
              <a:lnSpc>
                <a:spcPct val="90000"/>
              </a:lnSpc>
              <a:buFont typeface="Humanst521 BT" charset="0"/>
              <a:buNone/>
            </a:pPr>
            <a:endParaRPr lang="en-US" sz="1400" b="1" i="1" dirty="0">
              <a:effectLst/>
              <a:latin typeface="Cambria" pitchFamily="18" charset="0"/>
            </a:endParaRPr>
          </a:p>
          <a:p>
            <a:pPr marL="176213" indent="-176213" algn="l">
              <a:lnSpc>
                <a:spcPct val="90000"/>
              </a:lnSpc>
              <a:buFont typeface="Humanst521 BT" charset="0"/>
              <a:buChar char="•"/>
            </a:pPr>
            <a:r>
              <a:rPr lang="en-US" sz="1400" b="1" i="1" dirty="0">
                <a:effectLst/>
                <a:latin typeface="Cambria" pitchFamily="18" charset="0"/>
              </a:rPr>
              <a:t>Place screen or safety rails</a:t>
            </a:r>
            <a:br>
              <a:rPr lang="en-US" sz="1400" b="1" i="1" dirty="0">
                <a:effectLst/>
                <a:latin typeface="Cambria" pitchFamily="18" charset="0"/>
              </a:rPr>
            </a:br>
            <a:r>
              <a:rPr lang="en-US" sz="1400" b="1" i="1" dirty="0">
                <a:effectLst/>
                <a:latin typeface="Cambria" pitchFamily="18" charset="0"/>
              </a:rPr>
              <a:t>on </a:t>
            </a:r>
            <a:r>
              <a:rPr lang="en-US" sz="1400" b="1" i="1" dirty="0" smtClean="0">
                <a:effectLst/>
                <a:latin typeface="Cambria" pitchFamily="18" charset="0"/>
              </a:rPr>
              <a:t>fireplaces.  Use guards on 2</a:t>
            </a:r>
            <a:r>
              <a:rPr lang="en-US" sz="1400" b="1" i="1" baseline="30000" dirty="0" smtClean="0">
                <a:effectLst/>
                <a:latin typeface="Cambria" pitchFamily="18" charset="0"/>
              </a:rPr>
              <a:t>nd</a:t>
            </a:r>
            <a:r>
              <a:rPr lang="en-US" sz="1400" b="1" i="1" dirty="0" smtClean="0">
                <a:effectLst/>
                <a:latin typeface="Cambria" pitchFamily="18" charset="0"/>
              </a:rPr>
              <a:t> story windows.</a:t>
            </a:r>
            <a:endParaRPr lang="en-US" sz="1400" b="1" i="1" dirty="0">
              <a:effectLst/>
              <a:latin typeface="Cambria" pitchFamily="18" charset="0"/>
            </a:endParaRPr>
          </a:p>
          <a:p>
            <a:pPr marL="176213" indent="-176213" algn="l">
              <a:lnSpc>
                <a:spcPct val="90000"/>
              </a:lnSpc>
              <a:buFont typeface="Humanst521 BT" charset="0"/>
              <a:buNone/>
            </a:pPr>
            <a:endParaRPr lang="en-US" sz="1400" b="1" i="1" dirty="0">
              <a:effectLst/>
              <a:latin typeface="Cambria" pitchFamily="18" charset="0"/>
            </a:endParaRPr>
          </a:p>
          <a:p>
            <a:pPr marL="176213" indent="-176213" algn="l">
              <a:lnSpc>
                <a:spcPct val="90000"/>
              </a:lnSpc>
              <a:buFont typeface="Humanst521 BT" charset="0"/>
              <a:buChar char="•"/>
            </a:pPr>
            <a:r>
              <a:rPr lang="en-US" sz="1400" b="1" i="1" dirty="0">
                <a:effectLst/>
                <a:latin typeface="Cambria" pitchFamily="18" charset="0"/>
              </a:rPr>
              <a:t>Do not allow any small objects in</a:t>
            </a:r>
            <a:br>
              <a:rPr lang="en-US" sz="1400" b="1" i="1" dirty="0">
                <a:effectLst/>
                <a:latin typeface="Cambria" pitchFamily="18" charset="0"/>
              </a:rPr>
            </a:br>
            <a:r>
              <a:rPr lang="en-US" sz="1400" b="1" i="1" dirty="0">
                <a:effectLst/>
                <a:latin typeface="Cambria" pitchFamily="18" charset="0"/>
              </a:rPr>
              <a:t>or around baby</a:t>
            </a:r>
            <a:r>
              <a:rPr lang="ja-JP" altLang="en-US" sz="1400" b="1" i="1" dirty="0">
                <a:effectLst/>
                <a:latin typeface="Cambria" pitchFamily="18" charset="0"/>
              </a:rPr>
              <a:t>’</a:t>
            </a:r>
            <a:r>
              <a:rPr lang="en-US" altLang="ja-JP" sz="1400" b="1" i="1" dirty="0">
                <a:effectLst/>
                <a:latin typeface="Cambria" pitchFamily="18" charset="0"/>
              </a:rPr>
              <a:t>s sleeping </a:t>
            </a:r>
            <a:r>
              <a:rPr lang="en-US" altLang="ja-JP" sz="1400" b="1" i="1" dirty="0" smtClean="0">
                <a:effectLst/>
                <a:latin typeface="Cambria" pitchFamily="18" charset="0"/>
              </a:rPr>
              <a:t>or play area</a:t>
            </a:r>
            <a:r>
              <a:rPr lang="en-US" altLang="ja-JP" sz="1400" b="1" i="1" dirty="0">
                <a:effectLst/>
                <a:latin typeface="Cambria" pitchFamily="18" charset="0"/>
              </a:rPr>
              <a:t>.</a:t>
            </a:r>
          </a:p>
          <a:p>
            <a:pPr marL="176213" indent="-176213" algn="l">
              <a:lnSpc>
                <a:spcPct val="90000"/>
              </a:lnSpc>
              <a:buFont typeface="Humanst521 BT" charset="0"/>
              <a:buNone/>
            </a:pPr>
            <a:endParaRPr lang="en-US" sz="1400" b="1" i="1" dirty="0">
              <a:effectLst/>
              <a:latin typeface="Cambria" pitchFamily="18" charset="0"/>
            </a:endParaRPr>
          </a:p>
          <a:p>
            <a:pPr marL="176213" indent="-176213" algn="l">
              <a:lnSpc>
                <a:spcPct val="90000"/>
              </a:lnSpc>
              <a:buFont typeface="Humanst521 BT" charset="0"/>
              <a:buChar char="•"/>
            </a:pPr>
            <a:r>
              <a:rPr lang="en-US" sz="1400" b="1" i="1" dirty="0">
                <a:effectLst/>
                <a:latin typeface="Cambria" pitchFamily="18" charset="0"/>
              </a:rPr>
              <a:t>Keep buckets </a:t>
            </a:r>
            <a:r>
              <a:rPr lang="en-US" sz="1400" b="1" i="1" dirty="0" smtClean="0">
                <a:effectLst/>
                <a:latin typeface="Cambria" pitchFamily="18" charset="0"/>
              </a:rPr>
              <a:t>of water up </a:t>
            </a:r>
            <a:r>
              <a:rPr lang="en-US" sz="1400" b="1" i="1" dirty="0">
                <a:effectLst/>
                <a:latin typeface="Cambria" pitchFamily="18" charset="0"/>
              </a:rPr>
              <a:t>and </a:t>
            </a:r>
            <a:r>
              <a:rPr lang="en-US" sz="1400" b="1" i="1" dirty="0" smtClean="0">
                <a:effectLst/>
                <a:latin typeface="Cambria" pitchFamily="18" charset="0"/>
              </a:rPr>
              <a:t>toilet seats </a:t>
            </a:r>
            <a:r>
              <a:rPr lang="en-US" sz="1400" b="1" i="1" dirty="0">
                <a:effectLst/>
                <a:latin typeface="Cambria" pitchFamily="18" charset="0"/>
              </a:rPr>
              <a:t>down</a:t>
            </a:r>
            <a:r>
              <a:rPr lang="en-US" sz="1400" b="1" i="1" dirty="0" smtClean="0">
                <a:effectLst/>
                <a:latin typeface="Cambria" pitchFamily="18" charset="0"/>
              </a:rPr>
              <a:t>.</a:t>
            </a:r>
          </a:p>
          <a:p>
            <a:pPr marL="176213" indent="-176213" algn="l">
              <a:lnSpc>
                <a:spcPct val="90000"/>
              </a:lnSpc>
              <a:buFont typeface="Humanst521 BT" charset="0"/>
              <a:buChar char="•"/>
            </a:pPr>
            <a:endParaRPr lang="en-US" sz="1400" b="1" i="1" dirty="0" smtClean="0">
              <a:effectLst/>
              <a:latin typeface="Cambria" pitchFamily="18" charset="0"/>
            </a:endParaRPr>
          </a:p>
          <a:p>
            <a:pPr marL="176213" indent="-176213" algn="l">
              <a:lnSpc>
                <a:spcPct val="90000"/>
              </a:lnSpc>
              <a:buFont typeface="Humanst521 BT" charset="0"/>
              <a:buChar char="•"/>
            </a:pPr>
            <a:r>
              <a:rPr lang="en-US" sz="1400" b="1" i="1" dirty="0" smtClean="0">
                <a:effectLst/>
                <a:latin typeface="Cambria" pitchFamily="18" charset="0"/>
              </a:rPr>
              <a:t>Keep all medications up and away.</a:t>
            </a:r>
          </a:p>
          <a:p>
            <a:pPr marL="176213" indent="-176213" algn="l">
              <a:lnSpc>
                <a:spcPct val="90000"/>
              </a:lnSpc>
              <a:buFont typeface="Humanst521 BT" charset="0"/>
              <a:buChar char="•"/>
            </a:pPr>
            <a:endParaRPr lang="en-US" sz="1400" b="1" i="1" dirty="0" smtClean="0">
              <a:effectLst/>
              <a:latin typeface="Cambria" pitchFamily="18" charset="0"/>
            </a:endParaRPr>
          </a:p>
          <a:p>
            <a:pPr marL="176213" indent="-176213" algn="l">
              <a:lnSpc>
                <a:spcPct val="90000"/>
              </a:lnSpc>
              <a:buFont typeface="Humanst521 BT" charset="0"/>
              <a:buChar char="•"/>
            </a:pPr>
            <a:r>
              <a:rPr lang="en-US" sz="1400" b="1" i="1" dirty="0" smtClean="0">
                <a:effectLst/>
                <a:latin typeface="Cambria" pitchFamily="18" charset="0"/>
              </a:rPr>
              <a:t>Use cordless window coverings.</a:t>
            </a:r>
          </a:p>
          <a:p>
            <a:pPr marL="176213" indent="-176213" algn="l">
              <a:lnSpc>
                <a:spcPct val="90000"/>
              </a:lnSpc>
              <a:buFont typeface="Humanst521 BT" charset="0"/>
              <a:buChar char="•"/>
            </a:pPr>
            <a:endParaRPr lang="en-US" sz="1400" b="1" i="1" dirty="0">
              <a:effectLst/>
              <a:latin typeface="Cambria" pitchFamily="18" charset="0"/>
            </a:endParaRPr>
          </a:p>
          <a:p>
            <a:pPr marL="176213" indent="-176213" algn="l">
              <a:lnSpc>
                <a:spcPct val="90000"/>
              </a:lnSpc>
              <a:buFont typeface="Humanst521 BT" charset="0"/>
              <a:buChar char="•"/>
            </a:pPr>
            <a:r>
              <a:rPr lang="en-US" sz="1400" b="1" i="1" dirty="0" smtClean="0">
                <a:effectLst/>
                <a:latin typeface="Cambria" pitchFamily="18" charset="0"/>
              </a:rPr>
              <a:t>Be aware of toxic houseplants.</a:t>
            </a:r>
          </a:p>
          <a:p>
            <a:pPr marL="176213" indent="-176213" algn="l">
              <a:lnSpc>
                <a:spcPct val="90000"/>
              </a:lnSpc>
              <a:buFont typeface="Humanst521 BT" charset="0"/>
              <a:buChar char="•"/>
            </a:pPr>
            <a:endParaRPr lang="en-US" sz="1400" b="1" i="1" dirty="0">
              <a:effectLst/>
              <a:latin typeface="Cambria" pitchFamily="18" charset="0"/>
            </a:endParaRPr>
          </a:p>
        </p:txBody>
      </p:sp>
      <p:grpSp>
        <p:nvGrpSpPr>
          <p:cNvPr id="2" name="Group 32"/>
          <p:cNvGrpSpPr>
            <a:grpSpLocks/>
          </p:cNvGrpSpPr>
          <p:nvPr/>
        </p:nvGrpSpPr>
        <p:grpSpPr bwMode="auto">
          <a:xfrm>
            <a:off x="685800" y="609600"/>
            <a:ext cx="8153400" cy="5715000"/>
            <a:chOff x="432" y="384"/>
            <a:chExt cx="5136" cy="3600"/>
          </a:xfrm>
        </p:grpSpPr>
        <p:pic>
          <p:nvPicPr>
            <p:cNvPr id="214021" name="Picture 29" descr="Pg 088 Corner Guards"/>
            <p:cNvPicPr>
              <a:picLocks noChangeAspect="1" noChangeArrowheads="1"/>
            </p:cNvPicPr>
            <p:nvPr/>
          </p:nvPicPr>
          <p:blipFill>
            <a:blip r:embed="rId3" cstate="print"/>
            <a:srcRect l="10751" t="4815" r="6831" b="4915"/>
            <a:stretch>
              <a:fillRect/>
            </a:stretch>
          </p:blipFill>
          <p:spPr bwMode="auto">
            <a:xfrm>
              <a:off x="432" y="384"/>
              <a:ext cx="2208" cy="3600"/>
            </a:xfrm>
            <a:prstGeom prst="round2DiagRect">
              <a:avLst>
                <a:gd name="adj1" fmla="val 16667"/>
                <a:gd name="adj2" fmla="val 0"/>
              </a:avLst>
            </a:prstGeom>
            <a:ln w="88900" cap="sq">
              <a:solidFill>
                <a:srgbClr val="FFFFFF"/>
              </a:solidFill>
              <a:miter lim="800000"/>
            </a:ln>
            <a:effectLst>
              <a:outerShdw blurRad="558800" algn="tl" rotWithShape="0">
                <a:srgbClr val="000000">
                  <a:alpha val="43000"/>
                </a:srgbClr>
              </a:outerShdw>
            </a:effectLst>
            <a:scene3d>
              <a:camera prst="orthographicFront"/>
              <a:lightRig rig="threePt" dir="t"/>
            </a:scene3d>
            <a:sp3d>
              <a:bevelT prst="angle"/>
            </a:sp3d>
          </p:spPr>
        </p:pic>
        <p:sp>
          <p:nvSpPr>
            <p:cNvPr id="212998" name="Text Box 24"/>
            <p:cNvSpPr txBox="1">
              <a:spLocks noChangeArrowheads="1"/>
            </p:cNvSpPr>
            <p:nvPr/>
          </p:nvSpPr>
          <p:spPr bwMode="auto">
            <a:xfrm>
              <a:off x="2928" y="384"/>
              <a:ext cx="2640" cy="692"/>
            </a:xfrm>
            <a:prstGeom prst="rect">
              <a:avLst/>
            </a:prstGeom>
            <a:noFill/>
            <a:ln w="9525">
              <a:noFill/>
              <a:miter lim="800000"/>
              <a:headEnd/>
              <a:tailEnd/>
            </a:ln>
          </p:spPr>
          <p:txBody>
            <a:bodyPr lIns="0" tIns="0" rIns="0" bIns="0">
              <a:spAutoFit/>
            </a:bodyPr>
            <a:lstStyle/>
            <a:p>
              <a:pPr algn="l">
                <a:lnSpc>
                  <a:spcPct val="90000"/>
                </a:lnSpc>
              </a:pPr>
              <a:r>
                <a:rPr lang="en-US" sz="4000" dirty="0">
                  <a:effectLst/>
                  <a:latin typeface="Cambria" pitchFamily="18" charset="0"/>
                </a:rPr>
                <a:t>A Personal Home</a:t>
              </a:r>
              <a:br>
                <a:rPr lang="en-US" sz="4000" dirty="0">
                  <a:effectLst/>
                  <a:latin typeface="Cambria" pitchFamily="18" charset="0"/>
                </a:rPr>
              </a:br>
              <a:r>
                <a:rPr lang="en-US" sz="4000" dirty="0">
                  <a:effectLst/>
                  <a:latin typeface="Cambria" pitchFamily="18" charset="0"/>
                </a:rPr>
                <a:t>Safety Checklist</a:t>
              </a: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7639">
                                            <p:txEl>
                                              <p:pRg st="0" end="0"/>
                                            </p:txEl>
                                          </p:spTgt>
                                        </p:tgtEl>
                                        <p:attrNameLst>
                                          <p:attrName>style.visibility</p:attrName>
                                        </p:attrNameLst>
                                      </p:cBhvr>
                                      <p:to>
                                        <p:strVal val="visible"/>
                                      </p:to>
                                    </p:set>
                                    <p:animEffect transition="in" filter="fade">
                                      <p:cBhvr>
                                        <p:cTn id="11" dur="1000"/>
                                        <p:tgtEl>
                                          <p:spTgt spid="197639">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7639">
                                            <p:txEl>
                                              <p:pRg st="2" end="2"/>
                                            </p:txEl>
                                          </p:spTgt>
                                        </p:tgtEl>
                                        <p:attrNameLst>
                                          <p:attrName>style.visibility</p:attrName>
                                        </p:attrNameLst>
                                      </p:cBhvr>
                                      <p:to>
                                        <p:strVal val="visible"/>
                                      </p:to>
                                    </p:set>
                                    <p:animEffect transition="in" filter="fade">
                                      <p:cBhvr>
                                        <p:cTn id="14" dur="1000"/>
                                        <p:tgtEl>
                                          <p:spTgt spid="197639">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7639">
                                            <p:txEl>
                                              <p:pRg st="4" end="4"/>
                                            </p:txEl>
                                          </p:spTgt>
                                        </p:tgtEl>
                                        <p:attrNameLst>
                                          <p:attrName>style.visibility</p:attrName>
                                        </p:attrNameLst>
                                      </p:cBhvr>
                                      <p:to>
                                        <p:strVal val="visible"/>
                                      </p:to>
                                    </p:set>
                                    <p:animEffect transition="in" filter="fade">
                                      <p:cBhvr>
                                        <p:cTn id="17" dur="1000"/>
                                        <p:tgtEl>
                                          <p:spTgt spid="197639">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7639">
                                            <p:txEl>
                                              <p:pRg st="6" end="6"/>
                                            </p:txEl>
                                          </p:spTgt>
                                        </p:tgtEl>
                                        <p:attrNameLst>
                                          <p:attrName>style.visibility</p:attrName>
                                        </p:attrNameLst>
                                      </p:cBhvr>
                                      <p:to>
                                        <p:strVal val="visible"/>
                                      </p:to>
                                    </p:set>
                                    <p:animEffect transition="in" filter="fade">
                                      <p:cBhvr>
                                        <p:cTn id="20" dur="1000"/>
                                        <p:tgtEl>
                                          <p:spTgt spid="197639">
                                            <p:txEl>
                                              <p:pRg st="6" end="6"/>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7639">
                                            <p:txEl>
                                              <p:pRg st="8" end="8"/>
                                            </p:txEl>
                                          </p:spTgt>
                                        </p:tgtEl>
                                        <p:attrNameLst>
                                          <p:attrName>style.visibility</p:attrName>
                                        </p:attrNameLst>
                                      </p:cBhvr>
                                      <p:to>
                                        <p:strVal val="visible"/>
                                      </p:to>
                                    </p:set>
                                    <p:animEffect transition="in" filter="fade">
                                      <p:cBhvr>
                                        <p:cTn id="23" dur="1000"/>
                                        <p:tgtEl>
                                          <p:spTgt spid="197639">
                                            <p:txEl>
                                              <p:pRg st="8" end="8"/>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7639">
                                            <p:txEl>
                                              <p:pRg st="10" end="10"/>
                                            </p:txEl>
                                          </p:spTgt>
                                        </p:tgtEl>
                                        <p:attrNameLst>
                                          <p:attrName>style.visibility</p:attrName>
                                        </p:attrNameLst>
                                      </p:cBhvr>
                                      <p:to>
                                        <p:strVal val="visible"/>
                                      </p:to>
                                    </p:set>
                                    <p:animEffect transition="in" filter="fade">
                                      <p:cBhvr>
                                        <p:cTn id="26" dur="1000"/>
                                        <p:tgtEl>
                                          <p:spTgt spid="197639">
                                            <p:txEl>
                                              <p:pRg st="10" end="1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7639">
                                            <p:txEl>
                                              <p:pRg st="12" end="12"/>
                                            </p:txEl>
                                          </p:spTgt>
                                        </p:tgtEl>
                                        <p:attrNameLst>
                                          <p:attrName>style.visibility</p:attrName>
                                        </p:attrNameLst>
                                      </p:cBhvr>
                                      <p:to>
                                        <p:strVal val="visible"/>
                                      </p:to>
                                    </p:set>
                                    <p:animEffect transition="in" filter="fade">
                                      <p:cBhvr>
                                        <p:cTn id="29" dur="1000"/>
                                        <p:tgtEl>
                                          <p:spTgt spid="197639">
                                            <p:txEl>
                                              <p:pRg st="12" end="1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7639">
                                            <p:txEl>
                                              <p:pRg st="14" end="14"/>
                                            </p:txEl>
                                          </p:spTgt>
                                        </p:tgtEl>
                                        <p:attrNameLst>
                                          <p:attrName>style.visibility</p:attrName>
                                        </p:attrNameLst>
                                      </p:cBhvr>
                                      <p:to>
                                        <p:strVal val="visible"/>
                                      </p:to>
                                    </p:set>
                                    <p:animEffect transition="in" filter="fade">
                                      <p:cBhvr>
                                        <p:cTn id="34" dur="1000"/>
                                        <p:tgtEl>
                                          <p:spTgt spid="197639">
                                            <p:txEl>
                                              <p:pRg st="14" end="1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7639">
                                            <p:txEl>
                                              <p:pRg st="16" end="16"/>
                                            </p:txEl>
                                          </p:spTgt>
                                        </p:tgtEl>
                                        <p:attrNameLst>
                                          <p:attrName>style.visibility</p:attrName>
                                        </p:attrNameLst>
                                      </p:cBhvr>
                                      <p:to>
                                        <p:strVal val="visible"/>
                                      </p:to>
                                    </p:set>
                                    <p:animEffect transition="in" filter="fade">
                                      <p:cBhvr>
                                        <p:cTn id="39" dur="1000"/>
                                        <p:tgtEl>
                                          <p:spTgt spid="197639">
                                            <p:txEl>
                                              <p:pRg st="16" end="1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7639">
                                            <p:txEl>
                                              <p:pRg st="18" end="18"/>
                                            </p:txEl>
                                          </p:spTgt>
                                        </p:tgtEl>
                                        <p:attrNameLst>
                                          <p:attrName>style.visibility</p:attrName>
                                        </p:attrNameLst>
                                      </p:cBhvr>
                                      <p:to>
                                        <p:strVal val="visible"/>
                                      </p:to>
                                    </p:set>
                                    <p:animEffect transition="in" filter="fade">
                                      <p:cBhvr>
                                        <p:cTn id="44" dur="1000"/>
                                        <p:tgtEl>
                                          <p:spTgt spid="197639">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9"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381000" y="457200"/>
            <a:ext cx="7634288" cy="5867400"/>
            <a:chOff x="240" y="288"/>
            <a:chExt cx="4809" cy="3696"/>
          </a:xfrm>
        </p:grpSpPr>
        <p:pic>
          <p:nvPicPr>
            <p:cNvPr id="203780" name="Picture 1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585" y="288"/>
              <a:ext cx="2464" cy="36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angle"/>
            </a:sp3d>
          </p:spPr>
        </p:pic>
        <p:sp>
          <p:nvSpPr>
            <p:cNvPr id="202757" name="Text Box 12"/>
            <p:cNvSpPr txBox="1">
              <a:spLocks noChangeArrowheads="1"/>
            </p:cNvSpPr>
            <p:nvPr/>
          </p:nvSpPr>
          <p:spPr bwMode="auto">
            <a:xfrm>
              <a:off x="240" y="1138"/>
              <a:ext cx="1968" cy="989"/>
            </a:xfrm>
            <a:prstGeom prst="rect">
              <a:avLst/>
            </a:prstGeom>
            <a:noFill/>
            <a:ln w="9525">
              <a:noFill/>
              <a:miter lim="800000"/>
              <a:headEnd/>
              <a:tailEnd/>
            </a:ln>
          </p:spPr>
          <p:txBody>
            <a:bodyPr wrap="square">
              <a:spAutoFit/>
            </a:bodyPr>
            <a:lstStyle/>
            <a:p>
              <a:r>
                <a:rPr lang="en-US" sz="4800" dirty="0">
                  <a:effectLst/>
                  <a:latin typeface="Cambria" pitchFamily="18" charset="0"/>
                </a:rPr>
                <a:t>Car Seat Guidelines</a:t>
              </a: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280988" y="228600"/>
            <a:ext cx="8177212" cy="4114800"/>
            <a:chOff x="177" y="144"/>
            <a:chExt cx="5151" cy="2592"/>
          </a:xfrm>
        </p:grpSpPr>
        <p:pic>
          <p:nvPicPr>
            <p:cNvPr id="8" name="Picture 17" descr="Pg 083 Car seat"/>
            <p:cNvPicPr>
              <a:picLocks noChangeAspect="1" noChangeArrowheads="1"/>
            </p:cNvPicPr>
            <p:nvPr/>
          </p:nvPicPr>
          <p:blipFill>
            <a:blip r:embed="rId3" cstate="print"/>
            <a:srcRect l="6992" t="1866" r="3860" b="6687"/>
            <a:stretch>
              <a:fillRect/>
            </a:stretch>
          </p:blipFill>
          <p:spPr bwMode="auto">
            <a:xfrm>
              <a:off x="177" y="656"/>
              <a:ext cx="2155" cy="2080"/>
            </a:xfrm>
            <a:prstGeom prst="round2DiagRect">
              <a:avLst>
                <a:gd name="adj1" fmla="val 16667"/>
                <a:gd name="adj2" fmla="val 48237"/>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angle"/>
            </a:sp3d>
          </p:spPr>
        </p:pic>
        <p:sp>
          <p:nvSpPr>
            <p:cNvPr id="204812" name="Rectangle 12"/>
            <p:cNvSpPr>
              <a:spLocks noChangeArrowheads="1"/>
            </p:cNvSpPr>
            <p:nvPr/>
          </p:nvSpPr>
          <p:spPr bwMode="auto">
            <a:xfrm>
              <a:off x="240" y="144"/>
              <a:ext cx="5088" cy="372"/>
            </a:xfrm>
            <a:prstGeom prst="rect">
              <a:avLst/>
            </a:prstGeom>
            <a:noFill/>
            <a:ln w="9525">
              <a:noFill/>
              <a:miter lim="800000"/>
              <a:headEnd/>
              <a:tailEnd/>
            </a:ln>
          </p:spPr>
          <p:txBody>
            <a:bodyPr>
              <a:spAutoFit/>
            </a:bodyPr>
            <a:lstStyle/>
            <a:p>
              <a:pPr algn="ctr" eaLnBrk="0" hangingPunct="0">
                <a:lnSpc>
                  <a:spcPct val="90000"/>
                </a:lnSpc>
              </a:pPr>
              <a:r>
                <a:rPr lang="en-US" sz="3600" dirty="0" smtClean="0">
                  <a:effectLst/>
                  <a:latin typeface="Cambria" pitchFamily="18" charset="0"/>
                </a:rPr>
                <a:t>Keeping  Your Baby Safe in the Car</a:t>
              </a:r>
              <a:endParaRPr lang="en-US" sz="3600" i="1" dirty="0">
                <a:effectLst/>
                <a:latin typeface="Cambria" pitchFamily="18" charset="0"/>
              </a:endParaRPr>
            </a:p>
          </p:txBody>
        </p:sp>
      </p:grpSp>
      <p:sp>
        <p:nvSpPr>
          <p:cNvPr id="13" name="Text Box 14"/>
          <p:cNvSpPr txBox="1">
            <a:spLocks noChangeArrowheads="1"/>
          </p:cNvSpPr>
          <p:nvPr/>
        </p:nvSpPr>
        <p:spPr bwMode="auto">
          <a:xfrm>
            <a:off x="3643313" y="914400"/>
            <a:ext cx="5357812" cy="1232645"/>
          </a:xfrm>
          <a:prstGeom prst="rect">
            <a:avLst/>
          </a:prstGeom>
          <a:noFill/>
          <a:ln w="9525">
            <a:noFill/>
            <a:miter lim="800000"/>
            <a:headEnd/>
            <a:tailEnd/>
          </a:ln>
        </p:spPr>
        <p:txBody>
          <a:bodyPr>
            <a:spAutoFit/>
          </a:bodyPr>
          <a:lstStyle/>
          <a:p>
            <a:pPr marL="342900" indent="-342900" algn="l">
              <a:lnSpc>
                <a:spcPct val="95000"/>
              </a:lnSpc>
              <a:buSzPct val="80000"/>
              <a:buFont typeface="Arial" pitchFamily="34" charset="0"/>
              <a:buChar char="•"/>
            </a:pPr>
            <a:endParaRPr lang="en-US" sz="1900" i="1" dirty="0">
              <a:effectLst/>
              <a:latin typeface="Cambria" pitchFamily="18" charset="0"/>
            </a:endParaRPr>
          </a:p>
          <a:p>
            <a:pPr marL="342900" indent="-342900" algn="l">
              <a:lnSpc>
                <a:spcPct val="95000"/>
              </a:lnSpc>
              <a:buSzPct val="80000"/>
              <a:buFont typeface="Arial" pitchFamily="34" charset="0"/>
              <a:buChar char="•"/>
            </a:pPr>
            <a:r>
              <a:rPr lang="en-US" sz="2000" b="1" i="1" dirty="0">
                <a:effectLst/>
                <a:latin typeface="Cambria" pitchFamily="18" charset="0"/>
              </a:rPr>
              <a:t>The safest place is in the middle of the back seat (depending on the car).</a:t>
            </a:r>
          </a:p>
          <a:p>
            <a:pPr marL="342900" indent="-342900" algn="l">
              <a:lnSpc>
                <a:spcPct val="95000"/>
              </a:lnSpc>
              <a:buSzPct val="80000"/>
              <a:buFont typeface="Arial" pitchFamily="34" charset="0"/>
              <a:buChar char="•"/>
            </a:pPr>
            <a:endParaRPr lang="en-US" sz="1900" i="1" dirty="0">
              <a:effectLst/>
              <a:latin typeface="Cambria" pitchFamily="18" charset="0"/>
            </a:endParaRPr>
          </a:p>
        </p:txBody>
      </p:sp>
      <p:sp>
        <p:nvSpPr>
          <p:cNvPr id="9" name="TextBox 8"/>
          <p:cNvSpPr txBox="1"/>
          <p:nvPr/>
        </p:nvSpPr>
        <p:spPr>
          <a:xfrm>
            <a:off x="4379119" y="2052318"/>
            <a:ext cx="3657600" cy="1015663"/>
          </a:xfrm>
          <a:prstGeom prst="rect">
            <a:avLst/>
          </a:prstGeom>
          <a:noFill/>
        </p:spPr>
        <p:txBody>
          <a:bodyPr wrap="square" rtlCol="0">
            <a:spAutoFit/>
          </a:bodyPr>
          <a:lstStyle/>
          <a:p>
            <a:pPr algn="l"/>
            <a:r>
              <a:rPr lang="en-US" sz="2000" dirty="0" smtClean="0">
                <a:effectLst/>
                <a:latin typeface="Cambria" pitchFamily="18" charset="0"/>
              </a:rPr>
              <a:t>Tips for Purchasing a Car Seat:</a:t>
            </a:r>
          </a:p>
          <a:p>
            <a:pPr algn="l">
              <a:buFont typeface="Arial" pitchFamily="34" charset="0"/>
              <a:buChar char="•"/>
            </a:pPr>
            <a:r>
              <a:rPr lang="en-US" sz="2000" dirty="0" smtClean="0">
                <a:effectLst/>
                <a:latin typeface="Cambria" pitchFamily="18" charset="0"/>
              </a:rPr>
              <a:t>Never buy used</a:t>
            </a:r>
          </a:p>
          <a:p>
            <a:pPr algn="l">
              <a:buFont typeface="Arial" pitchFamily="34" charset="0"/>
              <a:buChar char="•"/>
            </a:pPr>
            <a:r>
              <a:rPr lang="en-US" sz="2000" dirty="0" smtClean="0">
                <a:effectLst/>
                <a:latin typeface="Cambria" pitchFamily="18" charset="0"/>
              </a:rPr>
              <a:t>Bucket vs. Convertible</a:t>
            </a:r>
            <a:endParaRPr lang="en-US" sz="2000" dirty="0">
              <a:effectLst/>
              <a:latin typeface="Cambria" pitchFamily="18" charset="0"/>
            </a:endParaRPr>
          </a:p>
        </p:txBody>
      </p:sp>
      <p:sp>
        <p:nvSpPr>
          <p:cNvPr id="11" name="TextBox 10"/>
          <p:cNvSpPr txBox="1"/>
          <p:nvPr/>
        </p:nvSpPr>
        <p:spPr>
          <a:xfrm>
            <a:off x="4379119" y="3137862"/>
            <a:ext cx="3886200" cy="3477875"/>
          </a:xfrm>
          <a:prstGeom prst="rect">
            <a:avLst/>
          </a:prstGeom>
          <a:solidFill>
            <a:schemeClr val="bg1"/>
          </a:solidFill>
        </p:spPr>
        <p:txBody>
          <a:bodyPr wrap="square" rtlCol="0">
            <a:spAutoFit/>
          </a:bodyPr>
          <a:lstStyle/>
          <a:p>
            <a:pPr algn="l"/>
            <a:r>
              <a:rPr lang="en-US" sz="2000" dirty="0" smtClean="0">
                <a:effectLst/>
                <a:latin typeface="Cambria" pitchFamily="18" charset="0"/>
              </a:rPr>
              <a:t>Tips for Installation:</a:t>
            </a:r>
          </a:p>
          <a:p>
            <a:pPr algn="l">
              <a:buFont typeface="Arial" pitchFamily="34" charset="0"/>
              <a:buChar char="•"/>
            </a:pPr>
            <a:r>
              <a:rPr lang="en-US" sz="2000" dirty="0" smtClean="0">
                <a:effectLst/>
                <a:latin typeface="Cambria" pitchFamily="18" charset="0"/>
              </a:rPr>
              <a:t>Seats should have less than 1” of movement when installed properly.</a:t>
            </a:r>
          </a:p>
          <a:p>
            <a:pPr algn="l">
              <a:buFont typeface="Arial" pitchFamily="34" charset="0"/>
              <a:buChar char="•"/>
            </a:pPr>
            <a:r>
              <a:rPr lang="en-US" sz="2000" dirty="0">
                <a:effectLst/>
                <a:latin typeface="Cambria" pitchFamily="18" charset="0"/>
              </a:rPr>
              <a:t>Rear facing until baby meets car seat’s rear-facing maximum weight and height</a:t>
            </a:r>
          </a:p>
          <a:p>
            <a:pPr algn="l">
              <a:buFont typeface="Arial" pitchFamily="34" charset="0"/>
              <a:buChar char="•"/>
            </a:pPr>
            <a:r>
              <a:rPr lang="en-US" sz="2000" dirty="0" smtClean="0">
                <a:effectLst/>
                <a:latin typeface="Cambria" pitchFamily="18" charset="0"/>
              </a:rPr>
              <a:t>Always consult your car seat owner’s manual</a:t>
            </a:r>
          </a:p>
          <a:p>
            <a:pPr algn="l">
              <a:buFont typeface="Arial" pitchFamily="34" charset="0"/>
              <a:buChar char="•"/>
            </a:pPr>
            <a:r>
              <a:rPr lang="en-US" sz="2000" dirty="0" smtClean="0">
                <a:effectLst/>
                <a:latin typeface="Cambria" pitchFamily="18" charset="0"/>
              </a:rPr>
              <a:t>Get it checked…before you deliver</a:t>
            </a:r>
            <a:endParaRPr lang="en-US" sz="2000" dirty="0">
              <a:effectLst/>
              <a:latin typeface="Cambria" pitchFamily="18" charset="0"/>
            </a:endParaRPr>
          </a:p>
        </p:txBody>
      </p:sp>
      <p:sp>
        <p:nvSpPr>
          <p:cNvPr id="12" name="TextBox 11"/>
          <p:cNvSpPr txBox="1"/>
          <p:nvPr/>
        </p:nvSpPr>
        <p:spPr>
          <a:xfrm>
            <a:off x="533400" y="4876800"/>
            <a:ext cx="3733800" cy="1631216"/>
          </a:xfrm>
          <a:prstGeom prst="rect">
            <a:avLst/>
          </a:prstGeom>
          <a:noFill/>
        </p:spPr>
        <p:txBody>
          <a:bodyPr wrap="square" rtlCol="0">
            <a:spAutoFit/>
          </a:bodyPr>
          <a:lstStyle/>
          <a:p>
            <a:pPr algn="l"/>
            <a:r>
              <a:rPr lang="en-US" sz="2000" dirty="0" smtClean="0">
                <a:effectLst/>
                <a:latin typeface="Cambria" pitchFamily="18" charset="0"/>
              </a:rPr>
              <a:t>Additional Car Seat Safety Tips:</a:t>
            </a:r>
          </a:p>
          <a:p>
            <a:pPr algn="l">
              <a:buFont typeface="Arial" pitchFamily="34" charset="0"/>
              <a:buChar char="•"/>
            </a:pPr>
            <a:r>
              <a:rPr lang="en-US" sz="2000" dirty="0" smtClean="0">
                <a:effectLst/>
                <a:latin typeface="Cambria" pitchFamily="18" charset="0"/>
              </a:rPr>
              <a:t>Car seats do expire</a:t>
            </a:r>
          </a:p>
          <a:p>
            <a:pPr algn="l">
              <a:buFont typeface="Arial" pitchFamily="34" charset="0"/>
              <a:buChar char="•"/>
            </a:pPr>
            <a:r>
              <a:rPr lang="en-US" sz="2000" dirty="0" smtClean="0">
                <a:effectLst/>
                <a:latin typeface="Cambria" pitchFamily="18" charset="0"/>
              </a:rPr>
              <a:t>Secure loose items in the car including cell phones, coffee mugs, tissue boxes, etc.</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fade">
                                      <p:cBhvr>
                                        <p:cTn id="11" dur="2000"/>
                                        <p:tgtEl>
                                          <p:spTgt spid="1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3"/>
      <p:bldP spid="9" grpId="0"/>
      <p:bldP spid="11" grpId="0" animBg="1"/>
      <p:bldP spid="1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228600" y="1106424"/>
            <a:ext cx="8686800" cy="4992624"/>
          </a:xfrm>
          <a:prstGeom prst="rect">
            <a:avLst/>
          </a:prstGeom>
        </p:spPr>
        <p:txBody>
          <a:bodyPr vert="horz" lIns="0" tIns="0" rIns="0" bIns="0" rtlCol="0">
            <a:normAutofit lnSpcReduction="10000"/>
          </a:bodyPr>
          <a:lstStyle>
            <a:lvl1pPr marL="173038" indent="-173038" algn="l" rtl="0" eaLnBrk="0" fontAlgn="base" hangingPunct="0">
              <a:lnSpc>
                <a:spcPct val="100000"/>
              </a:lnSpc>
              <a:spcBef>
                <a:spcPts val="1200"/>
              </a:spcBef>
              <a:spcAft>
                <a:spcPts val="600"/>
              </a:spcAft>
              <a:buFont typeface="Arial" charset="0"/>
              <a:buChar char="•"/>
              <a:defRPr lang="en-US" sz="2400" kern="1200" spc="-10" baseline="0">
                <a:solidFill>
                  <a:srgbClr val="505050"/>
                </a:solidFill>
                <a:latin typeface="Times New Roman" pitchFamily="18" charset="0"/>
                <a:ea typeface="+mn-ea"/>
                <a:cs typeface="Times New Roman" pitchFamily="18" charset="0"/>
              </a:defRPr>
            </a:lvl1pPr>
            <a:lvl2pPr marL="688975" indent="-231775" algn="l" rtl="0" eaLnBrk="0" fontAlgn="base" hangingPunct="0">
              <a:lnSpc>
                <a:spcPct val="100000"/>
              </a:lnSpc>
              <a:spcBef>
                <a:spcPts val="0"/>
              </a:spcBef>
              <a:spcAft>
                <a:spcPts val="600"/>
              </a:spcAft>
              <a:buFont typeface="Arial" charset="0"/>
              <a:buChar char="–"/>
              <a:defRPr lang="en-US" sz="2000" kern="1200" spc="-10" baseline="0">
                <a:solidFill>
                  <a:srgbClr val="505050"/>
                </a:solidFill>
                <a:latin typeface="Times New Roman" pitchFamily="18" charset="0"/>
                <a:ea typeface="+mn-ea"/>
                <a:cs typeface="Times New Roman" pitchFamily="18" charset="0"/>
              </a:defRPr>
            </a:lvl2pPr>
            <a:lvl3pPr marL="1027113" indent="-112713" algn="l" rtl="0" eaLnBrk="0" fontAlgn="base" hangingPunct="0">
              <a:lnSpc>
                <a:spcPct val="100000"/>
              </a:lnSpc>
              <a:spcBef>
                <a:spcPts val="0"/>
              </a:spcBef>
              <a:spcAft>
                <a:spcPts val="600"/>
              </a:spcAft>
              <a:buFont typeface="Arial" charset="0"/>
              <a:buChar char="•"/>
              <a:defRPr lang="en-US" sz="1800" kern="1200" spc="-10" baseline="0">
                <a:solidFill>
                  <a:srgbClr val="505050"/>
                </a:solidFill>
                <a:latin typeface="Times New Roman" pitchFamily="18" charset="0"/>
                <a:ea typeface="+mn-ea"/>
                <a:cs typeface="Times New Roman" pitchFamily="18" charset="0"/>
              </a:defRPr>
            </a:lvl3pPr>
            <a:lvl4pPr marL="1544638" indent="-173038" algn="l" rtl="0" eaLnBrk="0" fontAlgn="base" hangingPunct="0">
              <a:lnSpc>
                <a:spcPct val="100000"/>
              </a:lnSpc>
              <a:spcBef>
                <a:spcPts val="0"/>
              </a:spcBef>
              <a:spcAft>
                <a:spcPts val="600"/>
              </a:spcAft>
              <a:buFont typeface="Arial" charset="0"/>
              <a:buChar char="–"/>
              <a:defRPr lang="en-US" sz="1800" kern="1200" spc="-10" baseline="0">
                <a:solidFill>
                  <a:srgbClr val="505050"/>
                </a:solidFill>
                <a:latin typeface="Times New Roman" pitchFamily="18" charset="0"/>
                <a:ea typeface="+mn-ea"/>
                <a:cs typeface="Times New Roman" pitchFamily="18" charset="0"/>
              </a:defRPr>
            </a:lvl4pPr>
            <a:lvl5pPr marL="1941513" indent="-112713" algn="l" rtl="0" eaLnBrk="0" fontAlgn="base" hangingPunct="0">
              <a:lnSpc>
                <a:spcPct val="100000"/>
              </a:lnSpc>
              <a:spcBef>
                <a:spcPts val="0"/>
              </a:spcBef>
              <a:spcAft>
                <a:spcPts val="600"/>
              </a:spcAft>
              <a:buFont typeface="Arial" pitchFamily="34" charset="0"/>
              <a:buChar char="•"/>
              <a:defRPr lang="en-US" sz="1800" kern="1200" spc="-10" baseline="0">
                <a:solidFill>
                  <a:srgbClr val="505050"/>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1200"/>
              </a:spcBef>
              <a:spcAft>
                <a:spcPts val="600"/>
              </a:spcAft>
              <a:buClrTx/>
              <a:buSzTx/>
              <a:buFont typeface="Arial" charset="0"/>
              <a:buNone/>
              <a:tabLst/>
              <a:defRPr/>
            </a:pPr>
            <a:r>
              <a:rPr kumimoji="0" lang="en-US" sz="2400" b="0" i="0" u="none" strike="noStrike" kern="1200" cap="none" spc="-10" normalizeH="0" baseline="0" noProof="0" dirty="0" smtClean="0">
                <a:ln>
                  <a:noFill/>
                </a:ln>
                <a:solidFill>
                  <a:srgbClr val="004B8D"/>
                </a:solidFill>
                <a:effectLst/>
                <a:uLnTx/>
                <a:uFillTx/>
                <a:latin typeface="Times New Roman" pitchFamily="18" charset="0"/>
                <a:cs typeface="Times New Roman" pitchFamily="18" charset="0"/>
                <a:hlinkClick r:id="rId2"/>
              </a:rPr>
              <a:t>Video</a:t>
            </a:r>
            <a:endParaRPr kumimoji="0" lang="en-US" sz="2400" b="0" i="0" u="none" strike="noStrike" kern="1200" cap="none" spc="-10" normalizeH="0" baseline="0" noProof="0" dirty="0" smtClean="0">
              <a:ln>
                <a:noFill/>
              </a:ln>
              <a:solidFill>
                <a:srgbClr val="004B8D"/>
              </a:solidFill>
              <a:effectLst/>
              <a:uLnTx/>
              <a:uFillTx/>
              <a:latin typeface="Times New Roman" pitchFamily="18" charset="0"/>
              <a:cs typeface="Times New Roman" pitchFamily="18" charset="0"/>
            </a:endParaRPr>
          </a:p>
          <a:p>
            <a:pPr marL="173038" marR="0" lvl="0" indent="-173038" algn="l" defTabSz="914400" rtl="0" eaLnBrk="0" fontAlgn="base" latinLnBrk="0" hangingPunct="0">
              <a:lnSpc>
                <a:spcPct val="100000"/>
              </a:lnSpc>
              <a:spcBef>
                <a:spcPts val="1200"/>
              </a:spcBef>
              <a:spcAft>
                <a:spcPts val="600"/>
              </a:spcAft>
              <a:buClrTx/>
              <a:buSzTx/>
              <a:buFont typeface="Arial" charset="0"/>
              <a:buChar char="•"/>
              <a:tabLst/>
              <a:defRPr/>
            </a:pPr>
            <a:endParaRPr kumimoji="0" lang="en-US" sz="2400" b="0" i="0" u="none" strike="noStrike" kern="1200" cap="none" spc="-10" normalizeH="0" baseline="0" noProof="0" dirty="0" smtClean="0">
              <a:ln>
                <a:noFill/>
              </a:ln>
              <a:solidFill>
                <a:srgbClr val="505050"/>
              </a:solidFill>
              <a:effectLst/>
              <a:uLnTx/>
              <a:uFillTx/>
              <a:latin typeface="Times New Roman" pitchFamily="18" charset="0"/>
              <a:cs typeface="Times New Roman" pitchFamily="18" charset="0"/>
            </a:endParaRPr>
          </a:p>
          <a:p>
            <a:pPr marL="0" marR="0" lvl="0" indent="0" algn="l" defTabSz="914400" rtl="0" eaLnBrk="0" fontAlgn="base" latinLnBrk="0" hangingPunct="0">
              <a:lnSpc>
                <a:spcPct val="100000"/>
              </a:lnSpc>
              <a:spcBef>
                <a:spcPts val="1200"/>
              </a:spcBef>
              <a:spcAft>
                <a:spcPts val="600"/>
              </a:spcAft>
              <a:buClrTx/>
              <a:buSzTx/>
              <a:buFont typeface="Arial" charset="0"/>
              <a:buNone/>
              <a:tabLst/>
              <a:defRPr/>
            </a:pPr>
            <a:endParaRPr kumimoji="0" lang="en-US" sz="2400" b="0" i="0" u="none" strike="noStrike" kern="1200" cap="none" spc="-10" normalizeH="0" baseline="0" noProof="0" dirty="0" smtClean="0">
              <a:ln>
                <a:noFill/>
              </a:ln>
              <a:solidFill>
                <a:srgbClr val="505050"/>
              </a:solidFill>
              <a:effectLst/>
              <a:uLnTx/>
              <a:uFillTx/>
              <a:latin typeface="Times New Roman" pitchFamily="18" charset="0"/>
              <a:cs typeface="Times New Roman" pitchFamily="18" charset="0"/>
            </a:endParaRPr>
          </a:p>
          <a:p>
            <a:pPr marL="0" marR="0" lvl="0" indent="0" algn="l" defTabSz="914400" rtl="0" eaLnBrk="0" fontAlgn="base" latinLnBrk="0" hangingPunct="0">
              <a:lnSpc>
                <a:spcPct val="100000"/>
              </a:lnSpc>
              <a:spcBef>
                <a:spcPts val="1200"/>
              </a:spcBef>
              <a:spcAft>
                <a:spcPts val="600"/>
              </a:spcAft>
              <a:buClrTx/>
              <a:buSzTx/>
              <a:buFont typeface="Arial" charset="0"/>
              <a:buNone/>
              <a:tabLst/>
              <a:defRPr/>
            </a:pPr>
            <a:endParaRPr kumimoji="0" lang="en-US" sz="2400" b="0" i="0" u="none" strike="noStrike" kern="1200" cap="none" spc="-10" normalizeH="0" baseline="0" noProof="0" dirty="0" smtClean="0">
              <a:ln>
                <a:noFill/>
              </a:ln>
              <a:solidFill>
                <a:srgbClr val="505050"/>
              </a:solidFill>
              <a:effectLst/>
              <a:uLnTx/>
              <a:uFillTx/>
              <a:latin typeface="Times New Roman" pitchFamily="18" charset="0"/>
              <a:cs typeface="Times New Roman" pitchFamily="18" charset="0"/>
            </a:endParaRPr>
          </a:p>
          <a:p>
            <a:pPr marL="0" marR="0" lvl="0" indent="0" algn="l" defTabSz="914400" rtl="0" eaLnBrk="0" fontAlgn="base" latinLnBrk="0" hangingPunct="0">
              <a:lnSpc>
                <a:spcPct val="100000"/>
              </a:lnSpc>
              <a:spcBef>
                <a:spcPts val="1200"/>
              </a:spcBef>
              <a:spcAft>
                <a:spcPts val="600"/>
              </a:spcAft>
              <a:buClrTx/>
              <a:buSzTx/>
              <a:buFont typeface="Arial" charset="0"/>
              <a:buNone/>
              <a:tabLst/>
              <a:defRPr/>
            </a:pPr>
            <a:endParaRPr kumimoji="0" lang="en-US" sz="2400" b="0" i="0" u="none" strike="noStrike" kern="1200" cap="none" spc="-10" normalizeH="0" baseline="0" noProof="0" dirty="0" smtClean="0">
              <a:ln>
                <a:noFill/>
              </a:ln>
              <a:solidFill>
                <a:srgbClr val="505050"/>
              </a:solidFill>
              <a:effectLst/>
              <a:uLnTx/>
              <a:uFillTx/>
              <a:latin typeface="Times New Roman" pitchFamily="18" charset="0"/>
              <a:cs typeface="Times New Roman" pitchFamily="18" charset="0"/>
            </a:endParaRPr>
          </a:p>
          <a:p>
            <a:pPr marL="0" marR="0" lvl="0" indent="0" algn="l" defTabSz="914400" rtl="0" eaLnBrk="0" fontAlgn="base" latinLnBrk="0" hangingPunct="0">
              <a:lnSpc>
                <a:spcPct val="100000"/>
              </a:lnSpc>
              <a:spcBef>
                <a:spcPts val="1200"/>
              </a:spcBef>
              <a:spcAft>
                <a:spcPts val="600"/>
              </a:spcAft>
              <a:buClrTx/>
              <a:buSzTx/>
              <a:buFont typeface="Arial" charset="0"/>
              <a:buNone/>
              <a:tabLst/>
              <a:defRPr/>
            </a:pPr>
            <a:endParaRPr kumimoji="0" lang="en-US" sz="2400" b="0" i="0" u="none" strike="noStrike" kern="1200" cap="none" spc="-10" normalizeH="0" baseline="0" noProof="0" dirty="0" smtClean="0">
              <a:ln>
                <a:noFill/>
              </a:ln>
              <a:solidFill>
                <a:srgbClr val="505050"/>
              </a:solidFill>
              <a:effectLst/>
              <a:uLnTx/>
              <a:uFillTx/>
              <a:latin typeface="Times New Roman" pitchFamily="18" charset="0"/>
              <a:cs typeface="Times New Roman" pitchFamily="18" charset="0"/>
            </a:endParaRPr>
          </a:p>
          <a:p>
            <a:pPr marL="0" marR="0" lvl="0" indent="0" algn="ctr" defTabSz="914400" rtl="0" eaLnBrk="0" fontAlgn="base" latinLnBrk="0" hangingPunct="0">
              <a:lnSpc>
                <a:spcPct val="100000"/>
              </a:lnSpc>
              <a:spcBef>
                <a:spcPts val="1200"/>
              </a:spcBef>
              <a:spcAft>
                <a:spcPts val="600"/>
              </a:spcAft>
              <a:buClrTx/>
              <a:buSzTx/>
              <a:buFont typeface="Arial" charset="0"/>
              <a:buNone/>
              <a:tabLst/>
              <a:defRPr/>
            </a:pPr>
            <a:r>
              <a:rPr kumimoji="0" lang="en-US" sz="2400" b="1" i="0" u="none" strike="noStrike" kern="1200" cap="none" spc="-10" normalizeH="0" baseline="0" noProof="0" dirty="0" smtClean="0">
                <a:ln>
                  <a:noFill/>
                </a:ln>
                <a:solidFill>
                  <a:srgbClr val="505050"/>
                </a:solidFill>
                <a:effectLst/>
                <a:uLnTx/>
                <a:uFillTx/>
                <a:latin typeface="Calibri" panose="020F0502020204030204" pitchFamily="34" charset="0"/>
                <a:cs typeface="Times New Roman" pitchFamily="18" charset="0"/>
              </a:rPr>
              <a:t>Center for Childhood Safety</a:t>
            </a:r>
          </a:p>
          <a:p>
            <a:pPr marL="0" marR="0" lvl="0" indent="0" algn="ctr" defTabSz="914400" rtl="0" eaLnBrk="0" fontAlgn="base" latinLnBrk="0" hangingPunct="0">
              <a:lnSpc>
                <a:spcPct val="100000"/>
              </a:lnSpc>
              <a:spcBef>
                <a:spcPts val="1200"/>
              </a:spcBef>
              <a:spcAft>
                <a:spcPts val="600"/>
              </a:spcAft>
              <a:buClrTx/>
              <a:buSzTx/>
              <a:buFont typeface="Arial" charset="0"/>
              <a:buNone/>
              <a:tabLst/>
              <a:defRPr/>
            </a:pPr>
            <a:r>
              <a:rPr kumimoji="0" lang="en-US" sz="2400" b="1" i="0" u="none" strike="noStrike" kern="1200" cap="none" spc="-10" normalizeH="0" baseline="0" noProof="0" dirty="0" smtClean="0">
                <a:ln>
                  <a:noFill/>
                </a:ln>
                <a:solidFill>
                  <a:srgbClr val="505050"/>
                </a:solidFill>
                <a:effectLst/>
                <a:uLnTx/>
                <a:uFillTx/>
                <a:latin typeface="Calibri" panose="020F0502020204030204" pitchFamily="34" charset="0"/>
                <a:cs typeface="Times New Roman" pitchFamily="18" charset="0"/>
              </a:rPr>
              <a:t>842 S. Military Ave., Green Bay, WI 54304 </a:t>
            </a:r>
          </a:p>
          <a:p>
            <a:pPr marL="0" marR="0" lvl="0" indent="0" algn="ctr" defTabSz="914400" rtl="0" eaLnBrk="0" fontAlgn="base" latinLnBrk="0" hangingPunct="0">
              <a:lnSpc>
                <a:spcPct val="100000"/>
              </a:lnSpc>
              <a:spcBef>
                <a:spcPts val="1200"/>
              </a:spcBef>
              <a:spcAft>
                <a:spcPts val="600"/>
              </a:spcAft>
              <a:buClrTx/>
              <a:buSzTx/>
              <a:buFont typeface="Arial" charset="0"/>
              <a:buNone/>
              <a:tabLst/>
              <a:defRPr/>
            </a:pPr>
            <a:r>
              <a:rPr kumimoji="0" lang="en-US" sz="2400" b="1" i="0" u="none" strike="noStrike" kern="1200" cap="none" spc="-10" normalizeH="0" baseline="0" noProof="0" dirty="0" smtClean="0">
                <a:ln>
                  <a:noFill/>
                </a:ln>
                <a:solidFill>
                  <a:srgbClr val="505050"/>
                </a:solidFill>
                <a:effectLst/>
                <a:uLnTx/>
                <a:uFillTx/>
                <a:latin typeface="Calibri" panose="020F0502020204030204" pitchFamily="34" charset="0"/>
                <a:cs typeface="Times New Roman" pitchFamily="18" charset="0"/>
              </a:rPr>
              <a:t>www.ccsgb.org | 920-272-0110 </a:t>
            </a:r>
            <a:endParaRPr kumimoji="0" lang="en-US" sz="2400" b="1" i="0" u="none" strike="noStrike" kern="1200" cap="none" spc="-10" normalizeH="0" baseline="0" noProof="0" dirty="0">
              <a:ln>
                <a:noFill/>
              </a:ln>
              <a:solidFill>
                <a:srgbClr val="505050"/>
              </a:solidFill>
              <a:effectLst/>
              <a:uLnTx/>
              <a:uFillTx/>
              <a:latin typeface="Calibri" panose="020F0502020204030204" pitchFamily="34" charset="0"/>
              <a:cs typeface="Times New Roman" pitchFamily="18" charset="0"/>
            </a:endParaRPr>
          </a:p>
        </p:txBody>
      </p:sp>
      <p:sp>
        <p:nvSpPr>
          <p:cNvPr id="4" name="Rectangle 3"/>
          <p:cNvSpPr/>
          <p:nvPr/>
        </p:nvSpPr>
        <p:spPr>
          <a:xfrm>
            <a:off x="990600" y="304800"/>
            <a:ext cx="7086600" cy="590931"/>
          </a:xfrm>
          <a:prstGeom prst="rect">
            <a:avLst/>
          </a:prstGeom>
        </p:spPr>
        <p:txBody>
          <a:bodyPr wrap="square">
            <a:spAutoFit/>
          </a:bodyPr>
          <a:lstStyle/>
          <a:p>
            <a:pPr algn="ctr" eaLnBrk="0" hangingPunct="0">
              <a:lnSpc>
                <a:spcPct val="90000"/>
              </a:lnSpc>
            </a:pPr>
            <a:r>
              <a:rPr lang="en-US" sz="3600" dirty="0" smtClean="0">
                <a:effectLst/>
                <a:latin typeface="Cambria" pitchFamily="18" charset="0"/>
              </a:rPr>
              <a:t>Car Seat Help</a:t>
            </a:r>
            <a:endParaRPr lang="en-US" sz="3600" i="1" dirty="0">
              <a:effectLst/>
              <a:latin typeface="Cambria" pitchFamily="18" charset="0"/>
            </a:endParaRPr>
          </a:p>
        </p:txBody>
      </p:sp>
      <p:pic>
        <p:nvPicPr>
          <p:cNvPr id="5" name="Picture 1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21584" y="1295400"/>
            <a:ext cx="1900832" cy="2851248"/>
          </a:xfrm>
          <a:prstGeom prst="round2DiagRect">
            <a:avLst>
              <a:gd name="adj1" fmla="val 16667"/>
              <a:gd name="adj2" fmla="val 48237"/>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angle"/>
          </a:sp3d>
        </p:spPr>
      </p:pic>
    </p:spTree>
    <p:extLst>
      <p:ext uri="{BB962C8B-B14F-4D97-AF65-F5344CB8AC3E}">
        <p14:creationId xmlns:p14="http://schemas.microsoft.com/office/powerpoint/2010/main" val="377729110"/>
      </p:ext>
    </p:extLst>
  </p:cSld>
  <p:clrMapOvr>
    <a:masterClrMapping/>
  </p:clrMapOvr>
  <p:transition spd="slow">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228600" y="1106424"/>
            <a:ext cx="8686800" cy="4992624"/>
          </a:xfrm>
          <a:prstGeom prst="rect">
            <a:avLst/>
          </a:prstGeom>
        </p:spPr>
        <p:txBody>
          <a:bodyPr vert="horz" lIns="0" tIns="0" rIns="0" bIns="0" rtlCol="0">
            <a:normAutofit/>
          </a:bodyPr>
          <a:lstStyle>
            <a:lvl1pPr marL="173038" indent="-173038" algn="l" rtl="0" eaLnBrk="0" fontAlgn="base" hangingPunct="0">
              <a:lnSpc>
                <a:spcPct val="100000"/>
              </a:lnSpc>
              <a:spcBef>
                <a:spcPts val="1200"/>
              </a:spcBef>
              <a:spcAft>
                <a:spcPts val="600"/>
              </a:spcAft>
              <a:buFont typeface="Arial" charset="0"/>
              <a:buChar char="•"/>
              <a:defRPr lang="en-US" sz="2400" kern="1200" spc="-10" baseline="0">
                <a:solidFill>
                  <a:srgbClr val="505050"/>
                </a:solidFill>
                <a:latin typeface="Times New Roman" pitchFamily="18" charset="0"/>
                <a:ea typeface="+mn-ea"/>
                <a:cs typeface="Times New Roman" pitchFamily="18" charset="0"/>
              </a:defRPr>
            </a:lvl1pPr>
            <a:lvl2pPr marL="688975" indent="-231775" algn="l" rtl="0" eaLnBrk="0" fontAlgn="base" hangingPunct="0">
              <a:lnSpc>
                <a:spcPct val="100000"/>
              </a:lnSpc>
              <a:spcBef>
                <a:spcPts val="0"/>
              </a:spcBef>
              <a:spcAft>
                <a:spcPts val="600"/>
              </a:spcAft>
              <a:buFont typeface="Arial" charset="0"/>
              <a:buChar char="–"/>
              <a:defRPr lang="en-US" sz="2000" kern="1200" spc="-10" baseline="0">
                <a:solidFill>
                  <a:srgbClr val="505050"/>
                </a:solidFill>
                <a:latin typeface="Times New Roman" pitchFamily="18" charset="0"/>
                <a:ea typeface="+mn-ea"/>
                <a:cs typeface="Times New Roman" pitchFamily="18" charset="0"/>
              </a:defRPr>
            </a:lvl2pPr>
            <a:lvl3pPr marL="1027113" indent="-112713" algn="l" rtl="0" eaLnBrk="0" fontAlgn="base" hangingPunct="0">
              <a:lnSpc>
                <a:spcPct val="100000"/>
              </a:lnSpc>
              <a:spcBef>
                <a:spcPts val="0"/>
              </a:spcBef>
              <a:spcAft>
                <a:spcPts val="600"/>
              </a:spcAft>
              <a:buFont typeface="Arial" charset="0"/>
              <a:buChar char="•"/>
              <a:defRPr lang="en-US" sz="1800" kern="1200" spc="-10" baseline="0">
                <a:solidFill>
                  <a:srgbClr val="505050"/>
                </a:solidFill>
                <a:latin typeface="Times New Roman" pitchFamily="18" charset="0"/>
                <a:ea typeface="+mn-ea"/>
                <a:cs typeface="Times New Roman" pitchFamily="18" charset="0"/>
              </a:defRPr>
            </a:lvl3pPr>
            <a:lvl4pPr marL="1544638" indent="-173038" algn="l" rtl="0" eaLnBrk="0" fontAlgn="base" hangingPunct="0">
              <a:lnSpc>
                <a:spcPct val="100000"/>
              </a:lnSpc>
              <a:spcBef>
                <a:spcPts val="0"/>
              </a:spcBef>
              <a:spcAft>
                <a:spcPts val="600"/>
              </a:spcAft>
              <a:buFont typeface="Arial" charset="0"/>
              <a:buChar char="–"/>
              <a:defRPr lang="en-US" sz="1800" kern="1200" spc="-10" baseline="0">
                <a:solidFill>
                  <a:srgbClr val="505050"/>
                </a:solidFill>
                <a:latin typeface="Times New Roman" pitchFamily="18" charset="0"/>
                <a:ea typeface="+mn-ea"/>
                <a:cs typeface="Times New Roman" pitchFamily="18" charset="0"/>
              </a:defRPr>
            </a:lvl4pPr>
            <a:lvl5pPr marL="1941513" indent="-112713" algn="l" rtl="0" eaLnBrk="0" fontAlgn="base" hangingPunct="0">
              <a:lnSpc>
                <a:spcPct val="100000"/>
              </a:lnSpc>
              <a:spcBef>
                <a:spcPts val="0"/>
              </a:spcBef>
              <a:spcAft>
                <a:spcPts val="600"/>
              </a:spcAft>
              <a:buFont typeface="Arial" pitchFamily="34" charset="0"/>
              <a:buChar char="•"/>
              <a:defRPr lang="en-US" sz="1800" kern="1200" spc="-10" baseline="0">
                <a:solidFill>
                  <a:srgbClr val="505050"/>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3038" marR="0" lvl="0" indent="-173038" algn="l" defTabSz="914400" rtl="0" eaLnBrk="0" fontAlgn="base" latinLnBrk="0" hangingPunct="0">
              <a:lnSpc>
                <a:spcPct val="100000"/>
              </a:lnSpc>
              <a:spcBef>
                <a:spcPts val="1200"/>
              </a:spcBef>
              <a:spcAft>
                <a:spcPts val="600"/>
              </a:spcAft>
              <a:buClrTx/>
              <a:buSzTx/>
              <a:buFont typeface="Arial" charset="0"/>
              <a:buChar char="•"/>
              <a:tabLst/>
              <a:defRPr/>
            </a:pPr>
            <a:endParaRPr kumimoji="0" lang="en-US" sz="2400" b="0" i="0" u="none" strike="noStrike" kern="1200" cap="none" spc="-10" normalizeH="0" baseline="0" noProof="0" dirty="0" smtClean="0">
              <a:ln>
                <a:noFill/>
              </a:ln>
              <a:solidFill>
                <a:srgbClr val="505050"/>
              </a:solidFill>
              <a:effectLst/>
              <a:uLnTx/>
              <a:uFillTx/>
              <a:latin typeface="Times New Roman" pitchFamily="18" charset="0"/>
              <a:cs typeface="Times New Roman" pitchFamily="18" charset="0"/>
            </a:endParaRPr>
          </a:p>
          <a:p>
            <a:pPr marL="173038" marR="0" lvl="0" indent="-173038" algn="l" defTabSz="914400" rtl="0" eaLnBrk="0" fontAlgn="base" latinLnBrk="0" hangingPunct="0">
              <a:lnSpc>
                <a:spcPct val="100000"/>
              </a:lnSpc>
              <a:spcBef>
                <a:spcPts val="1200"/>
              </a:spcBef>
              <a:spcAft>
                <a:spcPts val="600"/>
              </a:spcAft>
              <a:buClrTx/>
              <a:buSzTx/>
              <a:buFont typeface="Arial" charset="0"/>
              <a:buChar char="•"/>
              <a:tabLst/>
              <a:defRPr/>
            </a:pPr>
            <a:endParaRPr kumimoji="0" lang="en-US" sz="2400" b="0" i="0" u="none" strike="noStrike" kern="1200" cap="none" spc="-10" normalizeH="0" baseline="0" noProof="0" dirty="0" smtClean="0">
              <a:ln>
                <a:noFill/>
              </a:ln>
              <a:solidFill>
                <a:srgbClr val="505050"/>
              </a:solidFill>
              <a:effectLst/>
              <a:uLnTx/>
              <a:uFillTx/>
              <a:latin typeface="Times New Roman" pitchFamily="18" charset="0"/>
              <a:cs typeface="Times New Roman" pitchFamily="18" charset="0"/>
            </a:endParaRPr>
          </a:p>
          <a:p>
            <a:pPr marL="0" marR="0" lvl="0" indent="0" algn="l" defTabSz="914400" rtl="0" eaLnBrk="0" fontAlgn="base" latinLnBrk="0" hangingPunct="0">
              <a:lnSpc>
                <a:spcPct val="100000"/>
              </a:lnSpc>
              <a:spcBef>
                <a:spcPts val="1200"/>
              </a:spcBef>
              <a:spcAft>
                <a:spcPts val="600"/>
              </a:spcAft>
              <a:buClrTx/>
              <a:buSzTx/>
              <a:buFont typeface="Arial" charset="0"/>
              <a:buNone/>
              <a:tabLst/>
              <a:defRPr/>
            </a:pPr>
            <a:endParaRPr kumimoji="0" lang="en-US" sz="2400" b="0" i="0" u="none" strike="noStrike" kern="1200" cap="none" spc="-10" normalizeH="0" baseline="0" noProof="0" dirty="0" smtClean="0">
              <a:ln>
                <a:noFill/>
              </a:ln>
              <a:solidFill>
                <a:srgbClr val="505050"/>
              </a:solidFill>
              <a:effectLst/>
              <a:uLnTx/>
              <a:uFillTx/>
              <a:latin typeface="Times New Roman" pitchFamily="18" charset="0"/>
              <a:cs typeface="Times New Roman" pitchFamily="18" charset="0"/>
            </a:endParaRPr>
          </a:p>
          <a:p>
            <a:pPr marL="0" marR="0" lvl="0" indent="0" algn="l" defTabSz="914400" rtl="0" eaLnBrk="0" fontAlgn="base" latinLnBrk="0" hangingPunct="0">
              <a:lnSpc>
                <a:spcPct val="100000"/>
              </a:lnSpc>
              <a:spcBef>
                <a:spcPts val="1200"/>
              </a:spcBef>
              <a:spcAft>
                <a:spcPts val="600"/>
              </a:spcAft>
              <a:buClrTx/>
              <a:buSzTx/>
              <a:buFont typeface="Arial" charset="0"/>
              <a:buNone/>
              <a:tabLst/>
              <a:defRPr/>
            </a:pPr>
            <a:endParaRPr kumimoji="0" lang="en-US" sz="2400" b="0" i="0" u="none" strike="noStrike" kern="1200" cap="none" spc="-10" normalizeH="0" baseline="0" noProof="0" dirty="0" smtClean="0">
              <a:ln>
                <a:noFill/>
              </a:ln>
              <a:solidFill>
                <a:srgbClr val="505050"/>
              </a:solidFill>
              <a:effectLst/>
              <a:uLnTx/>
              <a:uFillTx/>
              <a:latin typeface="Times New Roman" pitchFamily="18" charset="0"/>
              <a:cs typeface="Times New Roman" pitchFamily="18" charset="0"/>
            </a:endParaRPr>
          </a:p>
          <a:p>
            <a:pPr marL="0" marR="0" lvl="0" indent="0" algn="l" defTabSz="914400" rtl="0" eaLnBrk="0" fontAlgn="base" latinLnBrk="0" hangingPunct="0">
              <a:lnSpc>
                <a:spcPct val="100000"/>
              </a:lnSpc>
              <a:spcBef>
                <a:spcPts val="1200"/>
              </a:spcBef>
              <a:spcAft>
                <a:spcPts val="600"/>
              </a:spcAft>
              <a:buClrTx/>
              <a:buSzTx/>
              <a:buFont typeface="Arial" charset="0"/>
              <a:buNone/>
              <a:tabLst/>
              <a:defRPr/>
            </a:pPr>
            <a:endParaRPr kumimoji="0" lang="en-US" sz="2400" b="0" i="0" u="none" strike="noStrike" kern="1200" cap="none" spc="-10" normalizeH="0" baseline="0" noProof="0" dirty="0" smtClean="0">
              <a:ln>
                <a:noFill/>
              </a:ln>
              <a:solidFill>
                <a:srgbClr val="505050"/>
              </a:solidFill>
              <a:effectLst/>
              <a:uLnTx/>
              <a:uFillTx/>
              <a:latin typeface="Times New Roman" pitchFamily="18" charset="0"/>
              <a:cs typeface="Times New Roman" pitchFamily="18" charset="0"/>
            </a:endParaRPr>
          </a:p>
          <a:p>
            <a:pPr marL="0" marR="0" lvl="0" indent="0" algn="l" defTabSz="914400" rtl="0" eaLnBrk="0" fontAlgn="base" latinLnBrk="0" hangingPunct="0">
              <a:lnSpc>
                <a:spcPct val="100000"/>
              </a:lnSpc>
              <a:spcBef>
                <a:spcPts val="1200"/>
              </a:spcBef>
              <a:spcAft>
                <a:spcPts val="600"/>
              </a:spcAft>
              <a:buClrTx/>
              <a:buSzTx/>
              <a:buFont typeface="Arial" charset="0"/>
              <a:buNone/>
              <a:tabLst/>
              <a:defRPr/>
            </a:pPr>
            <a:endParaRPr kumimoji="0" lang="en-US" sz="2400" b="0" i="0" u="none" strike="noStrike" kern="1200" cap="none" spc="-10" normalizeH="0" baseline="0" noProof="0" dirty="0" smtClean="0">
              <a:ln>
                <a:noFill/>
              </a:ln>
              <a:solidFill>
                <a:srgbClr val="505050"/>
              </a:solidFill>
              <a:effectLst/>
              <a:uLnTx/>
              <a:uFillTx/>
              <a:latin typeface="Times New Roman" pitchFamily="18" charset="0"/>
              <a:cs typeface="Times New Roman" pitchFamily="18" charset="0"/>
            </a:endParaRPr>
          </a:p>
        </p:txBody>
      </p:sp>
      <p:sp>
        <p:nvSpPr>
          <p:cNvPr id="4" name="Rectangle 3"/>
          <p:cNvSpPr/>
          <p:nvPr/>
        </p:nvSpPr>
        <p:spPr>
          <a:xfrm>
            <a:off x="990600" y="304800"/>
            <a:ext cx="7086600" cy="590931"/>
          </a:xfrm>
          <a:prstGeom prst="rect">
            <a:avLst/>
          </a:prstGeom>
        </p:spPr>
        <p:txBody>
          <a:bodyPr wrap="square">
            <a:spAutoFit/>
          </a:bodyPr>
          <a:lstStyle/>
          <a:p>
            <a:pPr algn="ctr" eaLnBrk="0" hangingPunct="0">
              <a:lnSpc>
                <a:spcPct val="90000"/>
              </a:lnSpc>
            </a:pPr>
            <a:r>
              <a:rPr lang="en-US" sz="3600" dirty="0" smtClean="0">
                <a:effectLst/>
                <a:latin typeface="Cambria" pitchFamily="18" charset="0"/>
              </a:rPr>
              <a:t>More Car Seat Help</a:t>
            </a:r>
            <a:endParaRPr lang="en-US" sz="3600" i="1" dirty="0">
              <a:effectLst/>
              <a:latin typeface="Cambria" pitchFamily="18" charset="0"/>
            </a:endParaRPr>
          </a:p>
        </p:txBody>
      </p:sp>
      <p:pic>
        <p:nvPicPr>
          <p:cNvPr id="5" name="Picture 1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33800" y="1295400"/>
            <a:ext cx="1785820" cy="2686632"/>
          </a:xfrm>
          <a:prstGeom prst="round2DiagRect">
            <a:avLst>
              <a:gd name="adj1" fmla="val 16667"/>
              <a:gd name="adj2" fmla="val 48237"/>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angle"/>
          </a:sp3d>
        </p:spPr>
      </p:pic>
      <p:sp>
        <p:nvSpPr>
          <p:cNvPr id="3" name="Rectangle 2"/>
          <p:cNvSpPr/>
          <p:nvPr/>
        </p:nvSpPr>
        <p:spPr>
          <a:xfrm>
            <a:off x="2247900" y="4343400"/>
            <a:ext cx="4838700" cy="1938992"/>
          </a:xfrm>
          <a:prstGeom prst="rect">
            <a:avLst/>
          </a:prstGeom>
        </p:spPr>
        <p:txBody>
          <a:bodyPr wrap="square">
            <a:spAutoFit/>
          </a:bodyPr>
          <a:lstStyle/>
          <a:p>
            <a:pPr marL="0" indent="0" algn="ctr">
              <a:buFont typeface="Arial" charset="0"/>
              <a:buNone/>
              <a:defRPr/>
            </a:pPr>
            <a:r>
              <a:rPr lang="en-US" sz="2400" b="1" dirty="0">
                <a:solidFill>
                  <a:schemeClr val="tx1">
                    <a:lumMod val="65000"/>
                    <a:lumOff val="35000"/>
                  </a:schemeClr>
                </a:solidFill>
                <a:effectLst/>
                <a:latin typeface="Calibri" panose="020F0502020204030204" pitchFamily="34" charset="0"/>
              </a:rPr>
              <a:t>Sheboygan County Health and Human Services </a:t>
            </a:r>
          </a:p>
          <a:p>
            <a:pPr marL="0" indent="0" algn="ctr">
              <a:buFont typeface="Arial" charset="0"/>
              <a:buNone/>
              <a:defRPr/>
            </a:pPr>
            <a:r>
              <a:rPr lang="en-US" sz="2400" b="1" dirty="0">
                <a:solidFill>
                  <a:schemeClr val="tx1">
                    <a:lumMod val="65000"/>
                    <a:lumOff val="35000"/>
                  </a:schemeClr>
                </a:solidFill>
                <a:effectLst/>
                <a:latin typeface="Calibri" panose="020F0502020204030204" pitchFamily="34" charset="0"/>
              </a:rPr>
              <a:t>Sue Schmidt - Child Passenger Safety Technician </a:t>
            </a:r>
          </a:p>
          <a:p>
            <a:pPr marL="0" indent="0" algn="ctr">
              <a:buFont typeface="Arial" charset="0"/>
              <a:buNone/>
              <a:defRPr/>
            </a:pPr>
            <a:r>
              <a:rPr lang="en-US" sz="2400" b="1" dirty="0">
                <a:solidFill>
                  <a:schemeClr val="tx1">
                    <a:lumMod val="65000"/>
                    <a:lumOff val="35000"/>
                  </a:schemeClr>
                </a:solidFill>
                <a:effectLst/>
                <a:latin typeface="Calibri" panose="020F0502020204030204" pitchFamily="34" charset="0"/>
              </a:rPr>
              <a:t>920-459-3258 or 920-946-2286</a:t>
            </a:r>
          </a:p>
        </p:txBody>
      </p:sp>
    </p:spTree>
    <p:extLst>
      <p:ext uri="{BB962C8B-B14F-4D97-AF65-F5344CB8AC3E}">
        <p14:creationId xmlns:p14="http://schemas.microsoft.com/office/powerpoint/2010/main" val="3508348316"/>
      </p:ext>
    </p:extLst>
  </p:cSld>
  <p:clrMapOvr>
    <a:masterClrMapping/>
  </p:clrMapOvr>
  <p:transition spd="slow">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4"/>
          <p:cNvSpPr txBox="1">
            <a:spLocks noChangeArrowheads="1"/>
          </p:cNvSpPr>
          <p:nvPr/>
        </p:nvSpPr>
        <p:spPr bwMode="auto">
          <a:xfrm>
            <a:off x="152400" y="1676400"/>
            <a:ext cx="8848725" cy="720967"/>
          </a:xfrm>
          <a:prstGeom prst="rect">
            <a:avLst/>
          </a:prstGeom>
          <a:noFill/>
          <a:ln w="9525">
            <a:noFill/>
            <a:miter lim="800000"/>
            <a:headEnd/>
            <a:tailEnd/>
          </a:ln>
        </p:spPr>
        <p:txBody>
          <a:bodyPr wrap="square">
            <a:spAutoFit/>
          </a:bodyPr>
          <a:lstStyle/>
          <a:p>
            <a:pPr marL="342900" indent="-342900" algn="ctr">
              <a:lnSpc>
                <a:spcPct val="95000"/>
              </a:lnSpc>
              <a:buSzPct val="80000"/>
            </a:pPr>
            <a:r>
              <a:rPr lang="en-US" sz="2400" b="1" i="1" dirty="0" smtClean="0">
                <a:effectLst/>
                <a:latin typeface="Cambria" pitchFamily="18" charset="0"/>
              </a:rPr>
              <a:t>Tips for Securing Infant</a:t>
            </a:r>
            <a:endParaRPr lang="en-US" sz="2400" b="1" i="1" dirty="0">
              <a:effectLst/>
              <a:latin typeface="Cambria" pitchFamily="18" charset="0"/>
            </a:endParaRPr>
          </a:p>
          <a:p>
            <a:pPr marL="342900" indent="-342900" algn="l">
              <a:lnSpc>
                <a:spcPct val="95000"/>
              </a:lnSpc>
              <a:buSzPct val="80000"/>
              <a:buFont typeface="Arial" pitchFamily="34" charset="0"/>
              <a:buChar char="•"/>
            </a:pPr>
            <a:endParaRPr lang="en-US" sz="1900" i="1" dirty="0">
              <a:effectLst/>
              <a:latin typeface="Cambria" pitchFamily="18" charset="0"/>
            </a:endParaRPr>
          </a:p>
        </p:txBody>
      </p:sp>
      <p:sp>
        <p:nvSpPr>
          <p:cNvPr id="11" name="TextBox 10"/>
          <p:cNvSpPr txBox="1"/>
          <p:nvPr/>
        </p:nvSpPr>
        <p:spPr>
          <a:xfrm>
            <a:off x="152400" y="2286000"/>
            <a:ext cx="8991600" cy="2631490"/>
          </a:xfrm>
          <a:prstGeom prst="rect">
            <a:avLst/>
          </a:prstGeom>
          <a:noFill/>
        </p:spPr>
        <p:txBody>
          <a:bodyPr wrap="square" rtlCol="0">
            <a:spAutoFit/>
          </a:bodyPr>
          <a:lstStyle/>
          <a:p>
            <a:pPr algn="l">
              <a:lnSpc>
                <a:spcPct val="150000"/>
              </a:lnSpc>
              <a:buFont typeface="Arial" pitchFamily="34" charset="0"/>
              <a:buChar char="•"/>
            </a:pPr>
            <a:r>
              <a:rPr lang="en-US" sz="2200" dirty="0" smtClean="0">
                <a:effectLst/>
                <a:latin typeface="Cambria" pitchFamily="18" charset="0"/>
              </a:rPr>
              <a:t>No snowsuits or bulky clothing</a:t>
            </a:r>
          </a:p>
          <a:p>
            <a:pPr algn="l">
              <a:lnSpc>
                <a:spcPct val="150000"/>
              </a:lnSpc>
              <a:buFont typeface="Arial" pitchFamily="34" charset="0"/>
              <a:buChar char="•"/>
            </a:pPr>
            <a:r>
              <a:rPr lang="en-US" sz="2200" dirty="0" smtClean="0">
                <a:effectLst/>
                <a:latin typeface="Cambria" pitchFamily="18" charset="0"/>
              </a:rPr>
              <a:t>No “sleeping bag” style car seat covers – over the top only.</a:t>
            </a:r>
          </a:p>
          <a:p>
            <a:pPr algn="l">
              <a:lnSpc>
                <a:spcPct val="150000"/>
              </a:lnSpc>
              <a:buFont typeface="Arial" pitchFamily="34" charset="0"/>
              <a:buChar char="•"/>
            </a:pPr>
            <a:r>
              <a:rPr lang="en-US" sz="2200" dirty="0" smtClean="0">
                <a:effectLst/>
                <a:latin typeface="Cambria" pitchFamily="18" charset="0"/>
              </a:rPr>
              <a:t>Use only what comes with your car seat – do not add head rests</a:t>
            </a:r>
          </a:p>
          <a:p>
            <a:pPr algn="l">
              <a:lnSpc>
                <a:spcPct val="150000"/>
              </a:lnSpc>
              <a:buFont typeface="Arial" pitchFamily="34" charset="0"/>
              <a:buChar char="•"/>
            </a:pPr>
            <a:r>
              <a:rPr lang="en-US" sz="2200" dirty="0">
                <a:effectLst/>
                <a:latin typeface="Cambria" pitchFamily="18" charset="0"/>
              </a:rPr>
              <a:t>Use of items that did not come with your car seat may void the warranty. </a:t>
            </a:r>
            <a:endParaRPr lang="en-US" sz="2200" dirty="0" smtClean="0">
              <a:effectLst/>
              <a:latin typeface="Cambria" pitchFamily="18" charset="0"/>
            </a:endParaRPr>
          </a:p>
          <a:p>
            <a:pPr algn="l">
              <a:lnSpc>
                <a:spcPct val="150000"/>
              </a:lnSpc>
              <a:buFont typeface="Arial" pitchFamily="34" charset="0"/>
              <a:buChar char="•"/>
            </a:pPr>
            <a:r>
              <a:rPr lang="en-US" sz="2200" dirty="0" smtClean="0">
                <a:effectLst/>
                <a:latin typeface="Cambria" pitchFamily="18" charset="0"/>
              </a:rPr>
              <a:t>Straps should be snug with clasp across the breastbone </a:t>
            </a:r>
            <a:r>
              <a:rPr lang="en-US" sz="2200" dirty="0">
                <a:effectLst/>
                <a:latin typeface="Cambria" pitchFamily="18" charset="0"/>
              </a:rPr>
              <a:t>(</a:t>
            </a:r>
            <a:r>
              <a:rPr lang="en-US" sz="2200" dirty="0" smtClean="0">
                <a:effectLst/>
                <a:latin typeface="Cambria" pitchFamily="18" charset="0"/>
              </a:rPr>
              <a:t>pinch test)</a:t>
            </a:r>
          </a:p>
        </p:txBody>
      </p:sp>
      <p:sp>
        <p:nvSpPr>
          <p:cNvPr id="10" name="Rectangle 9"/>
          <p:cNvSpPr/>
          <p:nvPr/>
        </p:nvSpPr>
        <p:spPr>
          <a:xfrm>
            <a:off x="990600" y="304800"/>
            <a:ext cx="7086600" cy="590931"/>
          </a:xfrm>
          <a:prstGeom prst="rect">
            <a:avLst/>
          </a:prstGeom>
        </p:spPr>
        <p:txBody>
          <a:bodyPr wrap="square">
            <a:spAutoFit/>
          </a:bodyPr>
          <a:lstStyle/>
          <a:p>
            <a:pPr algn="ctr" eaLnBrk="0" hangingPunct="0">
              <a:lnSpc>
                <a:spcPct val="90000"/>
              </a:lnSpc>
            </a:pPr>
            <a:r>
              <a:rPr lang="en-US" sz="3600" dirty="0" smtClean="0">
                <a:effectLst/>
                <a:latin typeface="Cambria" pitchFamily="18" charset="0"/>
              </a:rPr>
              <a:t>Keeping  Your Baby Safe in the Car</a:t>
            </a:r>
            <a:endParaRPr lang="en-US" sz="3600" i="1" dirty="0">
              <a:effectLst/>
              <a:latin typeface="Cambria"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3"/>
      <p:bldP spid="1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91" name="Text Box 35"/>
          <p:cNvSpPr txBox="1">
            <a:spLocks noChangeArrowheads="1"/>
          </p:cNvSpPr>
          <p:nvPr/>
        </p:nvSpPr>
        <p:spPr bwMode="auto">
          <a:xfrm>
            <a:off x="5373688" y="1223963"/>
            <a:ext cx="3268662" cy="4384675"/>
          </a:xfrm>
          <a:prstGeom prst="rect">
            <a:avLst/>
          </a:prstGeom>
          <a:noFill/>
          <a:ln w="9525">
            <a:noFill/>
            <a:miter lim="800000"/>
            <a:headEnd/>
            <a:tailEnd/>
          </a:ln>
        </p:spPr>
        <p:txBody>
          <a:bodyPr anchor="ctr">
            <a:spAutoFit/>
          </a:bodyPr>
          <a:lstStyle/>
          <a:p>
            <a:pPr marL="176213" indent="-176213" algn="l">
              <a:lnSpc>
                <a:spcPct val="90000"/>
              </a:lnSpc>
              <a:buFontTx/>
              <a:buChar char="•"/>
            </a:pPr>
            <a:r>
              <a:rPr lang="en-US" sz="2200" i="1" dirty="0">
                <a:effectLst/>
                <a:latin typeface="Cambria" pitchFamily="18" charset="0"/>
              </a:rPr>
              <a:t>SIDS is the sudden death of an infant under the age of one, which remains unexplained.</a:t>
            </a:r>
          </a:p>
          <a:p>
            <a:pPr marL="176213" indent="-176213" algn="l">
              <a:lnSpc>
                <a:spcPct val="90000"/>
              </a:lnSpc>
              <a:buFontTx/>
              <a:buChar char="•"/>
            </a:pPr>
            <a:endParaRPr lang="en-US" sz="1200" i="1" dirty="0">
              <a:effectLst/>
              <a:latin typeface="Cambria" pitchFamily="18" charset="0"/>
            </a:endParaRPr>
          </a:p>
          <a:p>
            <a:pPr marL="176213" indent="-176213" algn="l">
              <a:lnSpc>
                <a:spcPct val="90000"/>
              </a:lnSpc>
              <a:buFontTx/>
              <a:buChar char="•"/>
            </a:pPr>
            <a:r>
              <a:rPr lang="en-US" sz="2200" i="1" dirty="0">
                <a:effectLst/>
                <a:latin typeface="Cambria" pitchFamily="18" charset="0"/>
              </a:rPr>
              <a:t>To reduce the risk of SIDS, place your healthy infant on his back to sleep.</a:t>
            </a:r>
          </a:p>
          <a:p>
            <a:pPr marL="176213" indent="-176213" algn="l">
              <a:lnSpc>
                <a:spcPct val="90000"/>
              </a:lnSpc>
              <a:buFontTx/>
              <a:buChar char="•"/>
            </a:pPr>
            <a:endParaRPr lang="en-US" sz="1200" i="1" dirty="0">
              <a:effectLst/>
              <a:latin typeface="Cambria" pitchFamily="18" charset="0"/>
            </a:endParaRPr>
          </a:p>
          <a:p>
            <a:pPr marL="176213" indent="-176213" algn="l">
              <a:lnSpc>
                <a:spcPct val="90000"/>
              </a:lnSpc>
              <a:buFontTx/>
              <a:buChar char="•"/>
            </a:pPr>
            <a:r>
              <a:rPr lang="en-US" sz="2200" i="1" dirty="0">
                <a:effectLst/>
                <a:latin typeface="Cambria" pitchFamily="18" charset="0"/>
              </a:rPr>
              <a:t>Studies show that there is a decrease in SIDS deaths due to parents understanding this important information.</a:t>
            </a:r>
          </a:p>
        </p:txBody>
      </p:sp>
      <p:grpSp>
        <p:nvGrpSpPr>
          <p:cNvPr id="2" name="Group 43"/>
          <p:cNvGrpSpPr>
            <a:grpSpLocks/>
          </p:cNvGrpSpPr>
          <p:nvPr/>
        </p:nvGrpSpPr>
        <p:grpSpPr bwMode="auto">
          <a:xfrm>
            <a:off x="517525" y="1019175"/>
            <a:ext cx="4651375" cy="4821238"/>
            <a:chOff x="326" y="642"/>
            <a:chExt cx="2930" cy="3037"/>
          </a:xfrm>
        </p:grpSpPr>
        <p:sp>
          <p:nvSpPr>
            <p:cNvPr id="216069" name="Text Box 26"/>
            <p:cNvSpPr txBox="1">
              <a:spLocks noChangeArrowheads="1"/>
            </p:cNvSpPr>
            <p:nvPr/>
          </p:nvSpPr>
          <p:spPr bwMode="auto">
            <a:xfrm>
              <a:off x="326" y="642"/>
              <a:ext cx="2830" cy="1256"/>
            </a:xfrm>
            <a:prstGeom prst="rect">
              <a:avLst/>
            </a:prstGeom>
            <a:noFill/>
            <a:ln w="9525">
              <a:noFill/>
              <a:miter lim="800000"/>
              <a:headEnd/>
              <a:tailEnd/>
            </a:ln>
          </p:spPr>
          <p:txBody>
            <a:bodyPr lIns="0" tIns="0" rIns="0" bIns="0">
              <a:spAutoFit/>
            </a:bodyPr>
            <a:lstStyle/>
            <a:p>
              <a:pPr>
                <a:lnSpc>
                  <a:spcPct val="90000"/>
                </a:lnSpc>
              </a:pPr>
              <a:r>
                <a:rPr lang="en-US" sz="4800" dirty="0">
                  <a:effectLst/>
                  <a:latin typeface="Cambria" pitchFamily="18" charset="0"/>
                </a:rPr>
                <a:t>SIDS and Safe Sleeping Environment</a:t>
              </a:r>
            </a:p>
          </p:txBody>
        </p:sp>
        <p:grpSp>
          <p:nvGrpSpPr>
            <p:cNvPr id="3" name="Group 40"/>
            <p:cNvGrpSpPr>
              <a:grpSpLocks/>
            </p:cNvGrpSpPr>
            <p:nvPr/>
          </p:nvGrpSpPr>
          <p:grpSpPr bwMode="auto">
            <a:xfrm>
              <a:off x="376" y="2736"/>
              <a:ext cx="2880" cy="943"/>
              <a:chOff x="336" y="2448"/>
              <a:chExt cx="2880" cy="943"/>
            </a:xfrm>
          </p:grpSpPr>
          <p:pic>
            <p:nvPicPr>
              <p:cNvPr id="216071" name="Picture 36" descr="btslogo_small"/>
              <p:cNvPicPr>
                <a:picLocks noChangeAspect="1" noChangeArrowheads="1"/>
              </p:cNvPicPr>
              <p:nvPr/>
            </p:nvPicPr>
            <p:blipFill>
              <a:blip r:embed="rId2" cstate="print"/>
              <a:srcRect/>
              <a:stretch>
                <a:fillRect/>
              </a:stretch>
            </p:blipFill>
            <p:spPr bwMode="auto">
              <a:xfrm>
                <a:off x="2341" y="2508"/>
                <a:ext cx="841" cy="675"/>
              </a:xfrm>
              <a:prstGeom prst="rect">
                <a:avLst/>
              </a:prstGeom>
              <a:noFill/>
              <a:ln w="9525">
                <a:noFill/>
                <a:miter lim="800000"/>
                <a:headEnd/>
                <a:tailEnd/>
              </a:ln>
            </p:spPr>
          </p:pic>
          <p:sp>
            <p:nvSpPr>
              <p:cNvPr id="216072" name="Text Box 38"/>
              <p:cNvSpPr txBox="1">
                <a:spLocks noChangeArrowheads="1"/>
              </p:cNvSpPr>
              <p:nvPr/>
            </p:nvSpPr>
            <p:spPr bwMode="auto">
              <a:xfrm>
                <a:off x="432" y="2513"/>
                <a:ext cx="2784" cy="809"/>
              </a:xfrm>
              <a:prstGeom prst="rect">
                <a:avLst/>
              </a:prstGeom>
              <a:noFill/>
              <a:ln w="9525">
                <a:noFill/>
                <a:miter lim="800000"/>
                <a:headEnd/>
                <a:tailEnd/>
              </a:ln>
            </p:spPr>
            <p:txBody>
              <a:bodyPr anchor="ctr">
                <a:spAutoFit/>
              </a:bodyPr>
              <a:lstStyle/>
              <a:p>
                <a:pPr algn="l"/>
                <a:r>
                  <a:rPr lang="en-US" sz="1200">
                    <a:effectLst/>
                    <a:latin typeface="Cambria" pitchFamily="18" charset="0"/>
                  </a:rPr>
                  <a:t>Back to Sleep campaign sponsors include:</a:t>
                </a:r>
              </a:p>
              <a:p>
                <a:pPr algn="l"/>
                <a:r>
                  <a:rPr lang="en-US" sz="1100">
                    <a:effectLst/>
                    <a:latin typeface="Cambria" pitchFamily="18" charset="0"/>
                  </a:rPr>
                  <a:t>National Institute of Child Health and</a:t>
                </a:r>
                <a:br>
                  <a:rPr lang="en-US" sz="1100">
                    <a:effectLst/>
                    <a:latin typeface="Cambria" pitchFamily="18" charset="0"/>
                  </a:rPr>
                </a:br>
                <a:r>
                  <a:rPr lang="en-US" sz="1100">
                    <a:effectLst/>
                    <a:latin typeface="Cambria" pitchFamily="18" charset="0"/>
                  </a:rPr>
                  <a:t>   Human Development</a:t>
                </a:r>
              </a:p>
              <a:p>
                <a:pPr algn="l"/>
                <a:r>
                  <a:rPr lang="en-US" sz="1100">
                    <a:effectLst/>
                    <a:latin typeface="Cambria" pitchFamily="18" charset="0"/>
                  </a:rPr>
                  <a:t>Maternal and Child Health Bureau</a:t>
                </a:r>
              </a:p>
              <a:p>
                <a:pPr algn="l"/>
                <a:r>
                  <a:rPr lang="en-US" sz="1100">
                    <a:effectLst/>
                    <a:latin typeface="Cambria" pitchFamily="18" charset="0"/>
                  </a:rPr>
                  <a:t>American Academy of Pediatrics</a:t>
                </a:r>
              </a:p>
              <a:p>
                <a:pPr algn="l"/>
                <a:r>
                  <a:rPr lang="en-US" sz="1100">
                    <a:effectLst/>
                    <a:latin typeface="Cambria" pitchFamily="18" charset="0"/>
                  </a:rPr>
                  <a:t>SIDS Alliance</a:t>
                </a:r>
              </a:p>
              <a:p>
                <a:pPr algn="l"/>
                <a:r>
                  <a:rPr lang="en-US" sz="1100">
                    <a:effectLst/>
                    <a:latin typeface="Cambria" pitchFamily="18" charset="0"/>
                  </a:rPr>
                  <a:t>First Candle Association of SIDS and Infant Mortality Programs</a:t>
                </a:r>
              </a:p>
            </p:txBody>
          </p:sp>
          <p:sp>
            <p:nvSpPr>
              <p:cNvPr id="198695" name="Rectangle 39"/>
              <p:cNvSpPr>
                <a:spLocks noChangeArrowheads="1"/>
              </p:cNvSpPr>
              <p:nvPr/>
            </p:nvSpPr>
            <p:spPr bwMode="auto">
              <a:xfrm>
                <a:off x="336" y="2448"/>
                <a:ext cx="2860" cy="943"/>
              </a:xfrm>
              <a:prstGeom prst="rect">
                <a:avLst/>
              </a:prstGeom>
              <a:noFill/>
              <a:ln w="38100" cap="rnd" algn="ctr">
                <a:solidFill>
                  <a:srgbClr val="9397CB"/>
                </a:solidFill>
                <a:prstDash val="sysDot"/>
                <a:miter lim="800000"/>
                <a:headEnd/>
                <a:tailEnd/>
              </a:ln>
              <a:effectLst/>
            </p:spPr>
            <p:txBody>
              <a:bodyPr wrap="none" anchor="ctr"/>
              <a:lstStyle/>
              <a:p>
                <a:pPr>
                  <a:defRPr/>
                </a:pPr>
                <a:endParaRPr lang="en-US" dirty="0">
                  <a:latin typeface="Cambria" pitchFamily="18" charset="0"/>
                  <a:ea typeface="+mn-ea"/>
                </a:endParaRPr>
              </a:p>
            </p:txBody>
          </p:sp>
        </p:gr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98691"/>
                                        </p:tgtEl>
                                        <p:attrNameLst>
                                          <p:attrName>style.visibility</p:attrName>
                                        </p:attrNameLst>
                                      </p:cBhvr>
                                      <p:to>
                                        <p:strVal val="visible"/>
                                      </p:to>
                                    </p:set>
                                    <p:animEffect transition="in" filter="fade">
                                      <p:cBhvr>
                                        <p:cTn id="11" dur="2000"/>
                                        <p:tgtEl>
                                          <p:spTgt spid="198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91"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8"/>
          <p:cNvSpPr>
            <a:spLocks noChangeArrowheads="1"/>
          </p:cNvSpPr>
          <p:nvPr/>
        </p:nvSpPr>
        <p:spPr bwMode="auto">
          <a:xfrm>
            <a:off x="567531" y="152400"/>
            <a:ext cx="8237538" cy="997196"/>
          </a:xfrm>
          <a:prstGeom prst="rect">
            <a:avLst/>
          </a:prstGeom>
          <a:noFill/>
          <a:ln w="9525">
            <a:noFill/>
            <a:miter lim="800000"/>
            <a:headEnd/>
            <a:tailEnd/>
          </a:ln>
        </p:spPr>
        <p:txBody>
          <a:bodyPr lIns="0" tIns="0" rIns="0" bIns="0" anchor="ctr">
            <a:spAutoFit/>
          </a:bodyPr>
          <a:lstStyle/>
          <a:p>
            <a:pPr algn="ctr">
              <a:lnSpc>
                <a:spcPct val="90000"/>
              </a:lnSpc>
            </a:pPr>
            <a:r>
              <a:rPr lang="en-US" sz="3600" dirty="0" smtClean="0">
                <a:solidFill>
                  <a:schemeClr val="tx2"/>
                </a:solidFill>
                <a:effectLst/>
                <a:latin typeface="Cambria" pitchFamily="18" charset="0"/>
              </a:rPr>
              <a:t>Safe sleep begins with moms </a:t>
            </a:r>
          </a:p>
          <a:p>
            <a:pPr algn="ctr">
              <a:lnSpc>
                <a:spcPct val="90000"/>
              </a:lnSpc>
            </a:pPr>
            <a:r>
              <a:rPr lang="en-US" sz="3600" dirty="0" smtClean="0">
                <a:solidFill>
                  <a:schemeClr val="tx2"/>
                </a:solidFill>
                <a:effectLst/>
                <a:latin typeface="Cambria" pitchFamily="18" charset="0"/>
              </a:rPr>
              <a:t>in the hospital</a:t>
            </a:r>
            <a:endParaRPr lang="en-US" sz="3600" dirty="0">
              <a:solidFill>
                <a:schemeClr val="tx2"/>
              </a:solidFill>
              <a:effectLst/>
              <a:latin typeface="Cambria" pitchFamily="18" charset="0"/>
            </a:endParaRPr>
          </a:p>
        </p:txBody>
      </p:sp>
      <p:sp>
        <p:nvSpPr>
          <p:cNvPr id="3" name="Rectangle 9"/>
          <p:cNvSpPr txBox="1">
            <a:spLocks noChangeArrowheads="1"/>
          </p:cNvSpPr>
          <p:nvPr/>
        </p:nvSpPr>
        <p:spPr bwMode="auto">
          <a:xfrm>
            <a:off x="533400" y="1219200"/>
            <a:ext cx="8305800" cy="5355312"/>
          </a:xfrm>
          <a:prstGeom prst="rect">
            <a:avLst/>
          </a:prstGeom>
          <a:noFill/>
          <a:ln w="9525">
            <a:noFill/>
            <a:miter lim="800000"/>
            <a:headEnd/>
            <a:tailEnd/>
          </a:ln>
        </p:spPr>
        <p:txBody>
          <a:bodyPr wrap="square">
            <a:spAutoFit/>
          </a:bodyPr>
          <a:lstStyle/>
          <a:p>
            <a:pPr lvl="1" algn="l"/>
            <a:r>
              <a:rPr lang="en-US" sz="2000" i="1" dirty="0" smtClean="0">
                <a:effectLst/>
                <a:latin typeface="Cambria" panose="02040503050406030204" pitchFamily="18" charset="0"/>
              </a:rPr>
              <a:t>After </a:t>
            </a:r>
            <a:r>
              <a:rPr lang="en-US" sz="2000" i="1" dirty="0">
                <a:effectLst/>
                <a:latin typeface="Cambria" panose="02040503050406030204" pitchFamily="18" charset="0"/>
              </a:rPr>
              <a:t>delivery, the drop in mom’s hormone levels can result in </a:t>
            </a:r>
            <a:r>
              <a:rPr lang="en-US" sz="2000" i="1" dirty="0" smtClean="0">
                <a:effectLst/>
                <a:latin typeface="Cambria" panose="02040503050406030204" pitchFamily="18" charset="0"/>
              </a:rPr>
              <a:t>sleepiness.</a:t>
            </a:r>
            <a:endParaRPr lang="en-US" sz="2000" b="1" i="1" u="sng" dirty="0" smtClean="0">
              <a:effectLst/>
              <a:latin typeface="Cambria" panose="02040503050406030204" pitchFamily="18" charset="0"/>
            </a:endParaRPr>
          </a:p>
          <a:p>
            <a:pPr lvl="1" algn="l">
              <a:lnSpc>
                <a:spcPct val="150000"/>
              </a:lnSpc>
            </a:pPr>
            <a:endParaRPr lang="en-US" sz="2000" b="1" i="1" u="sng" dirty="0" smtClean="0">
              <a:effectLst/>
              <a:latin typeface="Cambria" panose="02040503050406030204" pitchFamily="18" charset="0"/>
            </a:endParaRPr>
          </a:p>
          <a:p>
            <a:pPr lvl="1" algn="l">
              <a:lnSpc>
                <a:spcPct val="150000"/>
              </a:lnSpc>
            </a:pPr>
            <a:r>
              <a:rPr lang="en-US" sz="2000" b="1" i="1" u="sng" dirty="0" smtClean="0">
                <a:effectLst/>
                <a:latin typeface="Cambria" panose="02040503050406030204" pitchFamily="18" charset="0"/>
              </a:rPr>
              <a:t>If you find yourself feeling sleepy,</a:t>
            </a:r>
          </a:p>
          <a:p>
            <a:pPr lvl="1" algn="l">
              <a:lnSpc>
                <a:spcPct val="150000"/>
              </a:lnSpc>
            </a:pPr>
            <a:r>
              <a:rPr lang="en-US" sz="2000" b="1" i="1" u="sng" dirty="0">
                <a:effectLst/>
                <a:latin typeface="Cambria" panose="02040503050406030204" pitchFamily="18" charset="0"/>
              </a:rPr>
              <a:t>t</a:t>
            </a:r>
            <a:r>
              <a:rPr lang="en-US" sz="2000" b="1" i="1" u="sng" dirty="0" smtClean="0">
                <a:effectLst/>
                <a:latin typeface="Cambria" panose="02040503050406030204" pitchFamily="18" charset="0"/>
              </a:rPr>
              <a:t>ry these tips:</a:t>
            </a:r>
            <a:endParaRPr lang="en-US" sz="2000" b="1" i="1" u="sng" dirty="0">
              <a:effectLst/>
              <a:latin typeface="Cambria" panose="02040503050406030204" pitchFamily="18" charset="0"/>
            </a:endParaRPr>
          </a:p>
          <a:p>
            <a:pPr marL="800100" lvl="1" indent="-342900" algn="l">
              <a:lnSpc>
                <a:spcPct val="150000"/>
              </a:lnSpc>
              <a:buFont typeface="Arial" panose="020B0604020202020204" pitchFamily="34" charset="0"/>
              <a:buChar char="•"/>
            </a:pPr>
            <a:r>
              <a:rPr lang="en-US" sz="2000" i="1" dirty="0">
                <a:effectLst/>
                <a:latin typeface="Cambria" panose="02040503050406030204" pitchFamily="18" charset="0"/>
              </a:rPr>
              <a:t>Sit upright</a:t>
            </a:r>
          </a:p>
          <a:p>
            <a:pPr marL="800100" lvl="1" indent="-342900" algn="l">
              <a:lnSpc>
                <a:spcPct val="150000"/>
              </a:lnSpc>
              <a:buFont typeface="Arial" panose="020B0604020202020204" pitchFamily="34" charset="0"/>
              <a:buChar char="•"/>
            </a:pPr>
            <a:r>
              <a:rPr lang="en-US" sz="2000" i="1" dirty="0">
                <a:effectLst/>
                <a:latin typeface="Cambria" panose="02040503050406030204" pitchFamily="18" charset="0"/>
              </a:rPr>
              <a:t>Sip water</a:t>
            </a:r>
          </a:p>
          <a:p>
            <a:pPr marL="800100" lvl="1" indent="-342900" algn="l">
              <a:lnSpc>
                <a:spcPct val="150000"/>
              </a:lnSpc>
              <a:buFont typeface="Arial" panose="020B0604020202020204" pitchFamily="34" charset="0"/>
              <a:buChar char="•"/>
            </a:pPr>
            <a:r>
              <a:rPr lang="en-US" sz="2000" i="1" dirty="0" smtClean="0">
                <a:effectLst/>
                <a:latin typeface="Cambria" panose="02040503050406030204" pitchFamily="18" charset="0"/>
              </a:rPr>
              <a:t>Turn lights </a:t>
            </a:r>
            <a:r>
              <a:rPr lang="en-US" sz="2000" i="1" dirty="0">
                <a:effectLst/>
                <a:latin typeface="Cambria" panose="02040503050406030204" pitchFamily="18" charset="0"/>
              </a:rPr>
              <a:t>on</a:t>
            </a:r>
          </a:p>
          <a:p>
            <a:pPr marL="800100" lvl="1" indent="-342900" algn="l">
              <a:lnSpc>
                <a:spcPct val="150000"/>
              </a:lnSpc>
              <a:buFont typeface="Arial" panose="020B0604020202020204" pitchFamily="34" charset="0"/>
              <a:buChar char="•"/>
            </a:pPr>
            <a:r>
              <a:rPr lang="en-US" sz="2000" i="1" dirty="0">
                <a:effectLst/>
                <a:latin typeface="Cambria" panose="02040503050406030204" pitchFamily="18" charset="0"/>
              </a:rPr>
              <a:t>Dress lightly or </a:t>
            </a:r>
            <a:r>
              <a:rPr lang="en-US" sz="2000" i="1" dirty="0" smtClean="0">
                <a:effectLst/>
                <a:latin typeface="Cambria" panose="02040503050406030204" pitchFamily="18" charset="0"/>
              </a:rPr>
              <a:t>uncover </a:t>
            </a:r>
            <a:r>
              <a:rPr lang="en-US" sz="2000" i="1" dirty="0">
                <a:effectLst/>
                <a:latin typeface="Cambria" panose="02040503050406030204" pitchFamily="18" charset="0"/>
              </a:rPr>
              <a:t>so you stay cool</a:t>
            </a:r>
          </a:p>
          <a:p>
            <a:pPr lvl="1" algn="l">
              <a:lnSpc>
                <a:spcPct val="150000"/>
              </a:lnSpc>
            </a:pPr>
            <a:endParaRPr lang="en-US" sz="2000" i="1" dirty="0">
              <a:effectLst/>
              <a:latin typeface="Cambria" panose="02040503050406030204" pitchFamily="18" charset="0"/>
            </a:endParaRPr>
          </a:p>
          <a:p>
            <a:pPr lvl="1" algn="l">
              <a:lnSpc>
                <a:spcPct val="150000"/>
              </a:lnSpc>
            </a:pPr>
            <a:r>
              <a:rPr lang="en-US" sz="2000" b="1" i="1" u="sng" dirty="0" smtClean="0">
                <a:effectLst/>
                <a:latin typeface="Cambria" panose="02040503050406030204" pitchFamily="18" charset="0"/>
              </a:rPr>
              <a:t>Your </a:t>
            </a:r>
            <a:r>
              <a:rPr lang="en-US" sz="2000" b="1" i="1" u="sng" dirty="0">
                <a:effectLst/>
                <a:latin typeface="Cambria" panose="02040503050406030204" pitchFamily="18" charset="0"/>
              </a:rPr>
              <a:t>baby must be placed in its crib if you are dozing or sleeping</a:t>
            </a:r>
            <a:r>
              <a:rPr lang="en-US" sz="2000" i="1" dirty="0">
                <a:effectLst/>
                <a:latin typeface="Cambria" panose="02040503050406030204" pitchFamily="18" charset="0"/>
              </a:rPr>
              <a:t>.</a:t>
            </a:r>
          </a:p>
          <a:p>
            <a:pPr lvl="1" algn="ctr">
              <a:lnSpc>
                <a:spcPct val="150000"/>
              </a:lnSpc>
            </a:pPr>
            <a:r>
              <a:rPr lang="en-US" sz="2000" i="1" dirty="0">
                <a:effectLst/>
                <a:latin typeface="Cambria" panose="02040503050406030204" pitchFamily="18" charset="0"/>
              </a:rPr>
              <a:t>Ask your support person or nurse for </a:t>
            </a:r>
            <a:r>
              <a:rPr lang="en-US" sz="2000" i="1" dirty="0" smtClean="0">
                <a:effectLst/>
                <a:latin typeface="Cambria" panose="02040503050406030204" pitchFamily="18" charset="0"/>
              </a:rPr>
              <a:t>help!</a:t>
            </a:r>
            <a:endParaRPr lang="en-US" sz="2000" i="1" dirty="0">
              <a:effectLst/>
              <a:latin typeface="Cambria" panose="02040503050406030204" pitchFamily="18" charset="0"/>
            </a:endParaRPr>
          </a:p>
          <a:p>
            <a:pPr marL="342900" indent="-342900" algn="l">
              <a:lnSpc>
                <a:spcPct val="90000"/>
              </a:lnSpc>
              <a:spcBef>
                <a:spcPct val="20000"/>
              </a:spcBef>
              <a:buSzPct val="80000"/>
              <a:buFont typeface="Arial" panose="020B0604020202020204" pitchFamily="34" charset="0"/>
              <a:buChar char="•"/>
            </a:pPr>
            <a:endParaRPr lang="en-US" sz="2000" i="1" dirty="0">
              <a:solidFill>
                <a:schemeClr val="tx2"/>
              </a:solidFill>
              <a:effectLst/>
              <a:latin typeface="Cambria"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2117648"/>
            <a:ext cx="2572621" cy="2572621"/>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411991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811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par>
                          <p:cTn id="18" fill="hold">
                            <p:stCondLst>
                              <p:cond delay="4500"/>
                            </p:stCondLst>
                            <p:childTnLst>
                              <p:par>
                                <p:cTn id="19" presetID="10" presetClass="entr" presetSubtype="0" fill="hold" grpId="0" nodeType="afterEffect">
                                  <p:stCondLst>
                                    <p:cond delay="50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childTnLst>
                          </p:cTn>
                        </p:par>
                        <p:par>
                          <p:cTn id="31" fill="hold">
                            <p:stCondLst>
                              <p:cond delay="7000"/>
                            </p:stCondLst>
                            <p:childTnLst>
                              <p:par>
                                <p:cTn id="32" presetID="10" presetClass="entr" presetSubtype="0" fill="hold" grpId="0" nodeType="afterEffect">
                                  <p:stCondLst>
                                    <p:cond delay="50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2000"/>
                                        <p:tgtEl>
                                          <p:spTgt spid="3">
                                            <p:txEl>
                                              <p:pRg st="9" end="9"/>
                                            </p:txEl>
                                          </p:spTgt>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4" grpId="0"/>
      <p:bldP spid="3" grpId="0" uiExpand="1" build="p" bldLvl="5"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1222704" y="5181600"/>
            <a:ext cx="6854497" cy="1371600"/>
          </a:xfrm>
          <a:prstGeom prst="roundRect">
            <a:avLst/>
          </a:prstGeom>
          <a:solidFill>
            <a:srgbClr val="FFFFFF"/>
          </a:solidFill>
          <a:ln>
            <a:noFill/>
          </a:ln>
          <a:effectLst>
            <a:outerShdw blurRad="330200" dist="50800" dir="6120000" algn="ctr" rotWithShape="0">
              <a:srgbClr val="000000">
                <a:alpha val="7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400" i="1" dirty="0">
              <a:solidFill>
                <a:schemeClr val="tx1"/>
              </a:solidFill>
              <a:effectLst/>
              <a:latin typeface="Cambria" pitchFamily="18" charset="0"/>
            </a:endParaRPr>
          </a:p>
          <a:p>
            <a:pPr algn="ctr">
              <a:defRPr/>
            </a:pPr>
            <a:endParaRPr lang="en-US" dirty="0"/>
          </a:p>
        </p:txBody>
      </p:sp>
      <p:sp>
        <p:nvSpPr>
          <p:cNvPr id="65541" name="Text Box 15"/>
          <p:cNvSpPr txBox="1">
            <a:spLocks noChangeArrowheads="1"/>
          </p:cNvSpPr>
          <p:nvPr/>
        </p:nvSpPr>
        <p:spPr bwMode="auto">
          <a:xfrm>
            <a:off x="8705850" y="6491288"/>
            <a:ext cx="438150" cy="307975"/>
          </a:xfrm>
          <a:prstGeom prst="rect">
            <a:avLst/>
          </a:prstGeom>
          <a:noFill/>
          <a:ln w="9525">
            <a:noFill/>
            <a:miter lim="800000"/>
            <a:headEnd/>
            <a:tailEnd/>
          </a:ln>
        </p:spPr>
        <p:txBody>
          <a:bodyPr>
            <a:spAutoFit/>
          </a:bodyPr>
          <a:lstStyle/>
          <a:p>
            <a:pPr algn="l"/>
            <a:r>
              <a:rPr lang="en-US" sz="1400" b="1" dirty="0">
                <a:effectLst/>
                <a:latin typeface="Humanst521 BT" charset="0"/>
              </a:rPr>
              <a:t> </a:t>
            </a:r>
            <a:endParaRPr lang="en-US" sz="1400" dirty="0">
              <a:effectLst/>
              <a:latin typeface="Cambria" pitchFamily="18" charset="0"/>
            </a:endParaRPr>
          </a:p>
        </p:txBody>
      </p:sp>
      <p:sp>
        <p:nvSpPr>
          <p:cNvPr id="68617" name="Rectangle 16"/>
          <p:cNvSpPr>
            <a:spLocks noChangeArrowheads="1"/>
          </p:cNvSpPr>
          <p:nvPr/>
        </p:nvSpPr>
        <p:spPr bwMode="auto">
          <a:xfrm>
            <a:off x="0" y="582421"/>
            <a:ext cx="9143999" cy="590931"/>
          </a:xfrm>
          <a:prstGeom prst="rect">
            <a:avLst/>
          </a:prstGeom>
          <a:noFill/>
          <a:ln w="9525">
            <a:noFill/>
            <a:miter lim="800000"/>
            <a:headEnd/>
            <a:tailEnd/>
          </a:ln>
          <a:scene3d>
            <a:camera prst="orthographicFront"/>
            <a:lightRig rig="threePt" dir="t"/>
          </a:scene3d>
          <a:sp3d>
            <a:bevelT prst="angle"/>
          </a:sp3d>
        </p:spPr>
        <p:txBody>
          <a:bodyPr anchor="ctr">
            <a:spAutoFit/>
          </a:bodyPr>
          <a:lstStyle/>
          <a:p>
            <a:pPr algn="ctr">
              <a:lnSpc>
                <a:spcPct val="90000"/>
              </a:lnSpc>
            </a:pPr>
            <a:r>
              <a:rPr lang="en-US" sz="3600" dirty="0">
                <a:effectLst/>
                <a:latin typeface="Cambria" pitchFamily="18" charset="0"/>
              </a:rPr>
              <a:t>The Shape of Your Baby</a:t>
            </a:r>
            <a:r>
              <a:rPr lang="ja-JP" altLang="en-US" sz="3600">
                <a:effectLst/>
                <a:latin typeface="Cambria" pitchFamily="18" charset="0"/>
              </a:rPr>
              <a:t>’</a:t>
            </a:r>
            <a:r>
              <a:rPr lang="en-US" altLang="ja-JP" sz="3600" dirty="0">
                <a:effectLst/>
                <a:latin typeface="Cambria" pitchFamily="18" charset="0"/>
              </a:rPr>
              <a:t>s Head at Birth.</a:t>
            </a:r>
            <a:endParaRPr lang="en-US" sz="3600" dirty="0">
              <a:effectLst/>
              <a:latin typeface="Cambria" pitchFamily="18" charset="0"/>
            </a:endParaRPr>
          </a:p>
        </p:txBody>
      </p:sp>
      <p:sp>
        <p:nvSpPr>
          <p:cNvPr id="64520" name="Text Box 18"/>
          <p:cNvSpPr txBox="1">
            <a:spLocks noChangeArrowheads="1"/>
          </p:cNvSpPr>
          <p:nvPr/>
        </p:nvSpPr>
        <p:spPr bwMode="auto">
          <a:xfrm>
            <a:off x="1524000" y="5334000"/>
            <a:ext cx="6400800" cy="1015663"/>
          </a:xfrm>
          <a:prstGeom prst="rect">
            <a:avLst/>
          </a:prstGeom>
          <a:noFill/>
          <a:ln w="9525">
            <a:noFill/>
            <a:miter lim="800000"/>
            <a:headEnd/>
            <a:tailEnd/>
          </a:ln>
        </p:spPr>
        <p:txBody>
          <a:bodyPr>
            <a:spAutoFit/>
          </a:bodyPr>
          <a:lstStyle/>
          <a:p>
            <a:pPr algn="ctr"/>
            <a:r>
              <a:rPr lang="en-US" sz="2000" i="1" dirty="0">
                <a:effectLst/>
                <a:latin typeface="Cambria" pitchFamily="18" charset="0"/>
              </a:rPr>
              <a:t>A newborn</a:t>
            </a:r>
            <a:r>
              <a:rPr lang="ja-JP" altLang="en-US" sz="2000" i="1">
                <a:effectLst/>
                <a:latin typeface="Cambria" pitchFamily="18" charset="0"/>
              </a:rPr>
              <a:t>’</a:t>
            </a:r>
            <a:r>
              <a:rPr lang="en-US" altLang="ja-JP" sz="2000" i="1" dirty="0">
                <a:effectLst/>
                <a:latin typeface="Cambria" pitchFamily="18" charset="0"/>
              </a:rPr>
              <a:t>s head may seem misshapen immediately after</a:t>
            </a:r>
            <a:br>
              <a:rPr lang="en-US" altLang="ja-JP" sz="2000" i="1" dirty="0">
                <a:effectLst/>
                <a:latin typeface="Cambria" pitchFamily="18" charset="0"/>
              </a:rPr>
            </a:br>
            <a:r>
              <a:rPr lang="en-US" altLang="ja-JP" sz="2000" i="1" dirty="0">
                <a:effectLst/>
                <a:latin typeface="Cambria" pitchFamily="18" charset="0"/>
              </a:rPr>
              <a:t>birth. This will change. The head will go back to a</a:t>
            </a:r>
            <a:br>
              <a:rPr lang="en-US" altLang="ja-JP" sz="2000" i="1" dirty="0">
                <a:effectLst/>
                <a:latin typeface="Cambria" pitchFamily="18" charset="0"/>
              </a:rPr>
            </a:br>
            <a:r>
              <a:rPr lang="en-US" altLang="ja-JP" sz="2000" i="1" dirty="0">
                <a:effectLst/>
                <a:latin typeface="Cambria" pitchFamily="18" charset="0"/>
              </a:rPr>
              <a:t>normal shape in a relatively short period of time.</a:t>
            </a:r>
            <a:endParaRPr lang="en-US" sz="2000" i="1" dirty="0">
              <a:effectLst/>
              <a:latin typeface="Cambria" pitchFamily="18" charset="0"/>
            </a:endParaRPr>
          </a:p>
        </p:txBody>
      </p:sp>
      <p:pic>
        <p:nvPicPr>
          <p:cNvPr id="2" name="Picture 1" descr="Conehea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1524000"/>
            <a:ext cx="4457700" cy="3219450"/>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4520"/>
                                        </p:tgtEl>
                                        <p:attrNameLst>
                                          <p:attrName>style.visibility</p:attrName>
                                        </p:attrNameLst>
                                      </p:cBhvr>
                                      <p:to>
                                        <p:strVal val="visible"/>
                                      </p:to>
                                    </p:set>
                                    <p:animEffect transition="in" filter="fade">
                                      <p:cBhvr>
                                        <p:cTn id="11" dur="500"/>
                                        <p:tgtEl>
                                          <p:spTgt spid="64520"/>
                                        </p:tgtEl>
                                      </p:cBhvr>
                                    </p:animEffect>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bwMode="auto">
          <a:xfrm>
            <a:off x="4419600" y="838200"/>
            <a:ext cx="4495800" cy="6198620"/>
          </a:xfrm>
          <a:prstGeom prst="rect">
            <a:avLst/>
          </a:prstGeom>
          <a:noFill/>
          <a:ln w="9525">
            <a:noFill/>
            <a:miter lim="800000"/>
            <a:headEnd/>
            <a:tailEnd/>
          </a:ln>
        </p:spPr>
        <p:txBody>
          <a:bodyPr wrap="square">
            <a:spAutoFit/>
          </a:bodyPr>
          <a:lstStyle/>
          <a:p>
            <a:pPr marL="176213" indent="-176213" algn="l">
              <a:lnSpc>
                <a:spcPct val="90000"/>
              </a:lnSpc>
              <a:spcBef>
                <a:spcPct val="20000"/>
              </a:spcBef>
              <a:buSzPct val="80000"/>
              <a:buFont typeface="Arial" pitchFamily="34" charset="0"/>
              <a:buChar char="•"/>
            </a:pPr>
            <a:r>
              <a:rPr lang="en-US" sz="1800" i="1" dirty="0" smtClean="0">
                <a:solidFill>
                  <a:schemeClr val="tx2"/>
                </a:solidFill>
                <a:effectLst/>
                <a:latin typeface="Cambria" pitchFamily="18" charset="0"/>
              </a:rPr>
              <a:t>Place your baby on his back to</a:t>
            </a:r>
            <a:br>
              <a:rPr lang="en-US" sz="1800" i="1" dirty="0" smtClean="0">
                <a:solidFill>
                  <a:schemeClr val="tx2"/>
                </a:solidFill>
                <a:effectLst/>
                <a:latin typeface="Cambria" pitchFamily="18" charset="0"/>
              </a:rPr>
            </a:br>
            <a:r>
              <a:rPr lang="en-US" sz="1800" i="1" dirty="0" smtClean="0">
                <a:solidFill>
                  <a:schemeClr val="tx2"/>
                </a:solidFill>
                <a:effectLst/>
                <a:latin typeface="Cambria" pitchFamily="18" charset="0"/>
              </a:rPr>
              <a:t>sleep every time.</a:t>
            </a:r>
          </a:p>
          <a:p>
            <a:pPr marL="176213" indent="-176213" algn="l">
              <a:lnSpc>
                <a:spcPct val="30000"/>
              </a:lnSpc>
              <a:spcBef>
                <a:spcPct val="20000"/>
              </a:spcBef>
              <a:buSzPct val="80000"/>
              <a:buFont typeface="Arial" pitchFamily="34" charset="0"/>
              <a:buChar char="•"/>
            </a:pPr>
            <a:endParaRPr lang="en-US" sz="800" i="1" dirty="0" smtClean="0">
              <a:solidFill>
                <a:schemeClr val="tx2"/>
              </a:solidFill>
              <a:effectLst/>
              <a:latin typeface="Cambria" pitchFamily="18" charset="0"/>
            </a:endParaRPr>
          </a:p>
          <a:p>
            <a:pPr marL="176213" indent="-176213" algn="l">
              <a:lnSpc>
                <a:spcPct val="90000"/>
              </a:lnSpc>
              <a:spcBef>
                <a:spcPct val="20000"/>
              </a:spcBef>
              <a:buSzPct val="80000"/>
              <a:buFont typeface="Arial" pitchFamily="34" charset="0"/>
              <a:buChar char="•"/>
            </a:pPr>
            <a:r>
              <a:rPr lang="en-US" sz="1800" i="1" dirty="0" smtClean="0">
                <a:solidFill>
                  <a:schemeClr val="tx2"/>
                </a:solidFill>
                <a:effectLst/>
                <a:latin typeface="Cambria" pitchFamily="18" charset="0"/>
              </a:rPr>
              <a:t>Place your baby on a firm</a:t>
            </a:r>
            <a:br>
              <a:rPr lang="en-US" sz="1800" i="1" dirty="0" smtClean="0">
                <a:solidFill>
                  <a:schemeClr val="tx2"/>
                </a:solidFill>
                <a:effectLst/>
                <a:latin typeface="Cambria" pitchFamily="18" charset="0"/>
              </a:rPr>
            </a:br>
            <a:r>
              <a:rPr lang="en-US" sz="1800" i="1" dirty="0" smtClean="0">
                <a:solidFill>
                  <a:schemeClr val="tx2"/>
                </a:solidFill>
                <a:effectLst/>
                <a:latin typeface="Cambria" pitchFamily="18" charset="0"/>
              </a:rPr>
              <a:t>mattress in safety-approved crib.	</a:t>
            </a:r>
          </a:p>
          <a:p>
            <a:pPr marL="633413" lvl="1" indent="-176213" algn="l">
              <a:lnSpc>
                <a:spcPct val="90000"/>
              </a:lnSpc>
              <a:spcBef>
                <a:spcPct val="20000"/>
              </a:spcBef>
              <a:buSzPct val="80000"/>
              <a:buFont typeface="Arial" pitchFamily="34" charset="0"/>
              <a:buChar char="•"/>
            </a:pPr>
            <a:r>
              <a:rPr lang="en-US" sz="1800" i="1" dirty="0" smtClean="0">
                <a:solidFill>
                  <a:schemeClr val="tx2"/>
                </a:solidFill>
                <a:effectLst/>
                <a:latin typeface="Cambria" pitchFamily="18" charset="0"/>
              </a:rPr>
              <a:t>Car seats, bouncers, or rock </a:t>
            </a:r>
            <a:r>
              <a:rPr lang="en-US" sz="1800" i="1" dirty="0" err="1" smtClean="0">
                <a:solidFill>
                  <a:schemeClr val="tx2"/>
                </a:solidFill>
                <a:effectLst/>
                <a:latin typeface="Cambria" pitchFamily="18" charset="0"/>
              </a:rPr>
              <a:t>n’plays</a:t>
            </a:r>
            <a:r>
              <a:rPr lang="en-US" sz="1800" i="1" dirty="0" smtClean="0">
                <a:solidFill>
                  <a:schemeClr val="tx2"/>
                </a:solidFill>
                <a:effectLst/>
                <a:latin typeface="Cambria" pitchFamily="18" charset="0"/>
              </a:rPr>
              <a:t> are not safe sleep surfaces</a:t>
            </a:r>
          </a:p>
          <a:p>
            <a:pPr marL="176213" indent="-176213" algn="l">
              <a:lnSpc>
                <a:spcPct val="30000"/>
              </a:lnSpc>
              <a:spcBef>
                <a:spcPct val="20000"/>
              </a:spcBef>
              <a:buSzPct val="80000"/>
              <a:buFont typeface="Arial" pitchFamily="34" charset="0"/>
              <a:buChar char="•"/>
            </a:pPr>
            <a:endParaRPr lang="en-US" sz="800" i="1" dirty="0" smtClean="0">
              <a:solidFill>
                <a:schemeClr val="tx2"/>
              </a:solidFill>
              <a:effectLst/>
              <a:latin typeface="Cambria" pitchFamily="18" charset="0"/>
            </a:endParaRPr>
          </a:p>
          <a:p>
            <a:pPr marL="176213" indent="-176213" algn="l">
              <a:lnSpc>
                <a:spcPct val="90000"/>
              </a:lnSpc>
              <a:spcBef>
                <a:spcPct val="20000"/>
              </a:spcBef>
              <a:buSzPct val="80000"/>
              <a:buFont typeface="Arial" pitchFamily="34" charset="0"/>
              <a:buChar char="•"/>
            </a:pPr>
            <a:r>
              <a:rPr lang="en-US" sz="1800" i="1" dirty="0" smtClean="0">
                <a:solidFill>
                  <a:schemeClr val="tx2"/>
                </a:solidFill>
                <a:effectLst/>
                <a:latin typeface="Cambria" pitchFamily="18" charset="0"/>
              </a:rPr>
              <a:t>Keep your baby’s</a:t>
            </a:r>
            <a:r>
              <a:rPr lang="en-US" altLang="ja-JP" sz="1800" i="1" dirty="0" smtClean="0">
                <a:solidFill>
                  <a:schemeClr val="tx2"/>
                </a:solidFill>
                <a:effectLst/>
                <a:latin typeface="Cambria" pitchFamily="18" charset="0"/>
              </a:rPr>
              <a:t> head and</a:t>
            </a:r>
            <a:br>
              <a:rPr lang="en-US" altLang="ja-JP" sz="1800" i="1" dirty="0" smtClean="0">
                <a:solidFill>
                  <a:schemeClr val="tx2"/>
                </a:solidFill>
                <a:effectLst/>
                <a:latin typeface="Cambria" pitchFamily="18" charset="0"/>
              </a:rPr>
            </a:br>
            <a:r>
              <a:rPr lang="en-US" altLang="ja-JP" sz="1800" i="1" dirty="0" smtClean="0">
                <a:solidFill>
                  <a:schemeClr val="tx2"/>
                </a:solidFill>
                <a:effectLst/>
                <a:latin typeface="Cambria" pitchFamily="18" charset="0"/>
              </a:rPr>
              <a:t>face uncovered during sleep.</a:t>
            </a:r>
          </a:p>
          <a:p>
            <a:pPr marL="633413" lvl="1" indent="-176213" algn="l">
              <a:lnSpc>
                <a:spcPct val="90000"/>
              </a:lnSpc>
              <a:spcBef>
                <a:spcPct val="20000"/>
              </a:spcBef>
              <a:buSzPct val="80000"/>
              <a:buFont typeface="Arial" pitchFamily="34" charset="0"/>
              <a:buChar char="•"/>
            </a:pPr>
            <a:r>
              <a:rPr lang="en-US" altLang="ja-JP" sz="1800" i="1" dirty="0" smtClean="0">
                <a:solidFill>
                  <a:schemeClr val="tx2"/>
                </a:solidFill>
                <a:effectLst/>
                <a:latin typeface="Cambria" pitchFamily="18" charset="0"/>
              </a:rPr>
              <a:t>Remove bedding from sleep area.</a:t>
            </a:r>
          </a:p>
          <a:p>
            <a:pPr marL="633413" lvl="1" indent="-176213" algn="l">
              <a:lnSpc>
                <a:spcPct val="90000"/>
              </a:lnSpc>
              <a:spcBef>
                <a:spcPct val="20000"/>
              </a:spcBef>
              <a:buSzPct val="80000"/>
              <a:buFont typeface="Arial" pitchFamily="34" charset="0"/>
              <a:buChar char="•"/>
            </a:pPr>
            <a:r>
              <a:rPr lang="en-US" altLang="ja-JP" sz="1800" i="1" dirty="0" smtClean="0">
                <a:solidFill>
                  <a:schemeClr val="tx2"/>
                </a:solidFill>
                <a:effectLst/>
                <a:latin typeface="Cambria" pitchFamily="18" charset="0"/>
              </a:rPr>
              <a:t>No toys or stuffed animals</a:t>
            </a:r>
          </a:p>
          <a:p>
            <a:pPr marL="633413" lvl="1" indent="-176213" algn="l">
              <a:lnSpc>
                <a:spcPct val="90000"/>
              </a:lnSpc>
              <a:spcBef>
                <a:spcPct val="20000"/>
              </a:spcBef>
              <a:buSzPct val="80000"/>
              <a:buFont typeface="Arial" pitchFamily="34" charset="0"/>
              <a:buChar char="•"/>
            </a:pPr>
            <a:r>
              <a:rPr lang="en-US" altLang="ja-JP" sz="1800" i="1" dirty="0" smtClean="0">
                <a:solidFill>
                  <a:schemeClr val="tx2"/>
                </a:solidFill>
                <a:effectLst/>
                <a:latin typeface="Cambria" pitchFamily="18" charset="0"/>
              </a:rPr>
              <a:t>No sleep positioners</a:t>
            </a:r>
          </a:p>
          <a:p>
            <a:pPr marL="176213" indent="-176213" algn="l">
              <a:lnSpc>
                <a:spcPct val="30000"/>
              </a:lnSpc>
              <a:spcBef>
                <a:spcPct val="20000"/>
              </a:spcBef>
              <a:buSzPct val="80000"/>
              <a:buFont typeface="Arial" pitchFamily="34" charset="0"/>
              <a:buChar char="•"/>
            </a:pPr>
            <a:endParaRPr lang="en-US" sz="800" i="1" dirty="0" smtClean="0">
              <a:solidFill>
                <a:schemeClr val="tx2"/>
              </a:solidFill>
              <a:effectLst/>
              <a:latin typeface="Cambria" pitchFamily="18" charset="0"/>
            </a:endParaRPr>
          </a:p>
          <a:p>
            <a:pPr marL="176213" indent="-176213" algn="l">
              <a:lnSpc>
                <a:spcPct val="90000"/>
              </a:lnSpc>
              <a:spcBef>
                <a:spcPct val="20000"/>
              </a:spcBef>
              <a:buSzPct val="80000"/>
              <a:buFont typeface="Arial" pitchFamily="34" charset="0"/>
              <a:buChar char="•"/>
            </a:pPr>
            <a:r>
              <a:rPr lang="en-US" sz="1800" i="1" dirty="0" smtClean="0">
                <a:solidFill>
                  <a:schemeClr val="tx2"/>
                </a:solidFill>
                <a:effectLst/>
                <a:latin typeface="Cambria" pitchFamily="18" charset="0"/>
              </a:rPr>
              <a:t>Eliminate exposure to any smoke before or after birth of baby</a:t>
            </a:r>
          </a:p>
          <a:p>
            <a:pPr marL="176213" indent="-176213" algn="l">
              <a:lnSpc>
                <a:spcPct val="90000"/>
              </a:lnSpc>
              <a:spcBef>
                <a:spcPct val="20000"/>
              </a:spcBef>
              <a:buSzPct val="80000"/>
              <a:buFont typeface="Arial" pitchFamily="34" charset="0"/>
              <a:buChar char="•"/>
            </a:pPr>
            <a:endParaRPr lang="en-US" sz="800" i="1" dirty="0" smtClean="0">
              <a:solidFill>
                <a:schemeClr val="tx2"/>
              </a:solidFill>
              <a:effectLst/>
              <a:latin typeface="Cambria" pitchFamily="18" charset="0"/>
            </a:endParaRPr>
          </a:p>
          <a:p>
            <a:pPr marL="176213" indent="-176213" algn="l">
              <a:lnSpc>
                <a:spcPct val="90000"/>
              </a:lnSpc>
              <a:spcBef>
                <a:spcPct val="20000"/>
              </a:spcBef>
              <a:buSzPct val="80000"/>
              <a:buFont typeface="Arial" pitchFamily="34" charset="0"/>
              <a:buChar char="•"/>
            </a:pPr>
            <a:r>
              <a:rPr lang="en-US" sz="1800" i="1" dirty="0" smtClean="0">
                <a:solidFill>
                  <a:schemeClr val="tx2"/>
                </a:solidFill>
                <a:effectLst/>
                <a:latin typeface="Cambria" pitchFamily="18" charset="0"/>
              </a:rPr>
              <a:t>Keep your baby’s sleep area close to, but separate from, where you and others sleep.</a:t>
            </a:r>
          </a:p>
          <a:p>
            <a:pPr marL="633413" lvl="1" indent="-176213" algn="l">
              <a:lnSpc>
                <a:spcPct val="90000"/>
              </a:lnSpc>
              <a:spcBef>
                <a:spcPct val="20000"/>
              </a:spcBef>
              <a:buSzPct val="80000"/>
              <a:buFont typeface="Arial" pitchFamily="34" charset="0"/>
              <a:buChar char="•"/>
            </a:pPr>
            <a:r>
              <a:rPr lang="en-US" sz="1800" i="1" dirty="0" smtClean="0">
                <a:solidFill>
                  <a:schemeClr val="tx2"/>
                </a:solidFill>
                <a:effectLst/>
                <a:latin typeface="Cambria" pitchFamily="18" charset="0"/>
              </a:rPr>
              <a:t>No co-sleeping</a:t>
            </a:r>
          </a:p>
          <a:p>
            <a:pPr marL="633413" lvl="1" indent="-176213" algn="l">
              <a:lnSpc>
                <a:spcPct val="90000"/>
              </a:lnSpc>
              <a:spcBef>
                <a:spcPct val="20000"/>
              </a:spcBef>
              <a:buSzPct val="80000"/>
              <a:buFont typeface="Arial" pitchFamily="34" charset="0"/>
              <a:buChar char="•"/>
            </a:pPr>
            <a:r>
              <a:rPr lang="en-US" sz="1800" i="1" dirty="0" smtClean="0">
                <a:solidFill>
                  <a:schemeClr val="tx2"/>
                </a:solidFill>
                <a:effectLst/>
                <a:latin typeface="Cambria" pitchFamily="18" charset="0"/>
              </a:rPr>
              <a:t>Only one baby per crib</a:t>
            </a:r>
          </a:p>
          <a:p>
            <a:pPr marL="633413" lvl="1" indent="-176213" algn="l">
              <a:lnSpc>
                <a:spcPct val="90000"/>
              </a:lnSpc>
              <a:spcBef>
                <a:spcPct val="20000"/>
              </a:spcBef>
              <a:buSzPct val="80000"/>
              <a:buFont typeface="Arial" pitchFamily="34" charset="0"/>
              <a:buChar char="•"/>
            </a:pPr>
            <a:endParaRPr lang="en-US" sz="800" i="1" dirty="0" smtClean="0">
              <a:solidFill>
                <a:schemeClr val="tx2"/>
              </a:solidFill>
              <a:effectLst/>
              <a:latin typeface="Cambria" pitchFamily="18" charset="0"/>
            </a:endParaRPr>
          </a:p>
          <a:p>
            <a:pPr marL="176213" indent="-176213" algn="l">
              <a:lnSpc>
                <a:spcPct val="90000"/>
              </a:lnSpc>
              <a:spcBef>
                <a:spcPct val="20000"/>
              </a:spcBef>
              <a:buSzPct val="80000"/>
              <a:buFont typeface="Arial" pitchFamily="34" charset="0"/>
              <a:buChar char="•"/>
            </a:pPr>
            <a:r>
              <a:rPr lang="en-US" sz="1800" i="1" dirty="0" smtClean="0">
                <a:solidFill>
                  <a:schemeClr val="tx2"/>
                </a:solidFill>
                <a:effectLst/>
                <a:latin typeface="Cambria" pitchFamily="18" charset="0"/>
              </a:rPr>
              <a:t>Consider using a pacifier at sleep time.  If breastfeeding, introduce after first month.</a:t>
            </a:r>
          </a:p>
          <a:p>
            <a:pPr marL="176213" indent="-176213" algn="l">
              <a:lnSpc>
                <a:spcPct val="90000"/>
              </a:lnSpc>
              <a:spcBef>
                <a:spcPct val="20000"/>
              </a:spcBef>
              <a:buSzPct val="80000"/>
              <a:buFont typeface="Arial" pitchFamily="34" charset="0"/>
              <a:buChar char="•"/>
            </a:pPr>
            <a:endParaRPr lang="en-US" sz="1800" i="1" dirty="0">
              <a:solidFill>
                <a:schemeClr val="tx2"/>
              </a:solidFill>
              <a:effectLst/>
              <a:latin typeface="Cambria" pitchFamily="18" charset="0"/>
            </a:endParaRPr>
          </a:p>
        </p:txBody>
      </p:sp>
      <p:grpSp>
        <p:nvGrpSpPr>
          <p:cNvPr id="3" name="Group 29"/>
          <p:cNvGrpSpPr>
            <a:grpSpLocks/>
          </p:cNvGrpSpPr>
          <p:nvPr/>
        </p:nvGrpSpPr>
        <p:grpSpPr bwMode="auto">
          <a:xfrm>
            <a:off x="457200" y="261938"/>
            <a:ext cx="8237538" cy="4895850"/>
            <a:chOff x="288" y="165"/>
            <a:chExt cx="5189" cy="3084"/>
          </a:xfrm>
        </p:grpSpPr>
        <p:sp>
          <p:nvSpPr>
            <p:cNvPr id="217093" name="Rectangle 9"/>
            <p:cNvSpPr>
              <a:spLocks noChangeArrowheads="1"/>
            </p:cNvSpPr>
            <p:nvPr/>
          </p:nvSpPr>
          <p:spPr bwMode="auto">
            <a:xfrm>
              <a:off x="288" y="165"/>
              <a:ext cx="5189" cy="314"/>
            </a:xfrm>
            <a:prstGeom prst="rect">
              <a:avLst/>
            </a:prstGeom>
            <a:noFill/>
            <a:ln w="9525">
              <a:noFill/>
              <a:miter lim="800000"/>
              <a:headEnd/>
              <a:tailEnd/>
            </a:ln>
          </p:spPr>
          <p:txBody>
            <a:bodyPr lIns="0" tIns="0" rIns="0" bIns="0" anchor="ctr">
              <a:spAutoFit/>
            </a:bodyPr>
            <a:lstStyle/>
            <a:p>
              <a:pPr algn="ctr">
                <a:lnSpc>
                  <a:spcPct val="90000"/>
                </a:lnSpc>
              </a:pPr>
              <a:r>
                <a:rPr lang="en-US" sz="3600" dirty="0">
                  <a:effectLst/>
                  <a:latin typeface="Cambria" pitchFamily="18" charset="0"/>
                </a:rPr>
                <a:t>Additional tips to reduce the risk of SIDS…</a:t>
              </a:r>
            </a:p>
          </p:txBody>
        </p:sp>
        <p:pic>
          <p:nvPicPr>
            <p:cNvPr id="5" name="Picture 2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6" y="1406"/>
              <a:ext cx="2304" cy="18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angle"/>
            </a:sp3d>
          </p:spPr>
        </p:pic>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1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10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1000"/>
                                        <p:tgtEl>
                                          <p:spTgt spid="2">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1000"/>
                                        <p:tgtEl>
                                          <p:spTgt spid="2">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fade">
                                      <p:cBhvr>
                                        <p:cTn id="39" dur="1000"/>
                                        <p:tgtEl>
                                          <p:spTgt spid="2">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1000"/>
                                        <p:tgtEl>
                                          <p:spTgt spid="2">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animEffect transition="in" filter="fade">
                                      <p:cBhvr>
                                        <p:cTn id="47" dur="1000"/>
                                        <p:tgtEl>
                                          <p:spTgt spid="2">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13" end="13"/>
                                            </p:txEl>
                                          </p:spTgt>
                                        </p:tgtEl>
                                        <p:attrNameLst>
                                          <p:attrName>style.visibility</p:attrName>
                                        </p:attrNameLst>
                                      </p:cBhvr>
                                      <p:to>
                                        <p:strVal val="visible"/>
                                      </p:to>
                                    </p:set>
                                    <p:animEffect transition="in" filter="fade">
                                      <p:cBhvr>
                                        <p:cTn id="52" dur="1000"/>
                                        <p:tgtEl>
                                          <p:spTgt spid="2">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14" end="14"/>
                                            </p:txEl>
                                          </p:spTgt>
                                        </p:tgtEl>
                                        <p:attrNameLst>
                                          <p:attrName>style.visibility</p:attrName>
                                        </p:attrNameLst>
                                      </p:cBhvr>
                                      <p:to>
                                        <p:strVal val="visible"/>
                                      </p:to>
                                    </p:set>
                                    <p:animEffect transition="in" filter="fade">
                                      <p:cBhvr>
                                        <p:cTn id="57" dur="1000"/>
                                        <p:tgtEl>
                                          <p:spTgt spid="2">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
                                            <p:txEl>
                                              <p:pRg st="16" end="16"/>
                                            </p:txEl>
                                          </p:spTgt>
                                        </p:tgtEl>
                                        <p:attrNameLst>
                                          <p:attrName>style.visibility</p:attrName>
                                        </p:attrNameLst>
                                      </p:cBhvr>
                                      <p:to>
                                        <p:strVal val="visible"/>
                                      </p:to>
                                    </p:set>
                                    <p:animEffect transition="in" filter="fade">
                                      <p:cBhvr>
                                        <p:cTn id="62" dur="10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3"/>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a:grpSpLocks/>
          </p:cNvGrpSpPr>
          <p:nvPr/>
        </p:nvGrpSpPr>
        <p:grpSpPr bwMode="auto">
          <a:xfrm>
            <a:off x="533400" y="304800"/>
            <a:ext cx="8191500" cy="4800600"/>
            <a:chOff x="336" y="192"/>
            <a:chExt cx="5160" cy="3024"/>
          </a:xfrm>
        </p:grpSpPr>
        <p:sp>
          <p:nvSpPr>
            <p:cNvPr id="129031" name="Text Box 25"/>
            <p:cNvSpPr txBox="1">
              <a:spLocks noChangeArrowheads="1"/>
            </p:cNvSpPr>
            <p:nvPr/>
          </p:nvSpPr>
          <p:spPr bwMode="auto">
            <a:xfrm>
              <a:off x="336" y="192"/>
              <a:ext cx="2855" cy="465"/>
            </a:xfrm>
            <a:prstGeom prst="rect">
              <a:avLst/>
            </a:prstGeom>
            <a:noFill/>
            <a:ln w="9525">
              <a:noFill/>
              <a:miter lim="800000"/>
              <a:headEnd/>
              <a:tailEnd/>
            </a:ln>
          </p:spPr>
          <p:txBody>
            <a:bodyPr lIns="0" tIns="0" rIns="0" bIns="0">
              <a:spAutoFit/>
            </a:bodyPr>
            <a:lstStyle/>
            <a:p>
              <a:pPr algn="l">
                <a:spcBef>
                  <a:spcPct val="50000"/>
                </a:spcBef>
              </a:pPr>
              <a:r>
                <a:rPr lang="en-US" sz="4800" dirty="0">
                  <a:effectLst/>
                  <a:latin typeface="Cambria" pitchFamily="18" charset="0"/>
                </a:rPr>
                <a:t>Tummy Time</a:t>
              </a:r>
            </a:p>
          </p:txBody>
        </p:sp>
        <p:sp>
          <p:nvSpPr>
            <p:cNvPr id="129032" name="Text Box 6"/>
            <p:cNvSpPr txBox="1">
              <a:spLocks noChangeArrowheads="1"/>
            </p:cNvSpPr>
            <p:nvPr/>
          </p:nvSpPr>
          <p:spPr bwMode="auto">
            <a:xfrm>
              <a:off x="3415" y="775"/>
              <a:ext cx="2065" cy="2441"/>
            </a:xfrm>
            <a:prstGeom prst="rect">
              <a:avLst/>
            </a:prstGeom>
            <a:noFill/>
            <a:ln w="9525">
              <a:noFill/>
              <a:miter lim="800000"/>
              <a:headEnd/>
              <a:tailEnd/>
            </a:ln>
          </p:spPr>
          <p:txBody>
            <a:bodyPr>
              <a:spAutoFit/>
            </a:bodyPr>
            <a:lstStyle/>
            <a:p>
              <a:pPr marL="176213" indent="-176213" algn="l">
                <a:lnSpc>
                  <a:spcPct val="90000"/>
                </a:lnSpc>
                <a:buFont typeface="Humanst521 BT" charset="0"/>
                <a:buChar char="•"/>
              </a:pPr>
              <a:r>
                <a:rPr lang="en-US" sz="2200" i="1" dirty="0">
                  <a:effectLst/>
                  <a:latin typeface="Cambria" pitchFamily="18" charset="0"/>
                </a:rPr>
                <a:t>Strength</a:t>
              </a:r>
            </a:p>
            <a:p>
              <a:pPr marL="176213" indent="-176213" algn="l">
                <a:lnSpc>
                  <a:spcPct val="70000"/>
                </a:lnSpc>
                <a:buFont typeface="Humanst521 BT" charset="0"/>
                <a:buNone/>
              </a:pPr>
              <a:endParaRPr lang="en-US" i="1" dirty="0">
                <a:effectLst/>
                <a:latin typeface="Cambria" pitchFamily="18" charset="0"/>
              </a:endParaRPr>
            </a:p>
            <a:p>
              <a:pPr marL="176213" indent="-176213" algn="l">
                <a:lnSpc>
                  <a:spcPct val="90000"/>
                </a:lnSpc>
                <a:buFont typeface="Humanst521 BT" charset="0"/>
                <a:buChar char="•"/>
              </a:pPr>
              <a:r>
                <a:rPr lang="en-US" sz="2200" i="1" dirty="0">
                  <a:effectLst/>
                  <a:latin typeface="Cambria" pitchFamily="18" charset="0"/>
                </a:rPr>
                <a:t>Hand use</a:t>
              </a:r>
            </a:p>
            <a:p>
              <a:pPr marL="176213" indent="-176213" algn="l">
                <a:lnSpc>
                  <a:spcPct val="70000"/>
                </a:lnSpc>
                <a:buFont typeface="Humanst521 BT" charset="0"/>
                <a:buNone/>
              </a:pPr>
              <a:endParaRPr lang="en-US" i="1" dirty="0">
                <a:effectLst/>
                <a:latin typeface="Cambria" pitchFamily="18" charset="0"/>
              </a:endParaRPr>
            </a:p>
            <a:p>
              <a:pPr marL="176213" indent="-176213" algn="l">
                <a:lnSpc>
                  <a:spcPct val="90000"/>
                </a:lnSpc>
                <a:buFont typeface="Humanst521 BT" charset="0"/>
                <a:buChar char="•"/>
              </a:pPr>
              <a:r>
                <a:rPr lang="en-US" sz="2200" i="1" dirty="0">
                  <a:effectLst/>
                  <a:latin typeface="Cambria" pitchFamily="18" charset="0"/>
                </a:rPr>
                <a:t>Balance</a:t>
              </a:r>
            </a:p>
            <a:p>
              <a:pPr marL="176213" indent="-176213" algn="l">
                <a:lnSpc>
                  <a:spcPct val="70000"/>
                </a:lnSpc>
                <a:buFont typeface="Humanst521 BT" charset="0"/>
                <a:buNone/>
              </a:pPr>
              <a:endParaRPr lang="en-US" i="1" dirty="0">
                <a:effectLst/>
                <a:latin typeface="Cambria" pitchFamily="18" charset="0"/>
              </a:endParaRPr>
            </a:p>
            <a:p>
              <a:pPr marL="176213" indent="-176213" algn="l">
                <a:lnSpc>
                  <a:spcPct val="90000"/>
                </a:lnSpc>
                <a:buFont typeface="Humanst521 BT" charset="0"/>
                <a:buChar char="•"/>
              </a:pPr>
              <a:r>
                <a:rPr lang="en-US" sz="2200" i="1" dirty="0">
                  <a:effectLst/>
                  <a:latin typeface="Cambria" pitchFamily="18" charset="0"/>
                </a:rPr>
                <a:t>Eye-hand coordination</a:t>
              </a:r>
            </a:p>
            <a:p>
              <a:pPr marL="176213" indent="-176213" algn="l">
                <a:lnSpc>
                  <a:spcPct val="70000"/>
                </a:lnSpc>
                <a:buFont typeface="Humanst521 BT" charset="0"/>
                <a:buNone/>
              </a:pPr>
              <a:endParaRPr lang="en-US" i="1" dirty="0">
                <a:effectLst/>
                <a:latin typeface="Cambria" pitchFamily="18" charset="0"/>
              </a:endParaRPr>
            </a:p>
            <a:p>
              <a:pPr marL="176213" indent="-176213" algn="l">
                <a:lnSpc>
                  <a:spcPct val="90000"/>
                </a:lnSpc>
                <a:buFont typeface="Humanst521 BT" charset="0"/>
                <a:buChar char="•"/>
              </a:pPr>
              <a:r>
                <a:rPr lang="en-US" sz="2200" i="1" dirty="0">
                  <a:effectLst/>
                  <a:latin typeface="Cambria" pitchFamily="18" charset="0"/>
                </a:rPr>
                <a:t>The ability to roll over (belly to back is the first way most babies roll over</a:t>
              </a:r>
              <a:r>
                <a:rPr lang="en-US" sz="2200" i="1" dirty="0" smtClean="0">
                  <a:effectLst/>
                  <a:latin typeface="Cambria" pitchFamily="18" charset="0"/>
                </a:rPr>
                <a:t>)</a:t>
              </a:r>
            </a:p>
            <a:p>
              <a:pPr marL="176213" indent="-176213" algn="l">
                <a:lnSpc>
                  <a:spcPct val="90000"/>
                </a:lnSpc>
                <a:buFont typeface="Humanst521 BT" charset="0"/>
                <a:buChar char="•"/>
              </a:pPr>
              <a:r>
                <a:rPr lang="en-US" sz="2200" i="1" dirty="0" smtClean="0">
                  <a:effectLst/>
                  <a:latin typeface="Cambria" pitchFamily="18" charset="0"/>
                </a:rPr>
                <a:t>Helps to prevent flat spots on the back of the head</a:t>
              </a:r>
              <a:endParaRPr lang="en-US" sz="2200" i="1" dirty="0">
                <a:effectLst/>
                <a:latin typeface="Cambria" pitchFamily="18" charset="0"/>
              </a:endParaRPr>
            </a:p>
          </p:txBody>
        </p:sp>
        <p:sp>
          <p:nvSpPr>
            <p:cNvPr id="129033" name="Text Box 26"/>
            <p:cNvSpPr txBox="1">
              <a:spLocks noChangeArrowheads="1"/>
            </p:cNvSpPr>
            <p:nvPr/>
          </p:nvSpPr>
          <p:spPr bwMode="auto">
            <a:xfrm>
              <a:off x="3233" y="541"/>
              <a:ext cx="2263" cy="233"/>
            </a:xfrm>
            <a:prstGeom prst="rect">
              <a:avLst/>
            </a:prstGeom>
            <a:noFill/>
            <a:ln w="9525">
              <a:noFill/>
              <a:miter lim="800000"/>
              <a:headEnd/>
              <a:tailEnd/>
            </a:ln>
          </p:spPr>
          <p:txBody>
            <a:bodyPr wrap="square" lIns="0" tIns="0" rIns="0" bIns="0">
              <a:spAutoFit/>
            </a:bodyPr>
            <a:lstStyle/>
            <a:p>
              <a:pPr algn="l">
                <a:spcBef>
                  <a:spcPct val="50000"/>
                </a:spcBef>
              </a:pPr>
              <a:r>
                <a:rPr lang="en-US" sz="2400" i="1" dirty="0">
                  <a:effectLst/>
                  <a:latin typeface="Cambria" pitchFamily="18" charset="0"/>
                </a:rPr>
                <a:t>Tummy time helps with…</a:t>
              </a:r>
            </a:p>
          </p:txBody>
        </p:sp>
        <p:pic>
          <p:nvPicPr>
            <p:cNvPr id="3" name="Picture 31" descr="pg 051 Tummy Time"/>
            <p:cNvPicPr>
              <a:picLocks noChangeAspect="1" noChangeArrowheads="1"/>
            </p:cNvPicPr>
            <p:nvPr/>
          </p:nvPicPr>
          <p:blipFill>
            <a:blip r:embed="rId3" cstate="print"/>
            <a:srcRect l="8293" t="1831" r="3801" b="10292"/>
            <a:stretch>
              <a:fillRect/>
            </a:stretch>
          </p:blipFill>
          <p:spPr bwMode="auto">
            <a:xfrm>
              <a:off x="404" y="1012"/>
              <a:ext cx="2819" cy="19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angle"/>
            </a:sp3d>
          </p:spPr>
        </p:pic>
      </p:grpSp>
      <p:sp>
        <p:nvSpPr>
          <p:cNvPr id="13" name="Rounded Rectangle 12"/>
          <p:cNvSpPr/>
          <p:nvPr/>
        </p:nvSpPr>
        <p:spPr>
          <a:xfrm>
            <a:off x="838200" y="5334000"/>
            <a:ext cx="7239000" cy="1143000"/>
          </a:xfrm>
          <a:prstGeom prst="roundRect">
            <a:avLst/>
          </a:prstGeom>
          <a:solidFill>
            <a:srgbClr val="A9C1E9"/>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i="1" dirty="0">
                <a:solidFill>
                  <a:schemeClr val="tx1"/>
                </a:solidFill>
                <a:effectLst/>
                <a:latin typeface="Cambria" pitchFamily="18" charset="0"/>
              </a:rPr>
              <a:t>Make sure that tummy time with your infant is a time</a:t>
            </a:r>
            <a:br>
              <a:rPr lang="en-US" sz="2200" i="1" dirty="0">
                <a:solidFill>
                  <a:schemeClr val="tx1"/>
                </a:solidFill>
                <a:effectLst/>
                <a:latin typeface="Cambria" pitchFamily="18" charset="0"/>
              </a:rPr>
            </a:br>
            <a:r>
              <a:rPr lang="en-US" sz="2200" i="1" dirty="0">
                <a:solidFill>
                  <a:schemeClr val="tx1"/>
                </a:solidFill>
                <a:effectLst/>
                <a:latin typeface="Cambria" pitchFamily="18" charset="0"/>
              </a:rPr>
              <a:t>when he is awake. He must be supervised!</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7"/>
          <p:cNvSpPr txBox="1">
            <a:spLocks noChangeArrowheads="1"/>
          </p:cNvSpPr>
          <p:nvPr/>
        </p:nvSpPr>
        <p:spPr bwMode="auto">
          <a:xfrm>
            <a:off x="8458200" y="6400800"/>
            <a:ext cx="685800" cy="457200"/>
          </a:xfrm>
          <a:prstGeom prst="rect">
            <a:avLst/>
          </a:prstGeom>
          <a:noFill/>
          <a:ln w="9525">
            <a:noFill/>
            <a:miter lim="800000"/>
            <a:headEnd/>
            <a:tailEnd/>
          </a:ln>
        </p:spPr>
        <p:txBody>
          <a:bodyPr/>
          <a:lstStyle/>
          <a:p>
            <a:pPr algn="ctr"/>
            <a:endParaRPr lang="en-US" sz="1400" dirty="0">
              <a:effectLst/>
              <a:latin typeface="Cambria" pitchFamily="18" charset="0"/>
            </a:endParaRPr>
          </a:p>
        </p:txBody>
      </p:sp>
      <p:sp>
        <p:nvSpPr>
          <p:cNvPr id="10251" name="Text Box 11"/>
          <p:cNvSpPr txBox="1">
            <a:spLocks noChangeArrowheads="1"/>
          </p:cNvSpPr>
          <p:nvPr/>
        </p:nvSpPr>
        <p:spPr bwMode="auto">
          <a:xfrm>
            <a:off x="609600" y="1724025"/>
            <a:ext cx="4191000" cy="2308225"/>
          </a:xfrm>
          <a:prstGeom prst="rect">
            <a:avLst/>
          </a:prstGeom>
          <a:noFill/>
          <a:ln w="9525">
            <a:noFill/>
            <a:miter lim="800000"/>
            <a:headEnd/>
            <a:tailEnd/>
          </a:ln>
        </p:spPr>
        <p:txBody>
          <a:bodyPr anchor="ctr">
            <a:spAutoFit/>
          </a:bodyPr>
          <a:lstStyle/>
          <a:p>
            <a:pPr algn="ctr"/>
            <a:r>
              <a:rPr lang="en-US" sz="2400" b="1" dirty="0">
                <a:effectLst/>
                <a:latin typeface="Cambria" pitchFamily="18" charset="0"/>
              </a:rPr>
              <a:t>Trust yourself!</a:t>
            </a:r>
          </a:p>
          <a:p>
            <a:pPr algn="l"/>
            <a:endParaRPr lang="en-US" sz="2400" dirty="0">
              <a:effectLst/>
              <a:latin typeface="Trebuchet MS" pitchFamily="34" charset="0"/>
            </a:endParaRPr>
          </a:p>
          <a:p>
            <a:pPr algn="ctr"/>
            <a:r>
              <a:rPr lang="en-US" sz="2400" dirty="0">
                <a:effectLst/>
                <a:latin typeface="Cambria" pitchFamily="18" charset="0"/>
              </a:rPr>
              <a:t>You will instinctively learn about your baby as your baby will learn about you. Stop to enjoy this…</a:t>
            </a:r>
          </a:p>
        </p:txBody>
      </p:sp>
      <p:sp>
        <p:nvSpPr>
          <p:cNvPr id="10256" name="Text Box 16"/>
          <p:cNvSpPr txBox="1">
            <a:spLocks noChangeArrowheads="1"/>
          </p:cNvSpPr>
          <p:nvPr/>
        </p:nvSpPr>
        <p:spPr bwMode="auto">
          <a:xfrm>
            <a:off x="609600" y="4489450"/>
            <a:ext cx="4191000" cy="1139825"/>
          </a:xfrm>
          <a:prstGeom prst="rect">
            <a:avLst/>
          </a:prstGeom>
          <a:noFill/>
          <a:ln w="9525">
            <a:noFill/>
            <a:miter lim="800000"/>
            <a:headEnd/>
            <a:tailEnd/>
          </a:ln>
        </p:spPr>
        <p:txBody>
          <a:bodyPr anchor="ctr">
            <a:spAutoFit/>
          </a:bodyPr>
          <a:lstStyle/>
          <a:p>
            <a:pPr algn="ctr"/>
            <a:r>
              <a:rPr lang="en-US" sz="3400" dirty="0">
                <a:solidFill>
                  <a:srgbClr val="6786B9"/>
                </a:solidFill>
                <a:effectLst/>
                <a:latin typeface="Cambria" pitchFamily="18" charset="0"/>
              </a:rPr>
              <a:t>Journey through Parenthood!</a:t>
            </a:r>
          </a:p>
        </p:txBody>
      </p:sp>
      <p:sp>
        <p:nvSpPr>
          <p:cNvPr id="11269" name="Text Box 10"/>
          <p:cNvSpPr txBox="1">
            <a:spLocks noChangeArrowheads="1"/>
          </p:cNvSpPr>
          <p:nvPr/>
        </p:nvSpPr>
        <p:spPr bwMode="auto">
          <a:xfrm>
            <a:off x="0" y="270302"/>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000">
                <a:solidFill>
                  <a:schemeClr val="tx1"/>
                </a:solidFill>
                <a:latin typeface="Arial Narrow" charset="0"/>
                <a:ea typeface="ヒラギノ角ゴ Pro W3" charset="0"/>
                <a:cs typeface="ヒラギノ角ゴ Pro W3" charset="0"/>
              </a:defRPr>
            </a:lvl1pPr>
            <a:lvl2pPr marL="742950" indent="-285750" eaLnBrk="0" hangingPunct="0">
              <a:defRPr sz="1000">
                <a:solidFill>
                  <a:schemeClr val="tx1"/>
                </a:solidFill>
                <a:latin typeface="Arial Narrow" charset="0"/>
                <a:ea typeface="ヒラギノ角ゴ Pro W3" charset="0"/>
              </a:defRPr>
            </a:lvl2pPr>
            <a:lvl3pPr marL="1143000" indent="-228600" eaLnBrk="0" hangingPunct="0">
              <a:defRPr sz="1000">
                <a:solidFill>
                  <a:schemeClr val="tx1"/>
                </a:solidFill>
                <a:latin typeface="Arial Narrow" charset="0"/>
                <a:ea typeface="ヒラギノ角ゴ Pro W3" charset="0"/>
              </a:defRPr>
            </a:lvl3pPr>
            <a:lvl4pPr marL="1600200" indent="-228600" eaLnBrk="0" hangingPunct="0">
              <a:defRPr sz="1000">
                <a:solidFill>
                  <a:schemeClr val="tx1"/>
                </a:solidFill>
                <a:latin typeface="Arial Narrow" charset="0"/>
                <a:ea typeface="ヒラギノ角ゴ Pro W3" charset="0"/>
              </a:defRPr>
            </a:lvl4pPr>
            <a:lvl5pPr marL="2057400" indent="-228600" eaLnBrk="0" hangingPunct="0">
              <a:defRPr sz="1000">
                <a:solidFill>
                  <a:schemeClr val="tx1"/>
                </a:solidFill>
                <a:latin typeface="Arial Narrow" charset="0"/>
                <a:ea typeface="ヒラギノ角ゴ Pro W3" charset="0"/>
              </a:defRPr>
            </a:lvl5pPr>
            <a:lvl6pPr marL="2514600" indent="-228600" algn="r" eaLnBrk="0" fontAlgn="base" hangingPunct="0">
              <a:spcBef>
                <a:spcPct val="0"/>
              </a:spcBef>
              <a:spcAft>
                <a:spcPct val="0"/>
              </a:spcAft>
              <a:defRPr sz="1000">
                <a:solidFill>
                  <a:schemeClr val="tx1"/>
                </a:solidFill>
                <a:latin typeface="Arial Narrow" charset="0"/>
                <a:ea typeface="ヒラギノ角ゴ Pro W3" charset="0"/>
              </a:defRPr>
            </a:lvl6pPr>
            <a:lvl7pPr marL="2971800" indent="-228600" algn="r" eaLnBrk="0" fontAlgn="base" hangingPunct="0">
              <a:spcBef>
                <a:spcPct val="0"/>
              </a:spcBef>
              <a:spcAft>
                <a:spcPct val="0"/>
              </a:spcAft>
              <a:defRPr sz="1000">
                <a:solidFill>
                  <a:schemeClr val="tx1"/>
                </a:solidFill>
                <a:latin typeface="Arial Narrow" charset="0"/>
                <a:ea typeface="ヒラギノ角ゴ Pro W3" charset="0"/>
              </a:defRPr>
            </a:lvl7pPr>
            <a:lvl8pPr marL="3429000" indent="-228600" algn="r" eaLnBrk="0" fontAlgn="base" hangingPunct="0">
              <a:spcBef>
                <a:spcPct val="0"/>
              </a:spcBef>
              <a:spcAft>
                <a:spcPct val="0"/>
              </a:spcAft>
              <a:defRPr sz="1000">
                <a:solidFill>
                  <a:schemeClr val="tx1"/>
                </a:solidFill>
                <a:latin typeface="Arial Narrow" charset="0"/>
                <a:ea typeface="ヒラギノ角ゴ Pro W3" charset="0"/>
              </a:defRPr>
            </a:lvl8pPr>
            <a:lvl9pPr marL="3886200" indent="-228600" algn="r" eaLnBrk="0" fontAlgn="base" hangingPunct="0">
              <a:spcBef>
                <a:spcPct val="0"/>
              </a:spcBef>
              <a:spcAft>
                <a:spcPct val="0"/>
              </a:spcAft>
              <a:defRPr sz="1000">
                <a:solidFill>
                  <a:schemeClr val="tx1"/>
                </a:solidFill>
                <a:latin typeface="Arial Narrow" charset="0"/>
                <a:ea typeface="ヒラギノ角ゴ Pro W3" charset="0"/>
              </a:defRPr>
            </a:lvl9pPr>
          </a:lstStyle>
          <a:p>
            <a:pPr algn="ctr" eaLnBrk="1" hangingPunct="1">
              <a:defRPr/>
            </a:pPr>
            <a:r>
              <a:rPr lang="en-US" sz="4800" i="1" dirty="0" smtClean="0">
                <a:ln>
                  <a:solidFill>
                    <a:schemeClr val="bg1"/>
                  </a:solidFill>
                </a:ln>
                <a:solidFill>
                  <a:srgbClr val="6786B9"/>
                </a:solidFill>
                <a:effectLst/>
                <a:latin typeface="Cambria Bold Italic"/>
                <a:cs typeface="Cambria Bold Italic"/>
              </a:rPr>
              <a:t>Realistic Expectations</a:t>
            </a:r>
          </a:p>
        </p:txBody>
      </p:sp>
      <p:pic>
        <p:nvPicPr>
          <p:cNvPr id="2" name="Picture 1" descr="Pg-07-Realistic-Expec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447800"/>
            <a:ext cx="3555739" cy="4614560"/>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51"/>
                                        </p:tgtEl>
                                        <p:attrNameLst>
                                          <p:attrName>style.visibility</p:attrName>
                                        </p:attrNameLst>
                                      </p:cBhvr>
                                      <p:to>
                                        <p:strVal val="visible"/>
                                      </p:to>
                                    </p:set>
                                    <p:animEffect transition="in" filter="fade">
                                      <p:cBhvr>
                                        <p:cTn id="7" dur="2000"/>
                                        <p:tgtEl>
                                          <p:spTgt spid="10251"/>
                                        </p:tgtEl>
                                      </p:cBhvr>
                                    </p:animEffect>
                                  </p:childTnLst>
                                </p:cTn>
                              </p:par>
                            </p:childTnLst>
                          </p:cTn>
                        </p:par>
                        <p:par>
                          <p:cTn id="8" fill="hold" nodeType="afterGroup">
                            <p:stCondLst>
                              <p:cond delay="2000"/>
                            </p:stCondLst>
                            <p:childTnLst>
                              <p:par>
                                <p:cTn id="9" presetID="10" presetClass="entr" presetSubtype="0" fill="hold" grpId="0" nodeType="afterEffect">
                                  <p:stCondLst>
                                    <p:cond delay="1000"/>
                                  </p:stCondLst>
                                  <p:iterate type="wd">
                                    <p:tmPct val="10000"/>
                                  </p:iterate>
                                  <p:childTnLst>
                                    <p:set>
                                      <p:cBhvr>
                                        <p:cTn id="10" dur="1" fill="hold">
                                          <p:stCondLst>
                                            <p:cond delay="0"/>
                                          </p:stCondLst>
                                        </p:cTn>
                                        <p:tgtEl>
                                          <p:spTgt spid="10256"/>
                                        </p:tgtEl>
                                        <p:attrNameLst>
                                          <p:attrName>style.visibility</p:attrName>
                                        </p:attrNameLst>
                                      </p:cBhvr>
                                      <p:to>
                                        <p:strVal val="visible"/>
                                      </p:to>
                                    </p:set>
                                    <p:animEffect transition="in" filter="fade">
                                      <p:cBhvr>
                                        <p:cTn id="11" dur="1000"/>
                                        <p:tgtEl>
                                          <p:spTgt spid="10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p:bldP spid="1025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7"/>
          <p:cNvSpPr txBox="1">
            <a:spLocks noChangeArrowheads="1"/>
          </p:cNvSpPr>
          <p:nvPr/>
        </p:nvSpPr>
        <p:spPr bwMode="auto">
          <a:xfrm>
            <a:off x="8458200" y="6400800"/>
            <a:ext cx="685800" cy="457200"/>
          </a:xfrm>
          <a:prstGeom prst="rect">
            <a:avLst/>
          </a:prstGeom>
          <a:noFill/>
          <a:ln w="9525">
            <a:noFill/>
            <a:miter lim="800000"/>
            <a:headEnd/>
            <a:tailEnd/>
          </a:ln>
        </p:spPr>
        <p:txBody>
          <a:bodyPr/>
          <a:lstStyle/>
          <a:p>
            <a:pPr algn="ctr"/>
            <a:endParaRPr lang="en-US" sz="1400" dirty="0">
              <a:effectLst/>
              <a:latin typeface="Cambria" pitchFamily="18" charset="0"/>
            </a:endParaRPr>
          </a:p>
        </p:txBody>
      </p:sp>
      <p:sp>
        <p:nvSpPr>
          <p:cNvPr id="10251" name="Text Box 11"/>
          <p:cNvSpPr txBox="1">
            <a:spLocks noChangeArrowheads="1"/>
          </p:cNvSpPr>
          <p:nvPr/>
        </p:nvSpPr>
        <p:spPr bwMode="auto">
          <a:xfrm>
            <a:off x="609600" y="2647305"/>
            <a:ext cx="7848600" cy="461665"/>
          </a:xfrm>
          <a:prstGeom prst="rect">
            <a:avLst/>
          </a:prstGeom>
          <a:noFill/>
          <a:ln w="9525">
            <a:noFill/>
            <a:miter lim="800000"/>
            <a:headEnd/>
            <a:tailEnd/>
          </a:ln>
        </p:spPr>
        <p:txBody>
          <a:bodyPr wrap="square" anchor="ctr">
            <a:spAutoFit/>
          </a:bodyPr>
          <a:lstStyle/>
          <a:p>
            <a:pPr algn="ctr"/>
            <a:r>
              <a:rPr lang="en-US" sz="2400" dirty="0" smtClean="0">
                <a:effectLst/>
                <a:latin typeface="Cambria" pitchFamily="18" charset="0"/>
              </a:rPr>
              <a:t>Have Realistic Expectations for Yourself and Your Baby.</a:t>
            </a:r>
            <a:endParaRPr lang="en-US" sz="2400" dirty="0">
              <a:effectLst/>
              <a:latin typeface="Cambria" pitchFamily="18" charset="0"/>
            </a:endParaRPr>
          </a:p>
        </p:txBody>
      </p:sp>
      <p:sp>
        <p:nvSpPr>
          <p:cNvPr id="10256" name="Text Box 16"/>
          <p:cNvSpPr txBox="1">
            <a:spLocks noChangeArrowheads="1"/>
          </p:cNvSpPr>
          <p:nvPr/>
        </p:nvSpPr>
        <p:spPr bwMode="auto">
          <a:xfrm>
            <a:off x="609600" y="3794611"/>
            <a:ext cx="7924800" cy="646331"/>
          </a:xfrm>
          <a:prstGeom prst="rect">
            <a:avLst/>
          </a:prstGeom>
          <a:noFill/>
          <a:ln w="9525">
            <a:noFill/>
            <a:miter lim="800000"/>
            <a:headEnd/>
            <a:tailEnd/>
          </a:ln>
        </p:spPr>
        <p:txBody>
          <a:bodyPr wrap="square" anchor="ctr">
            <a:spAutoFit/>
          </a:bodyPr>
          <a:lstStyle/>
          <a:p>
            <a:pPr algn="ctr"/>
            <a:r>
              <a:rPr lang="en-US" sz="3600" dirty="0" smtClean="0">
                <a:solidFill>
                  <a:srgbClr val="6786B9"/>
                </a:solidFill>
                <a:effectLst/>
                <a:latin typeface="Cambria" pitchFamily="18" charset="0"/>
              </a:rPr>
              <a:t>This is a time of transition!</a:t>
            </a:r>
            <a:endParaRPr lang="en-US" sz="3600" dirty="0">
              <a:solidFill>
                <a:srgbClr val="6786B9"/>
              </a:solidFill>
              <a:effectLst/>
              <a:latin typeface="Cambria" pitchFamily="18" charset="0"/>
            </a:endParaRPr>
          </a:p>
        </p:txBody>
      </p:sp>
      <p:sp>
        <p:nvSpPr>
          <p:cNvPr id="11269" name="Text Box 10"/>
          <p:cNvSpPr txBox="1">
            <a:spLocks noChangeArrowheads="1"/>
          </p:cNvSpPr>
          <p:nvPr/>
        </p:nvSpPr>
        <p:spPr bwMode="auto">
          <a:xfrm>
            <a:off x="0" y="1184702"/>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000">
                <a:solidFill>
                  <a:schemeClr val="tx1"/>
                </a:solidFill>
                <a:latin typeface="Arial Narrow" charset="0"/>
                <a:ea typeface="ヒラギノ角ゴ Pro W3" charset="0"/>
                <a:cs typeface="ヒラギノ角ゴ Pro W3" charset="0"/>
              </a:defRPr>
            </a:lvl1pPr>
            <a:lvl2pPr marL="742950" indent="-285750" eaLnBrk="0" hangingPunct="0">
              <a:defRPr sz="1000">
                <a:solidFill>
                  <a:schemeClr val="tx1"/>
                </a:solidFill>
                <a:latin typeface="Arial Narrow" charset="0"/>
                <a:ea typeface="ヒラギノ角ゴ Pro W3" charset="0"/>
              </a:defRPr>
            </a:lvl2pPr>
            <a:lvl3pPr marL="1143000" indent="-228600" eaLnBrk="0" hangingPunct="0">
              <a:defRPr sz="1000">
                <a:solidFill>
                  <a:schemeClr val="tx1"/>
                </a:solidFill>
                <a:latin typeface="Arial Narrow" charset="0"/>
                <a:ea typeface="ヒラギノ角ゴ Pro W3" charset="0"/>
              </a:defRPr>
            </a:lvl3pPr>
            <a:lvl4pPr marL="1600200" indent="-228600" eaLnBrk="0" hangingPunct="0">
              <a:defRPr sz="1000">
                <a:solidFill>
                  <a:schemeClr val="tx1"/>
                </a:solidFill>
                <a:latin typeface="Arial Narrow" charset="0"/>
                <a:ea typeface="ヒラギノ角ゴ Pro W3" charset="0"/>
              </a:defRPr>
            </a:lvl4pPr>
            <a:lvl5pPr marL="2057400" indent="-228600" eaLnBrk="0" hangingPunct="0">
              <a:defRPr sz="1000">
                <a:solidFill>
                  <a:schemeClr val="tx1"/>
                </a:solidFill>
                <a:latin typeface="Arial Narrow" charset="0"/>
                <a:ea typeface="ヒラギノ角ゴ Pro W3" charset="0"/>
              </a:defRPr>
            </a:lvl5pPr>
            <a:lvl6pPr marL="2514600" indent="-228600" algn="r" eaLnBrk="0" fontAlgn="base" hangingPunct="0">
              <a:spcBef>
                <a:spcPct val="0"/>
              </a:spcBef>
              <a:spcAft>
                <a:spcPct val="0"/>
              </a:spcAft>
              <a:defRPr sz="1000">
                <a:solidFill>
                  <a:schemeClr val="tx1"/>
                </a:solidFill>
                <a:latin typeface="Arial Narrow" charset="0"/>
                <a:ea typeface="ヒラギノ角ゴ Pro W3" charset="0"/>
              </a:defRPr>
            </a:lvl6pPr>
            <a:lvl7pPr marL="2971800" indent="-228600" algn="r" eaLnBrk="0" fontAlgn="base" hangingPunct="0">
              <a:spcBef>
                <a:spcPct val="0"/>
              </a:spcBef>
              <a:spcAft>
                <a:spcPct val="0"/>
              </a:spcAft>
              <a:defRPr sz="1000">
                <a:solidFill>
                  <a:schemeClr val="tx1"/>
                </a:solidFill>
                <a:latin typeface="Arial Narrow" charset="0"/>
                <a:ea typeface="ヒラギノ角ゴ Pro W3" charset="0"/>
              </a:defRPr>
            </a:lvl7pPr>
            <a:lvl8pPr marL="3429000" indent="-228600" algn="r" eaLnBrk="0" fontAlgn="base" hangingPunct="0">
              <a:spcBef>
                <a:spcPct val="0"/>
              </a:spcBef>
              <a:spcAft>
                <a:spcPct val="0"/>
              </a:spcAft>
              <a:defRPr sz="1000">
                <a:solidFill>
                  <a:schemeClr val="tx1"/>
                </a:solidFill>
                <a:latin typeface="Arial Narrow" charset="0"/>
                <a:ea typeface="ヒラギノ角ゴ Pro W3" charset="0"/>
              </a:defRPr>
            </a:lvl8pPr>
            <a:lvl9pPr marL="3886200" indent="-228600" algn="r" eaLnBrk="0" fontAlgn="base" hangingPunct="0">
              <a:spcBef>
                <a:spcPct val="0"/>
              </a:spcBef>
              <a:spcAft>
                <a:spcPct val="0"/>
              </a:spcAft>
              <a:defRPr sz="1000">
                <a:solidFill>
                  <a:schemeClr val="tx1"/>
                </a:solidFill>
                <a:latin typeface="Arial Narrow" charset="0"/>
                <a:ea typeface="ヒラギノ角ゴ Pro W3" charset="0"/>
              </a:defRPr>
            </a:lvl9pPr>
          </a:lstStyle>
          <a:p>
            <a:pPr algn="ctr" eaLnBrk="1" hangingPunct="1">
              <a:defRPr/>
            </a:pPr>
            <a:r>
              <a:rPr lang="en-US" sz="4800" i="1" dirty="0" smtClean="0">
                <a:ln>
                  <a:solidFill>
                    <a:schemeClr val="bg1"/>
                  </a:solidFill>
                </a:ln>
                <a:solidFill>
                  <a:srgbClr val="6786B9"/>
                </a:solidFill>
                <a:effectLst/>
                <a:latin typeface="Cambria Bold Italic"/>
                <a:cs typeface="Cambria Bold Italic"/>
              </a:rPr>
              <a:t>Remember…</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51"/>
                                        </p:tgtEl>
                                        <p:attrNameLst>
                                          <p:attrName>style.visibility</p:attrName>
                                        </p:attrNameLst>
                                      </p:cBhvr>
                                      <p:to>
                                        <p:strVal val="visible"/>
                                      </p:to>
                                    </p:set>
                                    <p:animEffect transition="in" filter="fade">
                                      <p:cBhvr>
                                        <p:cTn id="7" dur="2000"/>
                                        <p:tgtEl>
                                          <p:spTgt spid="10251"/>
                                        </p:tgtEl>
                                      </p:cBhvr>
                                    </p:animEffect>
                                  </p:childTnLst>
                                </p:cTn>
                              </p:par>
                            </p:childTnLst>
                          </p:cTn>
                        </p:par>
                        <p:par>
                          <p:cTn id="8" fill="hold" nodeType="afterGroup">
                            <p:stCondLst>
                              <p:cond delay="2000"/>
                            </p:stCondLst>
                            <p:childTnLst>
                              <p:par>
                                <p:cTn id="9" presetID="10" presetClass="entr" presetSubtype="0" fill="hold" grpId="0" nodeType="afterEffect">
                                  <p:stCondLst>
                                    <p:cond delay="1000"/>
                                  </p:stCondLst>
                                  <p:iterate type="wd">
                                    <p:tmPct val="10000"/>
                                  </p:iterate>
                                  <p:childTnLst>
                                    <p:set>
                                      <p:cBhvr>
                                        <p:cTn id="10" dur="1" fill="hold">
                                          <p:stCondLst>
                                            <p:cond delay="0"/>
                                          </p:stCondLst>
                                        </p:cTn>
                                        <p:tgtEl>
                                          <p:spTgt spid="10256"/>
                                        </p:tgtEl>
                                        <p:attrNameLst>
                                          <p:attrName>style.visibility</p:attrName>
                                        </p:attrNameLst>
                                      </p:cBhvr>
                                      <p:to>
                                        <p:strVal val="visible"/>
                                      </p:to>
                                    </p:set>
                                    <p:animEffect transition="in" filter="fade">
                                      <p:cBhvr>
                                        <p:cTn id="11" dur="1000"/>
                                        <p:tgtEl>
                                          <p:spTgt spid="10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p:bldP spid="1025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7"/>
          <p:cNvSpPr txBox="1">
            <a:spLocks noChangeArrowheads="1"/>
          </p:cNvSpPr>
          <p:nvPr/>
        </p:nvSpPr>
        <p:spPr bwMode="auto">
          <a:xfrm>
            <a:off x="8458200" y="6400800"/>
            <a:ext cx="685800" cy="457200"/>
          </a:xfrm>
          <a:prstGeom prst="rect">
            <a:avLst/>
          </a:prstGeom>
          <a:noFill/>
          <a:ln w="9525">
            <a:noFill/>
            <a:miter lim="800000"/>
            <a:headEnd/>
            <a:tailEnd/>
          </a:ln>
        </p:spPr>
        <p:txBody>
          <a:bodyPr/>
          <a:lstStyle/>
          <a:p>
            <a:pPr algn="ctr"/>
            <a:endParaRPr lang="en-US" sz="1400" dirty="0">
              <a:effectLst/>
              <a:latin typeface="Cambria" pitchFamily="18" charset="0"/>
            </a:endParaRPr>
          </a:p>
        </p:txBody>
      </p:sp>
      <p:sp>
        <p:nvSpPr>
          <p:cNvPr id="10251" name="Text Box 11"/>
          <p:cNvSpPr txBox="1">
            <a:spLocks noChangeArrowheads="1"/>
          </p:cNvSpPr>
          <p:nvPr/>
        </p:nvSpPr>
        <p:spPr bwMode="auto">
          <a:xfrm>
            <a:off x="1295400" y="2206824"/>
            <a:ext cx="7620000" cy="4401205"/>
          </a:xfrm>
          <a:prstGeom prst="rect">
            <a:avLst/>
          </a:prstGeom>
          <a:noFill/>
          <a:ln w="9525">
            <a:noFill/>
            <a:miter lim="800000"/>
            <a:headEnd/>
            <a:tailEnd/>
          </a:ln>
        </p:spPr>
        <p:txBody>
          <a:bodyPr wrap="square" anchor="ctr">
            <a:spAutoFit/>
          </a:bodyPr>
          <a:lstStyle/>
          <a:p>
            <a:pPr algn="ctr"/>
            <a:r>
              <a:rPr lang="en-US" sz="4000" dirty="0" smtClean="0">
                <a:effectLst/>
                <a:latin typeface="Cambria" pitchFamily="18" charset="0"/>
              </a:rPr>
              <a:t>Complete or Express Childbirth Education</a:t>
            </a:r>
          </a:p>
          <a:p>
            <a:pPr algn="ctr"/>
            <a:r>
              <a:rPr lang="en-US" sz="4000" dirty="0" smtClean="0">
                <a:effectLst/>
                <a:latin typeface="Cambria" pitchFamily="18" charset="0"/>
              </a:rPr>
              <a:t>Breastfeeding</a:t>
            </a:r>
          </a:p>
          <a:p>
            <a:pPr algn="ctr"/>
            <a:r>
              <a:rPr lang="en-US" sz="4000" dirty="0" smtClean="0">
                <a:effectLst/>
                <a:latin typeface="Cambria" pitchFamily="18" charset="0"/>
              </a:rPr>
              <a:t>Infant CPR</a:t>
            </a:r>
          </a:p>
          <a:p>
            <a:pPr algn="ctr"/>
            <a:r>
              <a:rPr lang="en-US" sz="4000" dirty="0" smtClean="0">
                <a:effectLst/>
                <a:latin typeface="Cambria" pitchFamily="18" charset="0"/>
              </a:rPr>
              <a:t>Sibling Class</a:t>
            </a:r>
          </a:p>
          <a:p>
            <a:pPr algn="ctr"/>
            <a:r>
              <a:rPr lang="en-US" sz="4000" dirty="0" smtClean="0">
                <a:effectLst/>
                <a:latin typeface="Cambria" pitchFamily="18" charset="0"/>
              </a:rPr>
              <a:t>Grandparent Class</a:t>
            </a:r>
          </a:p>
          <a:p>
            <a:pPr algn="ctr"/>
            <a:r>
              <a:rPr lang="en-US" sz="4000" smtClean="0">
                <a:effectLst/>
                <a:latin typeface="Cambria" pitchFamily="18" charset="0"/>
              </a:rPr>
              <a:t>Hospital Tour</a:t>
            </a:r>
            <a:endParaRPr lang="en-US" sz="4000" dirty="0">
              <a:effectLst/>
              <a:latin typeface="Cambria" pitchFamily="18" charset="0"/>
            </a:endParaRPr>
          </a:p>
        </p:txBody>
      </p:sp>
      <p:sp>
        <p:nvSpPr>
          <p:cNvPr id="11269" name="Text Box 10"/>
          <p:cNvSpPr txBox="1">
            <a:spLocks noChangeArrowheads="1"/>
          </p:cNvSpPr>
          <p:nvPr/>
        </p:nvSpPr>
        <p:spPr bwMode="auto">
          <a:xfrm>
            <a:off x="0" y="351710"/>
            <a:ext cx="9144000" cy="13234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000">
                <a:solidFill>
                  <a:schemeClr val="tx1"/>
                </a:solidFill>
                <a:latin typeface="Arial Narrow" charset="0"/>
                <a:ea typeface="ヒラギノ角ゴ Pro W3" charset="0"/>
                <a:cs typeface="ヒラギノ角ゴ Pro W3" charset="0"/>
              </a:defRPr>
            </a:lvl1pPr>
            <a:lvl2pPr marL="742950" indent="-285750" eaLnBrk="0" hangingPunct="0">
              <a:defRPr sz="1000">
                <a:solidFill>
                  <a:schemeClr val="tx1"/>
                </a:solidFill>
                <a:latin typeface="Arial Narrow" charset="0"/>
                <a:ea typeface="ヒラギノ角ゴ Pro W3" charset="0"/>
              </a:defRPr>
            </a:lvl2pPr>
            <a:lvl3pPr marL="1143000" indent="-228600" eaLnBrk="0" hangingPunct="0">
              <a:defRPr sz="1000">
                <a:solidFill>
                  <a:schemeClr val="tx1"/>
                </a:solidFill>
                <a:latin typeface="Arial Narrow" charset="0"/>
                <a:ea typeface="ヒラギノ角ゴ Pro W3" charset="0"/>
              </a:defRPr>
            </a:lvl3pPr>
            <a:lvl4pPr marL="1600200" indent="-228600" eaLnBrk="0" hangingPunct="0">
              <a:defRPr sz="1000">
                <a:solidFill>
                  <a:schemeClr val="tx1"/>
                </a:solidFill>
                <a:latin typeface="Arial Narrow" charset="0"/>
                <a:ea typeface="ヒラギノ角ゴ Pro W3" charset="0"/>
              </a:defRPr>
            </a:lvl4pPr>
            <a:lvl5pPr marL="2057400" indent="-228600" eaLnBrk="0" hangingPunct="0">
              <a:defRPr sz="1000">
                <a:solidFill>
                  <a:schemeClr val="tx1"/>
                </a:solidFill>
                <a:latin typeface="Arial Narrow" charset="0"/>
                <a:ea typeface="ヒラギノ角ゴ Pro W3" charset="0"/>
              </a:defRPr>
            </a:lvl5pPr>
            <a:lvl6pPr marL="2514600" indent="-228600" algn="r" eaLnBrk="0" fontAlgn="base" hangingPunct="0">
              <a:spcBef>
                <a:spcPct val="0"/>
              </a:spcBef>
              <a:spcAft>
                <a:spcPct val="0"/>
              </a:spcAft>
              <a:defRPr sz="1000">
                <a:solidFill>
                  <a:schemeClr val="tx1"/>
                </a:solidFill>
                <a:latin typeface="Arial Narrow" charset="0"/>
                <a:ea typeface="ヒラギノ角ゴ Pro W3" charset="0"/>
              </a:defRPr>
            </a:lvl6pPr>
            <a:lvl7pPr marL="2971800" indent="-228600" algn="r" eaLnBrk="0" fontAlgn="base" hangingPunct="0">
              <a:spcBef>
                <a:spcPct val="0"/>
              </a:spcBef>
              <a:spcAft>
                <a:spcPct val="0"/>
              </a:spcAft>
              <a:defRPr sz="1000">
                <a:solidFill>
                  <a:schemeClr val="tx1"/>
                </a:solidFill>
                <a:latin typeface="Arial Narrow" charset="0"/>
                <a:ea typeface="ヒラギノ角ゴ Pro W3" charset="0"/>
              </a:defRPr>
            </a:lvl7pPr>
            <a:lvl8pPr marL="3429000" indent="-228600" algn="r" eaLnBrk="0" fontAlgn="base" hangingPunct="0">
              <a:spcBef>
                <a:spcPct val="0"/>
              </a:spcBef>
              <a:spcAft>
                <a:spcPct val="0"/>
              </a:spcAft>
              <a:defRPr sz="1000">
                <a:solidFill>
                  <a:schemeClr val="tx1"/>
                </a:solidFill>
                <a:latin typeface="Arial Narrow" charset="0"/>
                <a:ea typeface="ヒラギノ角ゴ Pro W3" charset="0"/>
              </a:defRPr>
            </a:lvl8pPr>
            <a:lvl9pPr marL="3886200" indent="-228600" algn="r" eaLnBrk="0" fontAlgn="base" hangingPunct="0">
              <a:spcBef>
                <a:spcPct val="0"/>
              </a:spcBef>
              <a:spcAft>
                <a:spcPct val="0"/>
              </a:spcAft>
              <a:defRPr sz="1000">
                <a:solidFill>
                  <a:schemeClr val="tx1"/>
                </a:solidFill>
                <a:latin typeface="Arial Narrow" charset="0"/>
                <a:ea typeface="ヒラギノ角ゴ Pro W3" charset="0"/>
              </a:defRPr>
            </a:lvl9pPr>
          </a:lstStyle>
          <a:p>
            <a:pPr algn="ctr" eaLnBrk="1" hangingPunct="1">
              <a:defRPr/>
            </a:pPr>
            <a:r>
              <a:rPr lang="en-US" sz="4000" b="1" dirty="0" smtClean="0">
                <a:ln>
                  <a:solidFill>
                    <a:schemeClr val="bg1"/>
                  </a:solidFill>
                </a:ln>
                <a:effectLst/>
                <a:latin typeface="Cambria" panose="02040503050406030204" pitchFamily="18" charset="0"/>
                <a:cs typeface="Cambria Bold Italic"/>
              </a:rPr>
              <a:t>Consider Attending These </a:t>
            </a:r>
            <a:r>
              <a:rPr lang="en-US" sz="4000" b="1" dirty="0">
                <a:ln>
                  <a:solidFill>
                    <a:schemeClr val="bg1"/>
                  </a:solidFill>
                </a:ln>
                <a:effectLst/>
                <a:latin typeface="Cambria" panose="02040503050406030204" pitchFamily="18" charset="0"/>
                <a:cs typeface="Cambria Bold Italic"/>
              </a:rPr>
              <a:t>A</a:t>
            </a:r>
            <a:r>
              <a:rPr lang="en-US" sz="4000" b="1" dirty="0" smtClean="0">
                <a:ln>
                  <a:solidFill>
                    <a:schemeClr val="bg1"/>
                  </a:solidFill>
                </a:ln>
                <a:effectLst/>
                <a:latin typeface="Cambria" panose="02040503050406030204" pitchFamily="18" charset="0"/>
                <a:cs typeface="Cambria Bold Italic"/>
              </a:rPr>
              <a:t>dditional</a:t>
            </a:r>
          </a:p>
          <a:p>
            <a:pPr algn="ctr" eaLnBrk="1" hangingPunct="1">
              <a:defRPr/>
            </a:pPr>
            <a:r>
              <a:rPr lang="en-US" sz="4000" b="1" dirty="0" smtClean="0">
                <a:ln>
                  <a:solidFill>
                    <a:schemeClr val="bg1"/>
                  </a:solidFill>
                </a:ln>
                <a:effectLst/>
                <a:latin typeface="Cambria" panose="02040503050406030204" pitchFamily="18" charset="0"/>
                <a:cs typeface="Cambria Bold Italic"/>
              </a:rPr>
              <a:t>Class Offerings…</a:t>
            </a:r>
          </a:p>
        </p:txBody>
      </p:sp>
      <p:grpSp>
        <p:nvGrpSpPr>
          <p:cNvPr id="11" name="Group 10"/>
          <p:cNvGrpSpPr/>
          <p:nvPr/>
        </p:nvGrpSpPr>
        <p:grpSpPr>
          <a:xfrm>
            <a:off x="188936" y="4061383"/>
            <a:ext cx="2895599" cy="1600200"/>
            <a:chOff x="381001" y="3048000"/>
            <a:chExt cx="2004172" cy="990600"/>
          </a:xfrm>
        </p:grpSpPr>
        <p:sp>
          <p:nvSpPr>
            <p:cNvPr id="12" name="TextBox 3"/>
            <p:cNvSpPr txBox="1"/>
            <p:nvPr/>
          </p:nvSpPr>
          <p:spPr>
            <a:xfrm>
              <a:off x="408455" y="3151011"/>
              <a:ext cx="1976718" cy="624101"/>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algn="ctr"/>
              <a:r>
                <a:rPr lang="en-US" sz="1800" b="1" dirty="0">
                  <a:latin typeface="Calibri" panose="020F0502020204030204" pitchFamily="34" charset="0"/>
                </a:rPr>
                <a:t>T</a:t>
              </a:r>
              <a:r>
                <a:rPr lang="en-US" sz="1800" b="1" dirty="0" smtClean="0">
                  <a:latin typeface="Calibri" panose="020F0502020204030204" pitchFamily="34" charset="0"/>
                </a:rPr>
                <a:t>o register</a:t>
              </a:r>
            </a:p>
            <a:p>
              <a:pPr algn="ctr"/>
              <a:r>
                <a:rPr lang="en-US" sz="1800" b="1" dirty="0">
                  <a:latin typeface="Calibri" panose="020F0502020204030204" pitchFamily="34" charset="0"/>
                </a:rPr>
                <a:t>v</a:t>
              </a:r>
              <a:r>
                <a:rPr lang="en-US" sz="1800" b="1" dirty="0" smtClean="0">
                  <a:latin typeface="Calibri" panose="020F0502020204030204" pitchFamily="34" charset="0"/>
                </a:rPr>
                <a:t>isit</a:t>
              </a:r>
            </a:p>
            <a:p>
              <a:pPr algn="ctr"/>
              <a:r>
                <a:rPr lang="en-US" sz="1800" b="1" dirty="0" smtClean="0">
                  <a:latin typeface="Calibri" panose="020F0502020204030204" pitchFamily="34" charset="0"/>
                </a:rPr>
                <a:t>www.onefamilyevents.org</a:t>
              </a:r>
              <a:endParaRPr lang="en-US" sz="1800" b="1" dirty="0">
                <a:latin typeface="Calibri" panose="020F0502020204030204" pitchFamily="34" charset="0"/>
              </a:endParaRPr>
            </a:p>
          </p:txBody>
        </p:sp>
        <p:sp>
          <p:nvSpPr>
            <p:cNvPr id="13" name="Oval 12"/>
            <p:cNvSpPr/>
            <p:nvPr/>
          </p:nvSpPr>
          <p:spPr bwMode="auto">
            <a:xfrm>
              <a:off x="381001" y="3048000"/>
              <a:ext cx="1976718" cy="990600"/>
            </a:xfrm>
            <a:prstGeom prst="ellipse">
              <a:avLst/>
            </a:prstGeom>
            <a:noFill/>
            <a:ln w="63500" cap="rnd" cmpd="sng" algn="ctr">
              <a:solidFill>
                <a:srgbClr val="E0757E"/>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outerShdw blurRad="38100" dist="38100" dir="2700000" algn="tl">
                    <a:srgbClr val="000000">
                      <a:alpha val="43137"/>
                    </a:srgbClr>
                  </a:outerShdw>
                </a:effectLst>
                <a:latin typeface="Arial Narrow" pitchFamily="34" charset="0"/>
              </a:endParaRPr>
            </a:p>
          </p:txBody>
        </p:sp>
      </p:grpSp>
    </p:spTree>
    <p:extLst>
      <p:ext uri="{BB962C8B-B14F-4D97-AF65-F5344CB8AC3E}">
        <p14:creationId xmlns:p14="http://schemas.microsoft.com/office/powerpoint/2010/main" val="66156781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fade">
                                      <p:cBhvr>
                                        <p:cTn id="7" dur="500"/>
                                        <p:tgtEl>
                                          <p:spTgt spid="1126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251"/>
                                        </p:tgtEl>
                                        <p:attrNameLst>
                                          <p:attrName>style.visibility</p:attrName>
                                        </p:attrNameLst>
                                      </p:cBhvr>
                                      <p:to>
                                        <p:strVal val="visible"/>
                                      </p:to>
                                    </p:set>
                                    <p:animEffect transition="in" filter="fade">
                                      <p:cBhvr>
                                        <p:cTn id="11" dur="2000"/>
                                        <p:tgtEl>
                                          <p:spTgt spid="10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p:bldP spid="1126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4648200" y="1490663"/>
            <a:ext cx="4191000" cy="5078313"/>
          </a:xfrm>
          <a:prstGeom prst="rect">
            <a:avLst/>
          </a:prstGeom>
          <a:noFill/>
          <a:ln w="9525">
            <a:noFill/>
            <a:miter lim="800000"/>
            <a:headEnd/>
            <a:tailEnd/>
          </a:ln>
        </p:spPr>
        <p:txBody>
          <a:bodyPr lIns="0" tIns="0" rIns="0" bIns="0">
            <a:spAutoFit/>
          </a:bodyPr>
          <a:lstStyle/>
          <a:p>
            <a:pPr algn="l"/>
            <a:r>
              <a:rPr lang="en-US" sz="2200" i="1" dirty="0">
                <a:effectLst/>
                <a:latin typeface="Cambria" pitchFamily="18" charset="0"/>
              </a:rPr>
              <a:t>Parenting is a process that requires you to constantly learn. You will discover new skills and insights along the way. Please know that you will make mistakes and stumble from time to time. You are only human, but trust your instincts!</a:t>
            </a:r>
          </a:p>
          <a:p>
            <a:pPr algn="l"/>
            <a:endParaRPr lang="en-US" sz="2200" i="1" dirty="0">
              <a:effectLst/>
              <a:latin typeface="Cambria" pitchFamily="18" charset="0"/>
            </a:endParaRPr>
          </a:p>
          <a:p>
            <a:pPr algn="l"/>
            <a:r>
              <a:rPr lang="en-US" sz="2200" i="1" dirty="0">
                <a:effectLst/>
                <a:latin typeface="Cambria" pitchFamily="18" charset="0"/>
              </a:rPr>
              <a:t>At the end of the day, it comes down to love. Your love for this precious life will guide you in making the right decisions.</a:t>
            </a:r>
          </a:p>
          <a:p>
            <a:pPr algn="l"/>
            <a:endParaRPr lang="en-US" sz="2200" i="1" dirty="0">
              <a:effectLst/>
              <a:latin typeface="Cambria" pitchFamily="18" charset="0"/>
            </a:endParaRPr>
          </a:p>
          <a:p>
            <a:pPr algn="ctr"/>
            <a:r>
              <a:rPr lang="en-US" sz="2200" i="1" dirty="0">
                <a:effectLst/>
                <a:latin typeface="Cambria" pitchFamily="18" charset="0"/>
              </a:rPr>
              <a:t>Take pleasure in parenthood and ENJOY YOUR JOURNEY!</a:t>
            </a:r>
          </a:p>
        </p:txBody>
      </p:sp>
      <p:grpSp>
        <p:nvGrpSpPr>
          <p:cNvPr id="2" name="Group 12"/>
          <p:cNvGrpSpPr>
            <a:grpSpLocks/>
          </p:cNvGrpSpPr>
          <p:nvPr/>
        </p:nvGrpSpPr>
        <p:grpSpPr bwMode="auto">
          <a:xfrm>
            <a:off x="176213" y="533400"/>
            <a:ext cx="8739187" cy="5867400"/>
            <a:chOff x="111" y="336"/>
            <a:chExt cx="5505" cy="3696"/>
          </a:xfrm>
        </p:grpSpPr>
        <p:sp>
          <p:nvSpPr>
            <p:cNvPr id="236549" name="Text Box 6"/>
            <p:cNvSpPr txBox="1">
              <a:spLocks noChangeArrowheads="1"/>
            </p:cNvSpPr>
            <p:nvPr/>
          </p:nvSpPr>
          <p:spPr bwMode="auto">
            <a:xfrm>
              <a:off x="2928" y="503"/>
              <a:ext cx="2688" cy="419"/>
            </a:xfrm>
            <a:prstGeom prst="rect">
              <a:avLst/>
            </a:prstGeom>
            <a:noFill/>
            <a:ln w="9525">
              <a:noFill/>
              <a:miter lim="800000"/>
              <a:headEnd/>
              <a:tailEnd/>
            </a:ln>
          </p:spPr>
          <p:txBody>
            <a:bodyPr lIns="0" tIns="0" rIns="0" bIns="0">
              <a:spAutoFit/>
            </a:bodyPr>
            <a:lstStyle/>
            <a:p>
              <a:pPr algn="l">
                <a:lnSpc>
                  <a:spcPct val="90000"/>
                </a:lnSpc>
              </a:pPr>
              <a:r>
                <a:rPr lang="en-US" sz="4800" dirty="0">
                  <a:effectLst/>
                  <a:latin typeface="Cambria" pitchFamily="18" charset="0"/>
                </a:rPr>
                <a:t>Conclusion</a:t>
              </a:r>
              <a:endParaRPr lang="en-US" sz="4800" i="1" dirty="0">
                <a:effectLst/>
                <a:latin typeface="Cambria" pitchFamily="18" charset="0"/>
              </a:endParaRPr>
            </a:p>
          </p:txBody>
        </p:sp>
        <p:pic>
          <p:nvPicPr>
            <p:cNvPr id="236550" name="Picture 11" descr="Pg 097 Conclus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 y="336"/>
              <a:ext cx="2656" cy="36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1" descr="JOY-Cover-blocks.jpg"/>
          <p:cNvPicPr>
            <a:picLocks noChangeAspect="1"/>
          </p:cNvPicPr>
          <p:nvPr/>
        </p:nvPicPr>
        <p:blipFill>
          <a:blip r:embed="rId2" cstate="print"/>
          <a:srcRect/>
          <a:stretch>
            <a:fillRect/>
          </a:stretch>
        </p:blipFill>
        <p:spPr bwMode="auto">
          <a:xfrm>
            <a:off x="19050" y="0"/>
            <a:ext cx="9144000" cy="5100638"/>
          </a:xfrm>
          <a:prstGeom prst="rect">
            <a:avLst/>
          </a:prstGeom>
          <a:noFill/>
          <a:ln w="9525">
            <a:noFill/>
            <a:miter lim="800000"/>
            <a:headEnd/>
            <a:tailEnd/>
          </a:ln>
        </p:spPr>
      </p:pic>
      <p:pic>
        <p:nvPicPr>
          <p:cNvPr id="5" name="Picture 2" descr="C:\Users\qsuser\AppData\Local\Microsoft\Windows\Temporary Internet Files\Content.Outlook\9KCOGPQZ\SVGB_SMGB_SNS_4 color stacked 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1660" y="5257800"/>
            <a:ext cx="2995140" cy="13910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lia-Rhea-size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1371600"/>
            <a:ext cx="5156200" cy="3416300"/>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73746" name="Rectangle 18"/>
          <p:cNvSpPr>
            <a:spLocks noChangeArrowheads="1"/>
          </p:cNvSpPr>
          <p:nvPr/>
        </p:nvSpPr>
        <p:spPr bwMode="auto">
          <a:xfrm>
            <a:off x="609600" y="319514"/>
            <a:ext cx="7967663" cy="830997"/>
          </a:xfrm>
          <a:prstGeom prst="rect">
            <a:avLst/>
          </a:prstGeom>
          <a:noFill/>
          <a:ln w="9525">
            <a:noFill/>
            <a:miter lim="800000"/>
            <a:headEnd/>
            <a:tailEnd/>
          </a:ln>
        </p:spPr>
        <p:txBody>
          <a:bodyPr anchor="ctr">
            <a:spAutoFit/>
          </a:bodyPr>
          <a:lstStyle/>
          <a:p>
            <a:pPr algn="ctr"/>
            <a:r>
              <a:rPr lang="en-US" sz="4800" dirty="0" err="1">
                <a:effectLst/>
                <a:latin typeface="Cambria" pitchFamily="18" charset="0"/>
              </a:rPr>
              <a:t>Milia</a:t>
            </a:r>
            <a:endParaRPr lang="en-US" sz="4800" dirty="0">
              <a:effectLst/>
              <a:latin typeface="Cambria" pitchFamily="18" charset="0"/>
            </a:endParaRPr>
          </a:p>
        </p:txBody>
      </p:sp>
      <p:sp>
        <p:nvSpPr>
          <p:cNvPr id="73732" name="Text Box 4"/>
          <p:cNvSpPr txBox="1">
            <a:spLocks noChangeArrowheads="1"/>
          </p:cNvSpPr>
          <p:nvPr/>
        </p:nvSpPr>
        <p:spPr bwMode="auto">
          <a:xfrm>
            <a:off x="0" y="5486400"/>
            <a:ext cx="9144000" cy="1127125"/>
          </a:xfrm>
          <a:prstGeom prst="rect">
            <a:avLst/>
          </a:prstGeom>
          <a:noFill/>
          <a:ln w="9525">
            <a:noFill/>
            <a:miter lim="800000"/>
            <a:headEnd/>
            <a:tailEnd/>
          </a:ln>
        </p:spPr>
        <p:txBody>
          <a:bodyPr wrap="none" anchor="ctr"/>
          <a:lstStyle/>
          <a:p>
            <a:pPr algn="ctr"/>
            <a:r>
              <a:rPr lang="en-US" sz="2400">
                <a:effectLst/>
                <a:latin typeface="Cambria" pitchFamily="18" charset="0"/>
              </a:rPr>
              <a:t>Milia are small, white, pimple like bumps</a:t>
            </a:r>
          </a:p>
          <a:p>
            <a:pPr algn="ctr"/>
            <a:r>
              <a:rPr lang="en-US" sz="2400">
                <a:effectLst/>
                <a:latin typeface="Cambria" pitchFamily="18" charset="0"/>
              </a:rPr>
              <a:t>and are immature oil glands.</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37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73732"/>
                                        </p:tgtEl>
                                        <p:attrNameLst>
                                          <p:attrName>style.visibility</p:attrName>
                                        </p:attrNameLst>
                                      </p:cBhvr>
                                      <p:to>
                                        <p:strVal val="visible"/>
                                      </p:to>
                                    </p:set>
                                    <p:animEffect transition="in" filter="fade">
                                      <p:cBhvr>
                                        <p:cTn id="12" dur="2000"/>
                                        <p:tgtEl>
                                          <p:spTgt spid="73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6" grpId="0"/>
      <p:bldP spid="737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74" name="Rectangle 18"/>
          <p:cNvSpPr>
            <a:spLocks noChangeArrowheads="1"/>
          </p:cNvSpPr>
          <p:nvPr/>
        </p:nvSpPr>
        <p:spPr bwMode="auto">
          <a:xfrm>
            <a:off x="717550" y="727502"/>
            <a:ext cx="3933825" cy="830997"/>
          </a:xfrm>
          <a:prstGeom prst="rect">
            <a:avLst/>
          </a:prstGeom>
          <a:noFill/>
          <a:ln w="9525">
            <a:noFill/>
            <a:miter lim="800000"/>
            <a:headEnd/>
            <a:tailEnd/>
          </a:ln>
        </p:spPr>
        <p:txBody>
          <a:bodyPr anchor="ctr">
            <a:spAutoFit/>
          </a:bodyPr>
          <a:lstStyle/>
          <a:p>
            <a:pPr algn="ctr"/>
            <a:r>
              <a:rPr lang="en-US" sz="4800" dirty="0">
                <a:effectLst/>
                <a:latin typeface="Cambria" pitchFamily="18" charset="0"/>
              </a:rPr>
              <a:t>Eyes</a:t>
            </a:r>
          </a:p>
        </p:txBody>
      </p:sp>
      <p:sp>
        <p:nvSpPr>
          <p:cNvPr id="70680" name="Text Box 24"/>
          <p:cNvSpPr txBox="1">
            <a:spLocks noChangeArrowheads="1"/>
          </p:cNvSpPr>
          <p:nvPr/>
        </p:nvSpPr>
        <p:spPr bwMode="auto">
          <a:xfrm>
            <a:off x="5257800" y="381000"/>
            <a:ext cx="3429000" cy="6148388"/>
          </a:xfrm>
          <a:prstGeom prst="rect">
            <a:avLst/>
          </a:prstGeom>
          <a:noFill/>
          <a:ln w="9525">
            <a:noFill/>
            <a:miter lim="800000"/>
            <a:headEnd/>
            <a:tailEnd/>
          </a:ln>
        </p:spPr>
        <p:txBody>
          <a:bodyPr>
            <a:spAutoFit/>
          </a:bodyPr>
          <a:lstStyle/>
          <a:p>
            <a:pPr marL="177800" indent="-177800" algn="l">
              <a:lnSpc>
                <a:spcPct val="90000"/>
              </a:lnSpc>
            </a:pPr>
            <a:r>
              <a:rPr lang="en-US" sz="2200" dirty="0">
                <a:effectLst/>
                <a:latin typeface="Cambria" pitchFamily="18" charset="0"/>
              </a:rPr>
              <a:t>Eye facts:</a:t>
            </a:r>
          </a:p>
          <a:p>
            <a:pPr marL="177800" indent="-177800" algn="l">
              <a:lnSpc>
                <a:spcPct val="90000"/>
              </a:lnSpc>
            </a:pPr>
            <a:endParaRPr lang="en-US" sz="900" dirty="0">
              <a:effectLst/>
              <a:latin typeface="Cambria" pitchFamily="18" charset="0"/>
            </a:endParaRPr>
          </a:p>
          <a:p>
            <a:pPr marL="177800" indent="-177800" algn="l">
              <a:lnSpc>
                <a:spcPct val="110000"/>
              </a:lnSpc>
              <a:buFontTx/>
              <a:buChar char="•"/>
            </a:pPr>
            <a:r>
              <a:rPr lang="en-US" sz="1800" dirty="0">
                <a:effectLst/>
                <a:latin typeface="Cambria" pitchFamily="18" charset="0"/>
              </a:rPr>
              <a:t>Your baby</a:t>
            </a:r>
            <a:r>
              <a:rPr lang="ja-JP" altLang="en-US" sz="1800" dirty="0">
                <a:effectLst/>
                <a:latin typeface="Cambria" pitchFamily="18" charset="0"/>
              </a:rPr>
              <a:t>’</a:t>
            </a:r>
            <a:r>
              <a:rPr lang="en-US" altLang="ja-JP" sz="1800" dirty="0">
                <a:effectLst/>
                <a:latin typeface="Cambria" pitchFamily="18" charset="0"/>
              </a:rPr>
              <a:t>s eyes are typically gray-blue in color. May take 9 months to a year before true color is known.</a:t>
            </a:r>
          </a:p>
          <a:p>
            <a:pPr marL="177800" indent="-177800" algn="l">
              <a:lnSpc>
                <a:spcPct val="110000"/>
              </a:lnSpc>
            </a:pPr>
            <a:endParaRPr lang="en-US" dirty="0">
              <a:effectLst/>
              <a:latin typeface="Cambria" pitchFamily="18" charset="0"/>
            </a:endParaRPr>
          </a:p>
          <a:p>
            <a:pPr marL="177800" indent="-177800" algn="l">
              <a:lnSpc>
                <a:spcPct val="110000"/>
              </a:lnSpc>
              <a:buFontTx/>
              <a:buChar char="•"/>
            </a:pPr>
            <a:r>
              <a:rPr lang="en-US" sz="1800" dirty="0">
                <a:effectLst/>
                <a:latin typeface="Cambria" pitchFamily="18" charset="0"/>
              </a:rPr>
              <a:t>Even though a baby cries, there are no tears and they may not be present for up to 3 months of age.</a:t>
            </a:r>
          </a:p>
          <a:p>
            <a:pPr marL="177800" indent="-177800" algn="l">
              <a:lnSpc>
                <a:spcPct val="110000"/>
              </a:lnSpc>
            </a:pPr>
            <a:endParaRPr lang="en-US" dirty="0">
              <a:effectLst/>
              <a:latin typeface="Cambria" pitchFamily="18" charset="0"/>
            </a:endParaRPr>
          </a:p>
          <a:p>
            <a:pPr marL="177800" indent="-177800" algn="l">
              <a:lnSpc>
                <a:spcPct val="110000"/>
              </a:lnSpc>
              <a:buFontTx/>
              <a:buChar char="•"/>
            </a:pPr>
            <a:r>
              <a:rPr lang="en-US" sz="1800" dirty="0">
                <a:effectLst/>
                <a:latin typeface="Cambria" pitchFamily="18" charset="0"/>
              </a:rPr>
              <a:t>In the first few weeks after delivery, your baby</a:t>
            </a:r>
            <a:r>
              <a:rPr lang="ja-JP" altLang="en-US" sz="1800" dirty="0">
                <a:effectLst/>
                <a:latin typeface="Cambria" pitchFamily="18" charset="0"/>
              </a:rPr>
              <a:t>’</a:t>
            </a:r>
            <a:r>
              <a:rPr lang="en-US" altLang="ja-JP" sz="1800" dirty="0">
                <a:effectLst/>
                <a:latin typeface="Cambria" pitchFamily="18" charset="0"/>
              </a:rPr>
              <a:t>s eyes may appear crusty.</a:t>
            </a:r>
          </a:p>
          <a:p>
            <a:pPr marL="177800" indent="-177800" algn="l">
              <a:lnSpc>
                <a:spcPct val="110000"/>
              </a:lnSpc>
            </a:pPr>
            <a:endParaRPr lang="en-US" dirty="0">
              <a:effectLst/>
              <a:latin typeface="Cambria" pitchFamily="18" charset="0"/>
            </a:endParaRPr>
          </a:p>
          <a:p>
            <a:pPr marL="177800" indent="-177800" algn="l">
              <a:lnSpc>
                <a:spcPct val="110000"/>
              </a:lnSpc>
              <a:buFontTx/>
              <a:buChar char="•"/>
            </a:pPr>
            <a:r>
              <a:rPr lang="en-US" sz="1800" dirty="0">
                <a:effectLst/>
                <a:latin typeface="Cambria" pitchFamily="18" charset="0"/>
              </a:rPr>
              <a:t>Red spots (broken blood vessels) may form in the whites of your baby</a:t>
            </a:r>
            <a:r>
              <a:rPr lang="ja-JP" altLang="en-US" sz="1800" dirty="0">
                <a:effectLst/>
                <a:latin typeface="Cambria" pitchFamily="18" charset="0"/>
              </a:rPr>
              <a:t>’</a:t>
            </a:r>
            <a:r>
              <a:rPr lang="en-US" altLang="ja-JP" sz="1800" dirty="0">
                <a:effectLst/>
                <a:latin typeface="Cambria" pitchFamily="18" charset="0"/>
              </a:rPr>
              <a:t>s eyes due to the birth process. They produce NO long-lasting effects to your baby</a:t>
            </a:r>
            <a:r>
              <a:rPr lang="ja-JP" altLang="en-US" sz="1800" dirty="0">
                <a:effectLst/>
                <a:latin typeface="Cambria" pitchFamily="18" charset="0"/>
              </a:rPr>
              <a:t>’</a:t>
            </a:r>
            <a:r>
              <a:rPr lang="en-US" altLang="ja-JP" sz="1800" dirty="0">
                <a:effectLst/>
                <a:latin typeface="Cambria" pitchFamily="18" charset="0"/>
              </a:rPr>
              <a:t>s sight.</a:t>
            </a:r>
            <a:endParaRPr lang="en-US" sz="1800" dirty="0">
              <a:effectLst/>
              <a:latin typeface="Cambria" pitchFamily="18" charset="0"/>
            </a:endParaRPr>
          </a:p>
        </p:txBody>
      </p:sp>
      <p:pic>
        <p:nvPicPr>
          <p:cNvPr id="2" name="Picture 1" descr="Eyes-Rhea-clradj.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905000"/>
            <a:ext cx="4000500" cy="3440430"/>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1" nodeType="withEffect">
                                  <p:stCondLst>
                                    <p:cond delay="0"/>
                                  </p:stCondLst>
                                  <p:childTnLst>
                                    <p:set>
                                      <p:cBhvr>
                                        <p:cTn id="6" dur="1" fill="hold">
                                          <p:stCondLst>
                                            <p:cond delay="0"/>
                                          </p:stCondLst>
                                        </p:cTn>
                                        <p:tgtEl>
                                          <p:spTgt spid="7067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10" presetClass="entr" presetSubtype="0" fill="hold" grpId="0" nodeType="withEffect">
                                  <p:stCondLst>
                                    <p:cond delay="0"/>
                                  </p:stCondLst>
                                  <p:iterate type="wd">
                                    <p:tmPct val="10000"/>
                                  </p:iterate>
                                  <p:childTnLst>
                                    <p:set>
                                      <p:cBhvr>
                                        <p:cTn id="12" dur="1" fill="hold">
                                          <p:stCondLst>
                                            <p:cond delay="0"/>
                                          </p:stCondLst>
                                        </p:cTn>
                                        <p:tgtEl>
                                          <p:spTgt spid="70680">
                                            <p:txEl>
                                              <p:pRg st="0" end="0"/>
                                            </p:txEl>
                                          </p:spTgt>
                                        </p:tgtEl>
                                        <p:attrNameLst>
                                          <p:attrName>style.visibility</p:attrName>
                                        </p:attrNameLst>
                                      </p:cBhvr>
                                      <p:to>
                                        <p:strVal val="visible"/>
                                      </p:to>
                                    </p:set>
                                    <p:animEffect transition="in" filter="fade">
                                      <p:cBhvr>
                                        <p:cTn id="13" dur="1000"/>
                                        <p:tgtEl>
                                          <p:spTgt spid="70680">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0680">
                                            <p:txEl>
                                              <p:pRg st="2" end="2"/>
                                            </p:txEl>
                                          </p:spTgt>
                                        </p:tgtEl>
                                        <p:attrNameLst>
                                          <p:attrName>style.visibility</p:attrName>
                                        </p:attrNameLst>
                                      </p:cBhvr>
                                      <p:to>
                                        <p:strVal val="visible"/>
                                      </p:to>
                                    </p:set>
                                    <p:animEffect transition="in" filter="fade">
                                      <p:cBhvr>
                                        <p:cTn id="16" dur="1000"/>
                                        <p:tgtEl>
                                          <p:spTgt spid="70680">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0680">
                                            <p:txEl>
                                              <p:pRg st="4" end="4"/>
                                            </p:txEl>
                                          </p:spTgt>
                                        </p:tgtEl>
                                        <p:attrNameLst>
                                          <p:attrName>style.visibility</p:attrName>
                                        </p:attrNameLst>
                                      </p:cBhvr>
                                      <p:to>
                                        <p:strVal val="visible"/>
                                      </p:to>
                                    </p:set>
                                    <p:animEffect transition="in" filter="fade">
                                      <p:cBhvr>
                                        <p:cTn id="19" dur="1000"/>
                                        <p:tgtEl>
                                          <p:spTgt spid="70680">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0680">
                                            <p:txEl>
                                              <p:pRg st="6" end="6"/>
                                            </p:txEl>
                                          </p:spTgt>
                                        </p:tgtEl>
                                        <p:attrNameLst>
                                          <p:attrName>style.visibility</p:attrName>
                                        </p:attrNameLst>
                                      </p:cBhvr>
                                      <p:to>
                                        <p:strVal val="visible"/>
                                      </p:to>
                                    </p:set>
                                    <p:animEffect transition="in" filter="fade">
                                      <p:cBhvr>
                                        <p:cTn id="22" dur="1000"/>
                                        <p:tgtEl>
                                          <p:spTgt spid="70680">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0680">
                                            <p:txEl>
                                              <p:pRg st="8" end="8"/>
                                            </p:txEl>
                                          </p:spTgt>
                                        </p:tgtEl>
                                        <p:attrNameLst>
                                          <p:attrName>style.visibility</p:attrName>
                                        </p:attrNameLst>
                                      </p:cBhvr>
                                      <p:to>
                                        <p:strVal val="visible"/>
                                      </p:to>
                                    </p:set>
                                    <p:animEffect transition="in" filter="fade">
                                      <p:cBhvr>
                                        <p:cTn id="25" dur="1000"/>
                                        <p:tgtEl>
                                          <p:spTgt spid="7068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74" grpId="1"/>
      <p:bldP spid="70680" grpId="0" uiExpand="1" build="p" advAuto="0"/>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Humanst521 BT"/>
        <a:ea typeface=""/>
        <a:cs typeface=""/>
      </a:majorFont>
      <a:minorFont>
        <a:latin typeface="Humanst521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0" cap="rnd" cmpd="sng" algn="ctr">
          <a:solidFill>
            <a:srgbClr val="72A492"/>
          </a:solidFill>
          <a:prstDash val="sysDot"/>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outerShdw blurRad="38100" dist="38100" dir="2700000" algn="tl">
                <a:srgbClr val="000000">
                  <a:alpha val="43137"/>
                </a:srgbClr>
              </a:outerShdw>
            </a:effectLst>
            <a:latin typeface="Arial Narrow" pitchFamily="34" charset="0"/>
          </a:defRPr>
        </a:defPPr>
      </a:lstStyle>
    </a:spDef>
    <a:lnDef>
      <a:spPr bwMode="auto">
        <a:xfrm>
          <a:off x="0" y="0"/>
          <a:ext cx="1" cy="1"/>
        </a:xfrm>
        <a:custGeom>
          <a:avLst/>
          <a:gdLst/>
          <a:ahLst/>
          <a:cxnLst/>
          <a:rect l="0" t="0" r="0" b="0"/>
          <a:pathLst/>
        </a:custGeom>
        <a:noFill/>
        <a:ln w="63500" cap="rnd" cmpd="sng" algn="ctr">
          <a:solidFill>
            <a:srgbClr val="72A492"/>
          </a:solidFill>
          <a:prstDash val="sysDot"/>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outerShdw blurRad="38100" dist="38100" dir="2700000" algn="tl">
                <a:srgbClr val="000000">
                  <a:alpha val="43137"/>
                </a:srgbClr>
              </a:outerShdw>
            </a:effectLst>
            <a:latin typeface="Arial Narrow"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39550</TotalTime>
  <Words>3868</Words>
  <Application>Microsoft Office PowerPoint</Application>
  <PresentationFormat>On-screen Show (4:3)</PresentationFormat>
  <Paragraphs>574</Paragraphs>
  <Slides>76</Slides>
  <Notes>29</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safety tips for rooming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Coping Skills for Parents with a Crying Baby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Customized Communications,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Sondra Cofsky</dc:creator>
  <cp:lastModifiedBy>qsuser</cp:lastModifiedBy>
  <cp:revision>2971</cp:revision>
  <dcterms:created xsi:type="dcterms:W3CDTF">2006-03-12T21:56:07Z</dcterms:created>
  <dcterms:modified xsi:type="dcterms:W3CDTF">2019-07-09T13:39:37Z</dcterms:modified>
</cp:coreProperties>
</file>