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9" r:id="rId1"/>
    <p:sldMasterId id="2147484160" r:id="rId2"/>
    <p:sldMasterId id="2147484164" r:id="rId3"/>
    <p:sldMasterId id="2147484175" r:id="rId4"/>
    <p:sldMasterId id="2147484179" r:id="rId5"/>
    <p:sldMasterId id="2147484183" r:id="rId6"/>
    <p:sldMasterId id="2147484187" r:id="rId7"/>
  </p:sldMasterIdLst>
  <p:notesMasterIdLst>
    <p:notesMasterId r:id="rId48"/>
  </p:notesMasterIdLst>
  <p:handoutMasterIdLst>
    <p:handoutMasterId r:id="rId49"/>
  </p:handoutMasterIdLst>
  <p:sldIdLst>
    <p:sldId id="381" r:id="rId8"/>
    <p:sldId id="309" r:id="rId9"/>
    <p:sldId id="310" r:id="rId10"/>
    <p:sldId id="407" r:id="rId11"/>
    <p:sldId id="409" r:id="rId12"/>
    <p:sldId id="414" r:id="rId13"/>
    <p:sldId id="412" r:id="rId14"/>
    <p:sldId id="413" r:id="rId15"/>
    <p:sldId id="312" r:id="rId16"/>
    <p:sldId id="313" r:id="rId17"/>
    <p:sldId id="418" r:id="rId18"/>
    <p:sldId id="420" r:id="rId19"/>
    <p:sldId id="419" r:id="rId20"/>
    <p:sldId id="408" r:id="rId21"/>
    <p:sldId id="316" r:id="rId22"/>
    <p:sldId id="308" r:id="rId23"/>
    <p:sldId id="415" r:id="rId24"/>
    <p:sldId id="386" r:id="rId25"/>
    <p:sldId id="385" r:id="rId26"/>
    <p:sldId id="387" r:id="rId27"/>
    <p:sldId id="388" r:id="rId28"/>
    <p:sldId id="389" r:id="rId29"/>
    <p:sldId id="390" r:id="rId30"/>
    <p:sldId id="391" r:id="rId31"/>
    <p:sldId id="392" r:id="rId32"/>
    <p:sldId id="421" r:id="rId33"/>
    <p:sldId id="393" r:id="rId34"/>
    <p:sldId id="394" r:id="rId35"/>
    <p:sldId id="422" r:id="rId36"/>
    <p:sldId id="423" r:id="rId37"/>
    <p:sldId id="362" r:id="rId38"/>
    <p:sldId id="366" r:id="rId39"/>
    <p:sldId id="402" r:id="rId40"/>
    <p:sldId id="424" r:id="rId41"/>
    <p:sldId id="403" r:id="rId42"/>
    <p:sldId id="371" r:id="rId43"/>
    <p:sldId id="400" r:id="rId44"/>
    <p:sldId id="397" r:id="rId45"/>
    <p:sldId id="398" r:id="rId46"/>
    <p:sldId id="374" r:id="rId4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chart, Rachael L" initials="RL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0000"/>
    <a:srgbClr val="E60000"/>
    <a:srgbClr val="DE4A00"/>
    <a:srgbClr val="FF6619"/>
    <a:srgbClr val="B03B00"/>
    <a:srgbClr val="E27100"/>
    <a:srgbClr val="C86400"/>
    <a:srgbClr val="DCB9FF"/>
    <a:srgbClr val="FFCC3B"/>
    <a:srgbClr val="FFC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83416" autoAdjust="0"/>
  </p:normalViewPr>
  <p:slideViewPr>
    <p:cSldViewPr>
      <p:cViewPr>
        <p:scale>
          <a:sx n="75" d="100"/>
          <a:sy n="75" d="100"/>
        </p:scale>
        <p:origin x="-1526" y="-62"/>
      </p:cViewPr>
      <p:guideLst>
        <p:guide orient="horz" pos="2160"/>
        <p:guide pos="2880"/>
      </p:guideLst>
    </p:cSldViewPr>
  </p:slideViewPr>
  <p:outlineViewPr>
    <p:cViewPr>
      <p:scale>
        <a:sx n="33" d="100"/>
        <a:sy n="33" d="100"/>
      </p:scale>
      <p:origin x="54" y="21798"/>
    </p:cViewPr>
  </p:outlineViewPr>
  <p:notesTextViewPr>
    <p:cViewPr>
      <p:scale>
        <a:sx n="100" d="100"/>
        <a:sy n="100" d="100"/>
      </p:scale>
      <p:origin x="0" y="0"/>
    </p:cViewPr>
  </p:notesTextViewPr>
  <p:sorterViewPr>
    <p:cViewPr>
      <p:scale>
        <a:sx n="66" d="100"/>
        <a:sy n="66" d="100"/>
      </p:scale>
      <p:origin x="0" y="1152"/>
    </p:cViewPr>
  </p:sorterViewPr>
  <p:notesViewPr>
    <p:cSldViewPr>
      <p:cViewPr varScale="1">
        <p:scale>
          <a:sx n="88" d="100"/>
          <a:sy n="88" d="100"/>
        </p:scale>
        <p:origin x="-369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921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1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921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FC2A72-3965-494F-B3CF-300081EBDC79}" type="slidenum">
              <a:rPr lang="en-US"/>
              <a:pPr>
                <a:defRPr/>
              </a:pPr>
              <a:t>‹#›</a:t>
            </a:fld>
            <a:endParaRPr lang="en-US" dirty="0"/>
          </a:p>
        </p:txBody>
      </p:sp>
    </p:spTree>
    <p:extLst>
      <p:ext uri="{BB962C8B-B14F-4D97-AF65-F5344CB8AC3E}">
        <p14:creationId xmlns:p14="http://schemas.microsoft.com/office/powerpoint/2010/main" val="331256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41CD632A-0276-45A5-BF51-76840106EEA3}" type="slidenum">
              <a:rPr lang="en-US"/>
              <a:pPr>
                <a:defRPr/>
              </a:pPr>
              <a:t>‹#›</a:t>
            </a:fld>
            <a:endParaRPr lang="en-US" dirty="0"/>
          </a:p>
        </p:txBody>
      </p:sp>
    </p:spTree>
    <p:extLst>
      <p:ext uri="{BB962C8B-B14F-4D97-AF65-F5344CB8AC3E}">
        <p14:creationId xmlns:p14="http://schemas.microsoft.com/office/powerpoint/2010/main" val="1401709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1</a:t>
            </a:fld>
            <a:endParaRPr lang="en-US" dirty="0"/>
          </a:p>
        </p:txBody>
      </p:sp>
    </p:spTree>
    <p:extLst>
      <p:ext uri="{BB962C8B-B14F-4D97-AF65-F5344CB8AC3E}">
        <p14:creationId xmlns:p14="http://schemas.microsoft.com/office/powerpoint/2010/main" val="58035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smtClean="0">
              <a:solidFill>
                <a:schemeClr val="tx1"/>
              </a:solidFill>
              <a:effectLst/>
              <a:latin typeface="Arial" charset="0"/>
              <a:ea typeface="+mn-ea"/>
              <a:cs typeface="+mn-cs"/>
            </a:endParaRPr>
          </a:p>
          <a:p>
            <a:pPr marL="457200" lvl="1" indent="0" algn="l">
              <a:buFont typeface="Arial" panose="020B0604020202020204" pitchFamily="34" charset="0"/>
              <a:buNone/>
            </a:pPr>
            <a:endParaRPr lang="en-US" sz="1000" baseline="0" dirty="0" smtClean="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10</a:t>
            </a:fld>
            <a:endParaRPr lang="en-US" dirty="0"/>
          </a:p>
        </p:txBody>
      </p:sp>
    </p:spTree>
    <p:extLst>
      <p:ext uri="{BB962C8B-B14F-4D97-AF65-F5344CB8AC3E}">
        <p14:creationId xmlns:p14="http://schemas.microsoft.com/office/powerpoint/2010/main" val="2135303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11</a:t>
            </a:fld>
            <a:endParaRPr lang="en-US" dirty="0"/>
          </a:p>
        </p:txBody>
      </p:sp>
    </p:spTree>
    <p:extLst>
      <p:ext uri="{BB962C8B-B14F-4D97-AF65-F5344CB8AC3E}">
        <p14:creationId xmlns:p14="http://schemas.microsoft.com/office/powerpoint/2010/main" val="213530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12</a:t>
            </a:fld>
            <a:endParaRPr lang="en-US" dirty="0"/>
          </a:p>
        </p:txBody>
      </p:sp>
    </p:spTree>
    <p:extLst>
      <p:ext uri="{BB962C8B-B14F-4D97-AF65-F5344CB8AC3E}">
        <p14:creationId xmlns:p14="http://schemas.microsoft.com/office/powerpoint/2010/main" val="213530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smtClean="0">
              <a:solidFill>
                <a:schemeClr val="tx1"/>
              </a:solidFill>
              <a:effectLst/>
              <a:latin typeface="Arial" charset="0"/>
              <a:ea typeface="+mn-ea"/>
              <a:cs typeface="+mn-cs"/>
            </a:endParaRPr>
          </a:p>
          <a:p>
            <a:pPr marL="457200" lvl="1" indent="0" algn="l">
              <a:buFont typeface="Arial" panose="020B0604020202020204" pitchFamily="34" charset="0"/>
              <a:buNone/>
            </a:pPr>
            <a:endParaRPr lang="en-US" sz="1000" baseline="0" dirty="0" smtClean="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13</a:t>
            </a:fld>
            <a:endParaRPr lang="en-US" dirty="0"/>
          </a:p>
        </p:txBody>
      </p:sp>
    </p:spTree>
    <p:extLst>
      <p:ext uri="{BB962C8B-B14F-4D97-AF65-F5344CB8AC3E}">
        <p14:creationId xmlns:p14="http://schemas.microsoft.com/office/powerpoint/2010/main" val="2135303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14</a:t>
            </a:fld>
            <a:endParaRPr lang="en-US" dirty="0"/>
          </a:p>
        </p:txBody>
      </p:sp>
    </p:spTree>
    <p:extLst>
      <p:ext uri="{BB962C8B-B14F-4D97-AF65-F5344CB8AC3E}">
        <p14:creationId xmlns:p14="http://schemas.microsoft.com/office/powerpoint/2010/main" val="875028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15</a:t>
            </a:fld>
            <a:endParaRPr lang="en-US" dirty="0"/>
          </a:p>
        </p:txBody>
      </p:sp>
    </p:spTree>
    <p:extLst>
      <p:ext uri="{BB962C8B-B14F-4D97-AF65-F5344CB8AC3E}">
        <p14:creationId xmlns:p14="http://schemas.microsoft.com/office/powerpoint/2010/main" val="1566423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16</a:t>
            </a:fld>
            <a:endParaRPr lang="en-US" dirty="0"/>
          </a:p>
        </p:txBody>
      </p:sp>
    </p:spTree>
    <p:extLst>
      <p:ext uri="{BB962C8B-B14F-4D97-AF65-F5344CB8AC3E}">
        <p14:creationId xmlns:p14="http://schemas.microsoft.com/office/powerpoint/2010/main" val="101276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100" b="0" dirty="0" smtClean="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17</a:t>
            </a:fld>
            <a:endParaRPr lang="en-US" dirty="0"/>
          </a:p>
        </p:txBody>
      </p:sp>
    </p:spTree>
    <p:extLst>
      <p:ext uri="{BB962C8B-B14F-4D97-AF65-F5344CB8AC3E}">
        <p14:creationId xmlns:p14="http://schemas.microsoft.com/office/powerpoint/2010/main" val="3147404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18</a:t>
            </a:fld>
            <a:endParaRPr lang="en-US" dirty="0"/>
          </a:p>
        </p:txBody>
      </p:sp>
    </p:spTree>
    <p:extLst>
      <p:ext uri="{BB962C8B-B14F-4D97-AF65-F5344CB8AC3E}">
        <p14:creationId xmlns:p14="http://schemas.microsoft.com/office/powerpoint/2010/main" val="3849861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19</a:t>
            </a:fld>
            <a:endParaRPr lang="en-US" dirty="0"/>
          </a:p>
        </p:txBody>
      </p:sp>
    </p:spTree>
    <p:extLst>
      <p:ext uri="{BB962C8B-B14F-4D97-AF65-F5344CB8AC3E}">
        <p14:creationId xmlns:p14="http://schemas.microsoft.com/office/powerpoint/2010/main" val="206894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2</a:t>
            </a:fld>
            <a:endParaRPr lang="en-US" dirty="0"/>
          </a:p>
        </p:txBody>
      </p:sp>
    </p:spTree>
    <p:extLst>
      <p:ext uri="{BB962C8B-B14F-4D97-AF65-F5344CB8AC3E}">
        <p14:creationId xmlns:p14="http://schemas.microsoft.com/office/powerpoint/2010/main" val="407835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20</a:t>
            </a:fld>
            <a:endParaRPr lang="en-US" dirty="0"/>
          </a:p>
        </p:txBody>
      </p:sp>
    </p:spTree>
    <p:extLst>
      <p:ext uri="{BB962C8B-B14F-4D97-AF65-F5344CB8AC3E}">
        <p14:creationId xmlns:p14="http://schemas.microsoft.com/office/powerpoint/2010/main" val="1912436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21</a:t>
            </a:fld>
            <a:endParaRPr lang="en-US" dirty="0"/>
          </a:p>
        </p:txBody>
      </p:sp>
    </p:spTree>
    <p:extLst>
      <p:ext uri="{BB962C8B-B14F-4D97-AF65-F5344CB8AC3E}">
        <p14:creationId xmlns:p14="http://schemas.microsoft.com/office/powerpoint/2010/main" val="3821431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22</a:t>
            </a:fld>
            <a:endParaRPr lang="en-US" dirty="0"/>
          </a:p>
        </p:txBody>
      </p:sp>
    </p:spTree>
    <p:extLst>
      <p:ext uri="{BB962C8B-B14F-4D97-AF65-F5344CB8AC3E}">
        <p14:creationId xmlns:p14="http://schemas.microsoft.com/office/powerpoint/2010/main" val="2961824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23</a:t>
            </a:fld>
            <a:endParaRPr lang="en-US" dirty="0"/>
          </a:p>
        </p:txBody>
      </p:sp>
    </p:spTree>
    <p:extLst>
      <p:ext uri="{BB962C8B-B14F-4D97-AF65-F5344CB8AC3E}">
        <p14:creationId xmlns:p14="http://schemas.microsoft.com/office/powerpoint/2010/main" val="4232325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24</a:t>
            </a:fld>
            <a:endParaRPr lang="en-US" dirty="0"/>
          </a:p>
        </p:txBody>
      </p:sp>
    </p:spTree>
    <p:extLst>
      <p:ext uri="{BB962C8B-B14F-4D97-AF65-F5344CB8AC3E}">
        <p14:creationId xmlns:p14="http://schemas.microsoft.com/office/powerpoint/2010/main" val="878408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25</a:t>
            </a:fld>
            <a:endParaRPr lang="en-US" dirty="0"/>
          </a:p>
        </p:txBody>
      </p:sp>
    </p:spTree>
    <p:extLst>
      <p:ext uri="{BB962C8B-B14F-4D97-AF65-F5344CB8AC3E}">
        <p14:creationId xmlns:p14="http://schemas.microsoft.com/office/powerpoint/2010/main" val="3000557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1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27</a:t>
            </a:fld>
            <a:endParaRPr lang="en-US" dirty="0"/>
          </a:p>
        </p:txBody>
      </p:sp>
    </p:spTree>
    <p:extLst>
      <p:ext uri="{BB962C8B-B14F-4D97-AF65-F5344CB8AC3E}">
        <p14:creationId xmlns:p14="http://schemas.microsoft.com/office/powerpoint/2010/main" val="2717861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smtClean="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28</a:t>
            </a:fld>
            <a:endParaRPr lang="en-US" dirty="0"/>
          </a:p>
        </p:txBody>
      </p:sp>
    </p:spTree>
    <p:extLst>
      <p:ext uri="{BB962C8B-B14F-4D97-AF65-F5344CB8AC3E}">
        <p14:creationId xmlns:p14="http://schemas.microsoft.com/office/powerpoint/2010/main" val="3575242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29</a:t>
            </a:fld>
            <a:endParaRPr lang="en-US" dirty="0"/>
          </a:p>
        </p:txBody>
      </p:sp>
    </p:spTree>
    <p:extLst>
      <p:ext uri="{BB962C8B-B14F-4D97-AF65-F5344CB8AC3E}">
        <p14:creationId xmlns:p14="http://schemas.microsoft.com/office/powerpoint/2010/main" val="3675992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31</a:t>
            </a:fld>
            <a:endParaRPr lang="en-US" dirty="0"/>
          </a:p>
        </p:txBody>
      </p:sp>
    </p:spTree>
    <p:extLst>
      <p:ext uri="{BB962C8B-B14F-4D97-AF65-F5344CB8AC3E}">
        <p14:creationId xmlns:p14="http://schemas.microsoft.com/office/powerpoint/2010/main" val="247234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3</a:t>
            </a:fld>
            <a:endParaRPr lang="en-US" dirty="0"/>
          </a:p>
        </p:txBody>
      </p:sp>
    </p:spTree>
    <p:extLst>
      <p:ext uri="{BB962C8B-B14F-4D97-AF65-F5344CB8AC3E}">
        <p14:creationId xmlns:p14="http://schemas.microsoft.com/office/powerpoint/2010/main" val="421654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lvl="3" indent="-342900" algn="l"/>
            <a:endParaRPr lang="en-US" altLang="en-US" sz="1100" dirty="0" smtClean="0">
              <a:solidFill>
                <a:schemeClr val="tx1"/>
              </a:solidFill>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32</a:t>
            </a:fld>
            <a:endParaRPr lang="en-US" dirty="0"/>
          </a:p>
        </p:txBody>
      </p:sp>
    </p:spTree>
    <p:extLst>
      <p:ext uri="{BB962C8B-B14F-4D97-AF65-F5344CB8AC3E}">
        <p14:creationId xmlns:p14="http://schemas.microsoft.com/office/powerpoint/2010/main" val="572524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000" kern="1200" dirty="0" smtClean="0">
              <a:solidFill>
                <a:schemeClr val="tx1"/>
              </a:solidFill>
              <a:effectLst/>
              <a:latin typeface="Arial" charset="0"/>
              <a:ea typeface="+mn-ea"/>
              <a:cs typeface="+mn-cs"/>
            </a:endParaRPr>
          </a:p>
          <a:p>
            <a:endParaRPr lang="en-US" sz="1200"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33</a:t>
            </a:fld>
            <a:endParaRPr lang="en-US" dirty="0"/>
          </a:p>
        </p:txBody>
      </p:sp>
    </p:spTree>
    <p:extLst>
      <p:ext uri="{BB962C8B-B14F-4D97-AF65-F5344CB8AC3E}">
        <p14:creationId xmlns:p14="http://schemas.microsoft.com/office/powerpoint/2010/main" val="785385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34</a:t>
            </a:fld>
            <a:endParaRPr lang="en-US" dirty="0"/>
          </a:p>
        </p:txBody>
      </p:sp>
    </p:spTree>
    <p:extLst>
      <p:ext uri="{BB962C8B-B14F-4D97-AF65-F5344CB8AC3E}">
        <p14:creationId xmlns:p14="http://schemas.microsoft.com/office/powerpoint/2010/main" val="1399372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1500"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35</a:t>
            </a:fld>
            <a:endParaRPr lang="en-US" dirty="0"/>
          </a:p>
        </p:txBody>
      </p:sp>
    </p:spTree>
    <p:extLst>
      <p:ext uri="{BB962C8B-B14F-4D97-AF65-F5344CB8AC3E}">
        <p14:creationId xmlns:p14="http://schemas.microsoft.com/office/powerpoint/2010/main" val="2789082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altLang="en-US" sz="1200" dirty="0" smtClean="0">
              <a:solidFill>
                <a:schemeClr val="tx1"/>
              </a:solidFill>
            </a:endParaRPr>
          </a:p>
          <a:p>
            <a:endParaRPr lang="en-US" sz="1200"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36</a:t>
            </a:fld>
            <a:endParaRPr lang="en-US" dirty="0"/>
          </a:p>
        </p:txBody>
      </p:sp>
    </p:spTree>
    <p:extLst>
      <p:ext uri="{BB962C8B-B14F-4D97-AF65-F5344CB8AC3E}">
        <p14:creationId xmlns:p14="http://schemas.microsoft.com/office/powerpoint/2010/main" val="1611866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37</a:t>
            </a:fld>
            <a:endParaRPr lang="en-US" dirty="0"/>
          </a:p>
        </p:txBody>
      </p:sp>
    </p:spTree>
    <p:extLst>
      <p:ext uri="{BB962C8B-B14F-4D97-AF65-F5344CB8AC3E}">
        <p14:creationId xmlns:p14="http://schemas.microsoft.com/office/powerpoint/2010/main" val="1880884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6">
                  <a:lumMod val="75000"/>
                </a:schemeClr>
              </a:solidFill>
            </a:endParaRPr>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38</a:t>
            </a:fld>
            <a:endParaRPr lang="en-US" dirty="0"/>
          </a:p>
        </p:txBody>
      </p:sp>
    </p:spTree>
    <p:extLst>
      <p:ext uri="{BB962C8B-B14F-4D97-AF65-F5344CB8AC3E}">
        <p14:creationId xmlns:p14="http://schemas.microsoft.com/office/powerpoint/2010/main" val="1448358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39</a:t>
            </a:fld>
            <a:endParaRPr lang="en-US" dirty="0"/>
          </a:p>
        </p:txBody>
      </p:sp>
    </p:spTree>
    <p:extLst>
      <p:ext uri="{BB962C8B-B14F-4D97-AF65-F5344CB8AC3E}">
        <p14:creationId xmlns:p14="http://schemas.microsoft.com/office/powerpoint/2010/main" val="1708664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F0825742-E774-4CC9-AFDB-3007C05A6F40}" type="slidenum">
              <a:rPr lang="en-US" altLang="en-US" smtClean="0"/>
              <a:pPr eaLnBrk="1" hangingPunct="1"/>
              <a:t>40</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Aft>
                <a:spcPts val="1200"/>
              </a:spcAft>
              <a:buNone/>
              <a:defRPr/>
            </a:pPr>
            <a:endParaRPr lang="en-US" sz="1200" dirty="0" smtClean="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4</a:t>
            </a:fld>
            <a:endParaRPr lang="en-US" dirty="0"/>
          </a:p>
        </p:txBody>
      </p:sp>
    </p:spTree>
    <p:extLst>
      <p:ext uri="{BB962C8B-B14F-4D97-AF65-F5344CB8AC3E}">
        <p14:creationId xmlns:p14="http://schemas.microsoft.com/office/powerpoint/2010/main" val="42165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5</a:t>
            </a:fld>
            <a:endParaRPr lang="en-US" dirty="0"/>
          </a:p>
        </p:txBody>
      </p:sp>
    </p:spTree>
    <p:extLst>
      <p:ext uri="{BB962C8B-B14F-4D97-AF65-F5344CB8AC3E}">
        <p14:creationId xmlns:p14="http://schemas.microsoft.com/office/powerpoint/2010/main" val="42165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6</a:t>
            </a:fld>
            <a:endParaRPr lang="en-US" dirty="0"/>
          </a:p>
        </p:txBody>
      </p:sp>
    </p:spTree>
    <p:extLst>
      <p:ext uri="{BB962C8B-B14F-4D97-AF65-F5344CB8AC3E}">
        <p14:creationId xmlns:p14="http://schemas.microsoft.com/office/powerpoint/2010/main" val="42165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7</a:t>
            </a:fld>
            <a:endParaRPr lang="en-US" dirty="0"/>
          </a:p>
        </p:txBody>
      </p:sp>
    </p:spTree>
    <p:extLst>
      <p:ext uri="{BB962C8B-B14F-4D97-AF65-F5344CB8AC3E}">
        <p14:creationId xmlns:p14="http://schemas.microsoft.com/office/powerpoint/2010/main" val="42165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pPr>
              <a:defRPr/>
            </a:pPr>
            <a:fld id="{41CD632A-0276-45A5-BF51-76840106EEA3}" type="slidenum">
              <a:rPr lang="en-US" smtClean="0"/>
              <a:pPr>
                <a:defRPr/>
              </a:pPr>
              <a:t>8</a:t>
            </a:fld>
            <a:endParaRPr lang="en-US" dirty="0"/>
          </a:p>
        </p:txBody>
      </p:sp>
    </p:spTree>
    <p:extLst>
      <p:ext uri="{BB962C8B-B14F-4D97-AF65-F5344CB8AC3E}">
        <p14:creationId xmlns:p14="http://schemas.microsoft.com/office/powerpoint/2010/main" val="87502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0" indent="0" eaLnBrk="1" hangingPunct="1">
              <a:buFontTx/>
              <a:buNone/>
            </a:pPr>
            <a:endParaRPr lang="en-US" sz="1200" baseline="0" dirty="0" smtClean="0"/>
          </a:p>
        </p:txBody>
      </p:sp>
      <p:sp>
        <p:nvSpPr>
          <p:cNvPr id="63492" name="Slide Number Placeholder 3"/>
          <p:cNvSpPr>
            <a:spLocks noGrp="1"/>
          </p:cNvSpPr>
          <p:nvPr>
            <p:ph type="sldNum" sz="quarter" idx="5"/>
          </p:nvPr>
        </p:nvSpPr>
        <p:spPr>
          <a:noFill/>
        </p:spPr>
        <p:txBody>
          <a:bodyPr/>
          <a:lstStyle/>
          <a:p>
            <a:fld id="{95C660B6-F311-48C2-B6BB-842E72A62F6F}"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4176370"/>
            <a:ext cx="9144000" cy="268163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3349128"/>
            <a:ext cx="1124694"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1230765" y="3339984"/>
            <a:ext cx="7913235" cy="713232"/>
          </a:xfrm>
          <a:prstGeom prst="rect">
            <a:avLst/>
          </a:prstGeom>
          <a:solidFill>
            <a:schemeClr val="accent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endParaRPr kumimoji="0" lang="en-US" dirty="0"/>
          </a:p>
        </p:txBody>
      </p:sp>
      <p:sp>
        <p:nvSpPr>
          <p:cNvPr id="8" name="Title 7"/>
          <p:cNvSpPr>
            <a:spLocks noGrp="1"/>
          </p:cNvSpPr>
          <p:nvPr>
            <p:ph type="ctrTitle" hasCustomPrompt="1"/>
          </p:nvPr>
        </p:nvSpPr>
        <p:spPr>
          <a:xfrm>
            <a:off x="406729" y="0"/>
            <a:ext cx="8354291" cy="3339984"/>
          </a:xfrm>
        </p:spPr>
        <p:txBody>
          <a:bodyPr anchor="ctr"/>
          <a:lstStyle>
            <a:lvl1pPr>
              <a:lnSpc>
                <a:spcPts val="4600"/>
              </a:lnSpc>
              <a:defRPr sz="4400" cap="none" baseline="0"/>
            </a:lvl1pPr>
          </a:lstStyle>
          <a:p>
            <a:r>
              <a:rPr kumimoji="0" lang="en-US" dirty="0" smtClean="0"/>
              <a:t>Presentation Title </a:t>
            </a:r>
            <a:br>
              <a:rPr kumimoji="0" lang="en-US" dirty="0" smtClean="0"/>
            </a:br>
            <a:r>
              <a:rPr kumimoji="0" lang="en-US" dirty="0" smtClean="0"/>
              <a:t>Arial 44pt Bold</a:t>
            </a:r>
            <a:endParaRPr kumimoji="0" lang="en-US" dirty="0"/>
          </a:p>
        </p:txBody>
      </p:sp>
      <p:sp>
        <p:nvSpPr>
          <p:cNvPr id="9" name="Subtitle 8"/>
          <p:cNvSpPr>
            <a:spLocks noGrp="1"/>
          </p:cNvSpPr>
          <p:nvPr>
            <p:ph type="subTitle" idx="1" hasCustomPrompt="1"/>
          </p:nvPr>
        </p:nvSpPr>
        <p:spPr>
          <a:xfrm>
            <a:off x="1230764" y="3345837"/>
            <a:ext cx="7545101" cy="685800"/>
          </a:xfrm>
          <a:noFill/>
        </p:spPr>
        <p:txBody>
          <a:bodyPr anchor="ctr">
            <a:normAutofit/>
          </a:bodyPr>
          <a:lstStyle>
            <a:lvl1pPr marL="0" indent="0" algn="l">
              <a:spcBef>
                <a:spcPts val="0"/>
              </a:spcBef>
              <a:buNone/>
              <a:defRPr sz="2800">
                <a:solidFill>
                  <a:srgbClr val="00000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Presentation Subtitle Arial 28pt Regular</a:t>
            </a:r>
            <a:endParaRPr kumimoji="0" lang="en-US" dirty="0"/>
          </a:p>
        </p:txBody>
      </p:sp>
      <p:sp>
        <p:nvSpPr>
          <p:cNvPr id="13" name="Text Placeholder 12"/>
          <p:cNvSpPr>
            <a:spLocks noGrp="1"/>
          </p:cNvSpPr>
          <p:nvPr>
            <p:ph type="body" sz="quarter" idx="10" hasCustomPrompt="1"/>
          </p:nvPr>
        </p:nvSpPr>
        <p:spPr>
          <a:xfrm>
            <a:off x="173860" y="4334494"/>
            <a:ext cx="4873153" cy="2410690"/>
          </a:xfrm>
        </p:spPr>
        <p:txBody>
          <a:bodyPr/>
          <a:lstStyle>
            <a:lvl1pPr marL="0" indent="0">
              <a:buNone/>
              <a:defRPr sz="2400" baseline="0">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Additional presentation information in Arial 24pt Regular</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0633" y="4531532"/>
            <a:ext cx="2541067" cy="201168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8" name="Date Placeholder 1"/>
          <p:cNvSpPr>
            <a:spLocks noGrp="1"/>
          </p:cNvSpPr>
          <p:nvPr>
            <p:ph type="dt" sz="half" idx="10"/>
          </p:nvPr>
        </p:nvSpPr>
        <p:spPr>
          <a:xfrm>
            <a:off x="5791200" y="6405563"/>
            <a:ext cx="3044825" cy="365125"/>
          </a:xfrm>
          <a:prstGeom prst="rect">
            <a:avLst/>
          </a:prstGeom>
        </p:spPr>
        <p:txBody>
          <a:bodyPr/>
          <a:lstStyle>
            <a:lvl1pPr>
              <a:defRPr/>
            </a:lvl1pPr>
          </a:lstStyle>
          <a:p>
            <a:pPr>
              <a:defRPr/>
            </a:pPr>
            <a:endParaRPr lang="en-US" dirty="0"/>
          </a:p>
        </p:txBody>
      </p:sp>
      <p:sp>
        <p:nvSpPr>
          <p:cNvPr id="9" name="Footer Placeholder 2"/>
          <p:cNvSpPr>
            <a:spLocks noGrp="1"/>
          </p:cNvSpPr>
          <p:nvPr>
            <p:ph type="ftr" sz="quarter" idx="11"/>
          </p:nvPr>
        </p:nvSpPr>
        <p:spPr>
          <a:xfrm>
            <a:off x="304800" y="6410325"/>
            <a:ext cx="3581400" cy="366713"/>
          </a:xfrm>
          <a:prstGeom prst="rect">
            <a:avLst/>
          </a:prstGeom>
        </p:spPr>
        <p:txBody>
          <a:bodyPr/>
          <a:lstStyle>
            <a:lvl1pPr>
              <a:defRPr/>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7F6834A1-FF39-4FBE-B946-522A0727437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Layout">
    <p:spTree>
      <p:nvGrpSpPr>
        <p:cNvPr id="1" name=""/>
        <p:cNvGrpSpPr/>
        <p:nvPr/>
      </p:nvGrpSpPr>
      <p:grpSpPr>
        <a:xfrm>
          <a:off x="0" y="0"/>
          <a:ext cx="0" cy="0"/>
          <a:chOff x="0" y="0"/>
          <a:chExt cx="0" cy="0"/>
        </a:xfrm>
      </p:grpSpPr>
      <p:sp>
        <p:nvSpPr>
          <p:cNvPr id="6" name="Rectangle 5"/>
          <p:cNvSpPr/>
          <p:nvPr userDrawn="1"/>
        </p:nvSpPr>
        <p:spPr>
          <a:xfrm rot="5400000" flipV="1">
            <a:off x="-1532775" y="3040379"/>
            <a:ext cx="6355080" cy="274320"/>
          </a:xfrm>
          <a:prstGeom prst="rect">
            <a:avLst/>
          </a:prstGeom>
          <a:solidFill>
            <a:srgbClr val="55BCE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ndParaRPr>
          </a:p>
        </p:txBody>
      </p:sp>
      <p:sp>
        <p:nvSpPr>
          <p:cNvPr id="8" name="Slide Number Placeholder 4"/>
          <p:cNvSpPr txBox="1">
            <a:spLocks/>
          </p:cNvSpPr>
          <p:nvPr userDrawn="1"/>
        </p:nvSpPr>
        <p:spPr>
          <a:xfrm rot="5400000" flipV="1">
            <a:off x="1422531" y="6513021"/>
            <a:ext cx="457200" cy="274320"/>
          </a:xfrm>
          <a:prstGeom prst="rect">
            <a:avLst/>
          </a:prstGeom>
          <a:solidFill>
            <a:srgbClr val="004B8D"/>
          </a:solidFill>
        </p:spPr>
        <p:txBody>
          <a:bodyPr vert="vert" anchor="ctr" anchorCtr="0">
            <a:noAutofit/>
          </a:bodyPr>
          <a:lstStyle>
            <a:defPPr>
              <a:defRPr lang="en-US"/>
            </a:defPPr>
            <a:lvl1pPr marL="0" algn="ctr" defTabSz="914400" rtl="0" eaLnBrk="1" latinLnBrk="0" hangingPunct="1">
              <a:defRPr kumimoji="0"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FE0F801-82B8-4697-8B4B-E3DFE003097F}" type="slidenum">
              <a:rPr kumimoji="0" lang="en-US" sz="1100" b="0" i="0" u="none" strike="noStrike" kern="1200" cap="none" spc="0" normalizeH="0" baseline="0" noProof="0" smtClean="0">
                <a:ln>
                  <a:noFill/>
                </a:ln>
                <a:solidFill>
                  <a:srgbClr val="FFFFFF"/>
                </a:solidFill>
                <a:effectLst/>
                <a:uLnTx/>
                <a:uFillTx/>
                <a:latin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a:endParaRPr>
          </a:p>
        </p:txBody>
      </p:sp>
      <p:sp>
        <p:nvSpPr>
          <p:cNvPr id="9" name="Title Placeholder 21"/>
          <p:cNvSpPr>
            <a:spLocks noGrp="1"/>
          </p:cNvSpPr>
          <p:nvPr>
            <p:ph type="title" hasCustomPrompt="1"/>
          </p:nvPr>
        </p:nvSpPr>
        <p:spPr>
          <a:xfrm rot="16200000">
            <a:off x="-1949715" y="3233990"/>
            <a:ext cx="5403270" cy="1429107"/>
          </a:xfrm>
          <a:prstGeom prst="rect">
            <a:avLst/>
          </a:prstGeom>
        </p:spPr>
        <p:txBody>
          <a:bodyPr vert="horz" tIns="0" bIns="0" anchor="ctr">
            <a:noAutofit/>
          </a:bodyPr>
          <a:lstStyle>
            <a:lvl1pPr algn="l">
              <a:defRPr sz="3200" b="1">
                <a:latin typeface="Arial" panose="020B0604020202020204" pitchFamily="34" charset="0"/>
                <a:cs typeface="Arial" panose="020B0604020202020204" pitchFamily="34" charset="0"/>
              </a:defRPr>
            </a:lvl1pPr>
          </a:lstStyle>
          <a:p>
            <a:r>
              <a:rPr lang="en-US" dirty="0" smtClean="0"/>
              <a:t>Title Arial 32pt Bold</a:t>
            </a:r>
            <a:endParaRPr kumimoji="0"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9741" t="9302" r="8441" b="8333"/>
          <a:stretch/>
        </p:blipFill>
        <p:spPr>
          <a:xfrm>
            <a:off x="37366" y="59375"/>
            <a:ext cx="1429105" cy="1078992"/>
          </a:xfrm>
          <a:prstGeom prst="rect">
            <a:avLst/>
          </a:prstGeom>
        </p:spPr>
      </p:pic>
    </p:spTree>
    <p:extLst>
      <p:ext uri="{BB962C8B-B14F-4D97-AF65-F5344CB8AC3E}">
        <p14:creationId xmlns:p14="http://schemas.microsoft.com/office/powerpoint/2010/main" val="14359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741" t="9302" r="8441" b="8333"/>
          <a:stretch/>
        </p:blipFill>
        <p:spPr>
          <a:xfrm>
            <a:off x="7635829" y="83127"/>
            <a:ext cx="1429105" cy="1078992"/>
          </a:xfrm>
          <a:prstGeom prst="rect">
            <a:avLst/>
          </a:prstGeom>
        </p:spPr>
      </p:pic>
    </p:spTree>
    <p:extLst>
      <p:ext uri="{BB962C8B-B14F-4D97-AF65-F5344CB8AC3E}">
        <p14:creationId xmlns:p14="http://schemas.microsoft.com/office/powerpoint/2010/main" val="150365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522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ver">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4176370"/>
            <a:ext cx="9144000" cy="268163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3349128"/>
            <a:ext cx="1124694"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1230765" y="3339984"/>
            <a:ext cx="7913235" cy="713232"/>
          </a:xfrm>
          <a:prstGeom prst="rect">
            <a:avLst/>
          </a:prstGeom>
          <a:solidFill>
            <a:schemeClr val="accent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endParaRPr kumimoji="0" lang="en-US" dirty="0"/>
          </a:p>
        </p:txBody>
      </p:sp>
      <p:sp>
        <p:nvSpPr>
          <p:cNvPr id="8" name="Title 7"/>
          <p:cNvSpPr>
            <a:spLocks noGrp="1"/>
          </p:cNvSpPr>
          <p:nvPr>
            <p:ph type="ctrTitle" hasCustomPrompt="1"/>
          </p:nvPr>
        </p:nvSpPr>
        <p:spPr>
          <a:xfrm>
            <a:off x="406729" y="0"/>
            <a:ext cx="8354291" cy="3339984"/>
          </a:xfrm>
        </p:spPr>
        <p:txBody>
          <a:bodyPr anchor="ctr"/>
          <a:lstStyle>
            <a:lvl1pPr>
              <a:lnSpc>
                <a:spcPts val="4600"/>
              </a:lnSpc>
              <a:defRPr sz="4400" cap="none" baseline="0"/>
            </a:lvl1pPr>
          </a:lstStyle>
          <a:p>
            <a:r>
              <a:rPr kumimoji="0" lang="en-US" dirty="0" smtClean="0"/>
              <a:t>Presentation Title </a:t>
            </a:r>
            <a:br>
              <a:rPr kumimoji="0" lang="en-US" dirty="0" smtClean="0"/>
            </a:br>
            <a:r>
              <a:rPr kumimoji="0" lang="en-US" dirty="0" smtClean="0"/>
              <a:t>Arial 44pt Bold</a:t>
            </a:r>
            <a:endParaRPr kumimoji="0" lang="en-US" dirty="0"/>
          </a:p>
        </p:txBody>
      </p:sp>
      <p:sp>
        <p:nvSpPr>
          <p:cNvPr id="9" name="Subtitle 8"/>
          <p:cNvSpPr>
            <a:spLocks noGrp="1"/>
          </p:cNvSpPr>
          <p:nvPr>
            <p:ph type="subTitle" idx="1" hasCustomPrompt="1"/>
          </p:nvPr>
        </p:nvSpPr>
        <p:spPr>
          <a:xfrm>
            <a:off x="1230764" y="3345837"/>
            <a:ext cx="7545101" cy="685800"/>
          </a:xfrm>
          <a:noFill/>
        </p:spPr>
        <p:txBody>
          <a:bodyPr anchor="ctr">
            <a:normAutofit/>
          </a:bodyPr>
          <a:lstStyle>
            <a:lvl1pPr marL="0" indent="0" algn="l">
              <a:spcBef>
                <a:spcPts val="0"/>
              </a:spcBef>
              <a:buNone/>
              <a:defRPr sz="2800">
                <a:solidFill>
                  <a:srgbClr val="00000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Presentation Subtitle Arial 28pt Regular</a:t>
            </a:r>
            <a:endParaRPr kumimoji="0" lang="en-US" dirty="0"/>
          </a:p>
        </p:txBody>
      </p:sp>
      <p:sp>
        <p:nvSpPr>
          <p:cNvPr id="13" name="Text Placeholder 12"/>
          <p:cNvSpPr>
            <a:spLocks noGrp="1"/>
          </p:cNvSpPr>
          <p:nvPr>
            <p:ph type="body" sz="quarter" idx="10" hasCustomPrompt="1"/>
          </p:nvPr>
        </p:nvSpPr>
        <p:spPr>
          <a:xfrm>
            <a:off x="173860" y="4334494"/>
            <a:ext cx="4873153" cy="2410690"/>
          </a:xfrm>
        </p:spPr>
        <p:txBody>
          <a:bodyPr/>
          <a:lstStyle>
            <a:lvl1pPr marL="0" indent="0">
              <a:buNone/>
              <a:defRPr sz="2400" baseline="0">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Additional presentation information in Arial 24pt Regular</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0633" y="4531532"/>
            <a:ext cx="2541067" cy="201168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6"/>
          <p:cNvSpPr>
            <a:spLocks noGrp="1"/>
          </p:cNvSpPr>
          <p:nvPr>
            <p:ph sz="quarter" idx="14" hasCustomPrompt="1"/>
          </p:nvPr>
        </p:nvSpPr>
        <p:spPr>
          <a:xfrm>
            <a:off x="237506" y="1816925"/>
            <a:ext cx="8728364" cy="4880757"/>
          </a:xfrm>
        </p:spPr>
        <p:txBody>
          <a:bodyPr/>
          <a:lstStyle>
            <a:lvl1pPr>
              <a:buClrTx/>
              <a:defRPr sz="2400" baseline="0"/>
            </a:lvl1pPr>
            <a:lvl2pPr marL="514350" indent="-282575">
              <a:buClrTx/>
              <a:defRPr sz="2000"/>
            </a:lvl2pPr>
            <a:lvl3pPr marL="746125" indent="-231775">
              <a:buClrTx/>
              <a:defRPr sz="1800"/>
            </a:lvl3pPr>
            <a:lvl4pPr marL="1030288" indent="-284163">
              <a:buClrTx/>
              <a:defRPr sz="1600"/>
            </a:lvl4pPr>
            <a:lvl5pPr marL="1260475" indent="-230188">
              <a:buClrTx/>
              <a:defRPr sz="1400"/>
            </a:lvl5pPr>
          </a:lstStyle>
          <a:p>
            <a:pPr lvl="0"/>
            <a:r>
              <a:rPr lang="en-US" dirty="0" smtClean="0"/>
              <a:t>Dot point text – Arial 24pt Regular</a:t>
            </a:r>
            <a:br>
              <a:rPr lang="en-US" dirty="0" smtClean="0"/>
            </a:br>
            <a:r>
              <a:rPr lang="en-US" dirty="0" smtClean="0"/>
              <a:t>Five dot point levels are built in (hit Enter then Tab to get to the next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21"/>
          <p:cNvSpPr>
            <a:spLocks noGrp="1"/>
          </p:cNvSpPr>
          <p:nvPr>
            <p:ph type="title" hasCustomPrompt="1"/>
          </p:nvPr>
        </p:nvSpPr>
        <p:spPr>
          <a:xfrm>
            <a:off x="225631" y="-11876"/>
            <a:ext cx="7291451" cy="1229173"/>
          </a:xfrm>
          <a:prstGeom prst="rect">
            <a:avLst/>
          </a:prstGeom>
        </p:spPr>
        <p:txBody>
          <a:bodyPr vert="horz" tIns="0" bIns="0" anchor="ctr">
            <a:noAutofit/>
          </a:bodyPr>
          <a:lstStyle/>
          <a:p>
            <a:r>
              <a:rPr lang="en-US" dirty="0" smtClean="0"/>
              <a:t>Title Arial 32pt Bold</a:t>
            </a:r>
            <a:endParaRPr kumimoji="0" lang="en-US" dirty="0"/>
          </a:p>
        </p:txBody>
      </p:sp>
      <p:sp>
        <p:nvSpPr>
          <p:cNvPr id="9" name="Slide Number Placeholder 22"/>
          <p:cNvSpPr>
            <a:spLocks noGrp="1"/>
          </p:cNvSpPr>
          <p:nvPr>
            <p:ph type="sldNum" sz="quarter" idx="4"/>
          </p:nvPr>
        </p:nvSpPr>
        <p:spPr>
          <a:xfrm>
            <a:off x="8643359" y="6525567"/>
            <a:ext cx="457200" cy="274320"/>
          </a:xfrm>
          <a:prstGeom prst="rect">
            <a:avLst/>
          </a:prstGeom>
          <a:noFill/>
        </p:spPr>
        <p:txBody>
          <a:bodyPr vert="horz" anchor="ctr" anchorCtr="0">
            <a:noAutofit/>
          </a:bodyPr>
          <a:lstStyle>
            <a:lvl1pPr algn="ctr" eaLnBrk="1" latinLnBrk="0" hangingPunct="1">
              <a:defRPr kumimoji="0" sz="1100" b="0">
                <a:solidFill>
                  <a:schemeClr val="tx1"/>
                </a:solidFill>
              </a:defRPr>
            </a:lvl1pPr>
          </a:lstStyle>
          <a:p>
            <a:pPr>
              <a:defRPr/>
            </a:pPr>
            <a:fld id="{BC4C802B-7EEC-40EB-BA5C-74F879E8C1B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Arial 32pt Bold</a:t>
            </a:r>
            <a:endParaRPr lang="en-US" dirty="0"/>
          </a:p>
        </p:txBody>
      </p:sp>
      <p:sp>
        <p:nvSpPr>
          <p:cNvPr id="5" name="Slide Number Placeholder 4"/>
          <p:cNvSpPr>
            <a:spLocks noGrp="1"/>
          </p:cNvSpPr>
          <p:nvPr>
            <p:ph type="sldNum" sz="quarter" idx="12"/>
          </p:nvPr>
        </p:nvSpPr>
        <p:spPr/>
        <p:txBody>
          <a:bodyPr/>
          <a:lstStyle/>
          <a:p>
            <a:pPr>
              <a:defRPr/>
            </a:pPr>
            <a:fld id="{D510C8EB-9EEF-4243-A8AC-2B1B5DCD5F41}" type="slidenum">
              <a:rPr lang="en-US" smtClean="0"/>
              <a:pPr>
                <a:defRPr/>
              </a:pPr>
              <a:t>‹#›</a:t>
            </a:fld>
            <a:endParaRPr lang="en-US" dirty="0"/>
          </a:p>
        </p:txBody>
      </p:sp>
    </p:spTree>
    <p:extLst>
      <p:ext uri="{BB962C8B-B14F-4D97-AF65-F5344CB8AC3E}">
        <p14:creationId xmlns:p14="http://schemas.microsoft.com/office/powerpoint/2010/main" val="800407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Arial 32pt Bold</a:t>
            </a:r>
            <a:endParaRPr lang="en-US" dirty="0"/>
          </a:p>
        </p:txBody>
      </p:sp>
      <p:sp>
        <p:nvSpPr>
          <p:cNvPr id="5" name="Slide Number Placeholder 4"/>
          <p:cNvSpPr>
            <a:spLocks noGrp="1"/>
          </p:cNvSpPr>
          <p:nvPr>
            <p:ph type="sldNum" sz="quarter" idx="12"/>
          </p:nvPr>
        </p:nvSpPr>
        <p:spPr/>
        <p:txBody>
          <a:bodyPr/>
          <a:lstStyle/>
          <a:p>
            <a:pPr>
              <a:defRPr/>
            </a:pPr>
            <a:fld id="{2740A804-BE8D-4181-BE14-CB05288B3B80}" type="slidenum">
              <a:rPr lang="en-US" smtClean="0"/>
              <a:pPr>
                <a:defRPr/>
              </a:pPr>
              <a:t>‹#›</a:t>
            </a:fld>
            <a:endParaRPr lang="en-US" dirty="0"/>
          </a:p>
        </p:txBody>
      </p:sp>
      <p:sp>
        <p:nvSpPr>
          <p:cNvPr id="4" name="Text Placeholder 2"/>
          <p:cNvSpPr>
            <a:spLocks noGrp="1"/>
          </p:cNvSpPr>
          <p:nvPr>
            <p:ph type="body" idx="1" hasCustomPrompt="1"/>
          </p:nvPr>
        </p:nvSpPr>
        <p:spPr>
          <a:xfrm>
            <a:off x="457200" y="1500261"/>
            <a:ext cx="8224837" cy="444560"/>
          </a:xfrm>
        </p:spPr>
        <p:txBody>
          <a:bodyPr anchor="t"/>
          <a:lstStyle>
            <a:lvl1pPr marL="0" indent="0">
              <a:buNone/>
              <a:defRPr sz="2400" b="1" i="1" baseline="0">
                <a:solidFill>
                  <a:schemeClr val="accent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Subtitle Arial 24pt Bold Italic</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w/ 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Arial 32pt Bold</a:t>
            </a:r>
            <a:endParaRPr lang="en-US" dirty="0"/>
          </a:p>
        </p:txBody>
      </p:sp>
      <p:sp>
        <p:nvSpPr>
          <p:cNvPr id="5" name="Slide Number Placeholder 4"/>
          <p:cNvSpPr>
            <a:spLocks noGrp="1"/>
          </p:cNvSpPr>
          <p:nvPr>
            <p:ph type="sldNum" sz="quarter" idx="12"/>
          </p:nvPr>
        </p:nvSpPr>
        <p:spPr/>
        <p:txBody>
          <a:bodyPr/>
          <a:lstStyle/>
          <a:p>
            <a:pPr>
              <a:defRPr/>
            </a:pPr>
            <a:fld id="{2740A804-BE8D-4181-BE14-CB05288B3B80}" type="slidenum">
              <a:rPr lang="en-US" smtClean="0"/>
              <a:pPr>
                <a:defRPr/>
              </a:pPr>
              <a:t>‹#›</a:t>
            </a:fld>
            <a:endParaRPr lang="en-US" dirty="0"/>
          </a:p>
        </p:txBody>
      </p:sp>
      <p:sp>
        <p:nvSpPr>
          <p:cNvPr id="4" name="Text Placeholder 21"/>
          <p:cNvSpPr>
            <a:spLocks noGrp="1"/>
          </p:cNvSpPr>
          <p:nvPr>
            <p:ph type="body" sz="quarter" idx="17" hasCustomPrompt="1"/>
          </p:nvPr>
        </p:nvSpPr>
        <p:spPr bwMode="gray">
          <a:xfrm>
            <a:off x="5833240" y="6508961"/>
            <a:ext cx="3310759" cy="320040"/>
          </a:xfrm>
          <a:prstGeom prst="rect">
            <a:avLst/>
          </a:prstGeom>
        </p:spPr>
        <p:txBody>
          <a:bodyPr lIns="45720" tIns="45720" rIns="45720" bIns="45720" anchor="b">
            <a:noAutofit/>
          </a:bodyPr>
          <a:lstStyle>
            <a:lvl1pPr marL="0" indent="0" algn="l">
              <a:spcBef>
                <a:spcPts val="0"/>
              </a:spcBef>
              <a:buNone/>
              <a:defRPr sz="8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23"/>
          <p:cNvSpPr>
            <a:spLocks noGrp="1"/>
          </p:cNvSpPr>
          <p:nvPr>
            <p:ph type="body" sz="quarter" idx="20" hasCustomPrompt="1"/>
          </p:nvPr>
        </p:nvSpPr>
        <p:spPr bwMode="gray">
          <a:xfrm>
            <a:off x="0" y="6508961"/>
            <a:ext cx="4382814" cy="320040"/>
          </a:xfrm>
          <a:prstGeom prst="rect">
            <a:avLst/>
          </a:prstGeom>
        </p:spPr>
        <p:txBody>
          <a:bodyPr lIns="45720" rIns="45720" anchor="b">
            <a:noAutofit/>
          </a:bodyPr>
          <a:lstStyle>
            <a:lvl1pPr marL="168275" indent="-168275" algn="l" defTabSz="91440">
              <a:spcBef>
                <a:spcPts val="0"/>
              </a:spcBef>
              <a:buFont typeface="+mj-lt"/>
              <a:buAutoNum type="arabicParenR"/>
              <a:defRPr sz="8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Tree>
    <p:extLst>
      <p:ext uri="{BB962C8B-B14F-4D97-AF65-F5344CB8AC3E}">
        <p14:creationId xmlns:p14="http://schemas.microsoft.com/office/powerpoint/2010/main" val="2685588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Arial 32pt Bold</a:t>
            </a:r>
            <a:endParaRPr lang="en-US" dirty="0"/>
          </a:p>
        </p:txBody>
      </p:sp>
      <p:sp>
        <p:nvSpPr>
          <p:cNvPr id="5" name="Slide Number Placeholder 4"/>
          <p:cNvSpPr>
            <a:spLocks noGrp="1"/>
          </p:cNvSpPr>
          <p:nvPr>
            <p:ph type="sldNum" sz="quarter" idx="12"/>
          </p:nvPr>
        </p:nvSpPr>
        <p:spPr/>
        <p:txBody>
          <a:bodyPr/>
          <a:lstStyle/>
          <a:p>
            <a:pPr>
              <a:defRPr/>
            </a:pPr>
            <a:fld id="{2740A804-BE8D-4181-BE14-CB05288B3B80}" type="slidenum">
              <a:rPr lang="en-US" smtClean="0"/>
              <a:pPr>
                <a:defRPr/>
              </a:pPr>
              <a:t>‹#›</a:t>
            </a:fld>
            <a:endParaRPr lang="en-US" dirty="0"/>
          </a:p>
        </p:txBody>
      </p:sp>
      <p:sp>
        <p:nvSpPr>
          <p:cNvPr id="9" name="Content Placeholder 6"/>
          <p:cNvSpPr>
            <a:spLocks noGrp="1"/>
          </p:cNvSpPr>
          <p:nvPr>
            <p:ph sz="quarter" idx="15" hasCustomPrompt="1"/>
          </p:nvPr>
        </p:nvSpPr>
        <p:spPr>
          <a:xfrm>
            <a:off x="461962" y="1815989"/>
            <a:ext cx="3840480" cy="4114800"/>
          </a:xfrm>
        </p:spPr>
        <p:txBody>
          <a:bodyPr/>
          <a:lstStyle>
            <a:lvl1pPr>
              <a:buClrTx/>
              <a:defRPr sz="2000" baseline="0"/>
            </a:lvl1pPr>
            <a:lvl2pPr marL="514350" indent="-282575">
              <a:buClrTx/>
              <a:defRPr sz="2000"/>
            </a:lvl2pPr>
            <a:lvl3pPr marL="746125" indent="-231775">
              <a:buClrTx/>
              <a:defRPr sz="2000"/>
            </a:lvl3pPr>
            <a:lvl4pPr marL="1030288" indent="-284163">
              <a:buClrTx/>
              <a:defRPr sz="2000"/>
            </a:lvl4pPr>
            <a:lvl5pPr marL="1260475" indent="-230188">
              <a:buClrTx/>
              <a:defRPr sz="2000"/>
            </a:lvl5pPr>
          </a:lstStyle>
          <a:p>
            <a:pPr lvl="0"/>
            <a:r>
              <a:rPr lang="en-US" dirty="0" smtClean="0"/>
              <a:t>Dot point text – Arial 20pt Regular</a:t>
            </a:r>
            <a:br>
              <a:rPr lang="en-US" dirty="0" smtClean="0"/>
            </a:br>
            <a:r>
              <a:rPr lang="en-US" dirty="0" smtClean="0"/>
              <a:t>Five dot point levels are built in (hit Enter then Tab to get to the next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6"/>
          <p:cNvSpPr>
            <a:spLocks noGrp="1"/>
          </p:cNvSpPr>
          <p:nvPr>
            <p:ph sz="quarter" idx="16" hasCustomPrompt="1"/>
          </p:nvPr>
        </p:nvSpPr>
        <p:spPr>
          <a:xfrm>
            <a:off x="4841558" y="1815989"/>
            <a:ext cx="3840480" cy="4114800"/>
          </a:xfrm>
        </p:spPr>
        <p:txBody>
          <a:bodyPr/>
          <a:lstStyle>
            <a:lvl1pPr>
              <a:buClrTx/>
              <a:defRPr sz="2000" baseline="0"/>
            </a:lvl1pPr>
            <a:lvl2pPr marL="514350" indent="-282575">
              <a:buClrTx/>
              <a:defRPr sz="2000"/>
            </a:lvl2pPr>
            <a:lvl3pPr marL="746125" indent="-231775">
              <a:buClrTx/>
              <a:defRPr sz="2000"/>
            </a:lvl3pPr>
            <a:lvl4pPr marL="1030288" indent="-284163">
              <a:buClrTx/>
              <a:defRPr sz="2000"/>
            </a:lvl4pPr>
            <a:lvl5pPr marL="1260475" indent="-230188">
              <a:buClrTx/>
              <a:defRPr sz="2000"/>
            </a:lvl5pPr>
          </a:lstStyle>
          <a:p>
            <a:pPr lvl="0"/>
            <a:r>
              <a:rPr lang="en-US" dirty="0" smtClean="0"/>
              <a:t>Dot point text – Arial 20pt Regular</a:t>
            </a:r>
            <a:br>
              <a:rPr lang="en-US" dirty="0" smtClean="0"/>
            </a:br>
            <a:r>
              <a:rPr lang="en-US" dirty="0" smtClean="0"/>
              <a:t>Five dot point levels are built in (hit Enter then Tab to get to the next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1"/>
          <p:cNvSpPr>
            <a:spLocks noGrp="1"/>
          </p:cNvSpPr>
          <p:nvPr>
            <p:ph type="body" sz="quarter" idx="17" hasCustomPrompt="1"/>
          </p:nvPr>
        </p:nvSpPr>
        <p:spPr bwMode="gray">
          <a:xfrm>
            <a:off x="5833240" y="6390211"/>
            <a:ext cx="3310759" cy="320040"/>
          </a:xfrm>
          <a:prstGeom prst="rect">
            <a:avLst/>
          </a:prstGeom>
        </p:spPr>
        <p:txBody>
          <a:bodyPr lIns="45720" tIns="45720" rIns="45720" bIns="45720" anchor="b">
            <a:noAutofit/>
          </a:bodyPr>
          <a:lstStyle>
            <a:lvl1pPr marL="0" indent="0" algn="l">
              <a:spcBef>
                <a:spcPts val="0"/>
              </a:spcBef>
              <a:buNone/>
              <a:defRPr sz="8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11" name="Text Placeholder 23"/>
          <p:cNvSpPr>
            <a:spLocks noGrp="1"/>
          </p:cNvSpPr>
          <p:nvPr>
            <p:ph type="body" sz="quarter" idx="20" hasCustomPrompt="1"/>
          </p:nvPr>
        </p:nvSpPr>
        <p:spPr bwMode="gray">
          <a:xfrm>
            <a:off x="0" y="6390211"/>
            <a:ext cx="4382814" cy="320040"/>
          </a:xfrm>
          <a:prstGeom prst="rect">
            <a:avLst/>
          </a:prstGeom>
        </p:spPr>
        <p:txBody>
          <a:bodyPr lIns="45720" rIns="45720" anchor="b">
            <a:noAutofit/>
          </a:bodyPr>
          <a:lstStyle>
            <a:lvl1pPr marL="168275" indent="-168275" algn="l" defTabSz="91440">
              <a:spcBef>
                <a:spcPts val="0"/>
              </a:spcBef>
              <a:buFont typeface="+mj-lt"/>
              <a:buAutoNum type="arabicParenR"/>
              <a:defRPr sz="8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6"/>
          <p:cNvSpPr>
            <a:spLocks noGrp="1"/>
          </p:cNvSpPr>
          <p:nvPr>
            <p:ph sz="quarter" idx="14" hasCustomPrompt="1"/>
          </p:nvPr>
        </p:nvSpPr>
        <p:spPr>
          <a:xfrm>
            <a:off x="237506" y="1816925"/>
            <a:ext cx="8728364" cy="4880757"/>
          </a:xfrm>
        </p:spPr>
        <p:txBody>
          <a:bodyPr/>
          <a:lstStyle>
            <a:lvl1pPr>
              <a:buClrTx/>
              <a:defRPr sz="2400" baseline="0"/>
            </a:lvl1pPr>
            <a:lvl2pPr marL="514350" indent="-282575">
              <a:buClrTx/>
              <a:defRPr sz="2000"/>
            </a:lvl2pPr>
            <a:lvl3pPr marL="746125" indent="-231775">
              <a:buClrTx/>
              <a:defRPr sz="1800"/>
            </a:lvl3pPr>
            <a:lvl4pPr marL="1030288" indent="-284163">
              <a:buClrTx/>
              <a:defRPr sz="1600"/>
            </a:lvl4pPr>
            <a:lvl5pPr marL="1260475" indent="-230188">
              <a:buClrTx/>
              <a:defRPr sz="1400"/>
            </a:lvl5pPr>
          </a:lstStyle>
          <a:p>
            <a:pPr lvl="0"/>
            <a:r>
              <a:rPr lang="en-US" dirty="0" smtClean="0"/>
              <a:t>Dot point text – Arial 24pt Regular</a:t>
            </a:r>
            <a:br>
              <a:rPr lang="en-US" dirty="0" smtClean="0"/>
            </a:br>
            <a:r>
              <a:rPr lang="en-US" dirty="0" smtClean="0"/>
              <a:t>Five dot point levels are built in (hit Enter then Tab to get to the next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21"/>
          <p:cNvSpPr>
            <a:spLocks noGrp="1"/>
          </p:cNvSpPr>
          <p:nvPr>
            <p:ph type="title" hasCustomPrompt="1"/>
          </p:nvPr>
        </p:nvSpPr>
        <p:spPr>
          <a:xfrm>
            <a:off x="225631" y="-11876"/>
            <a:ext cx="7291451" cy="1229173"/>
          </a:xfrm>
          <a:prstGeom prst="rect">
            <a:avLst/>
          </a:prstGeom>
        </p:spPr>
        <p:txBody>
          <a:bodyPr vert="horz" tIns="0" bIns="0" anchor="ctr">
            <a:noAutofit/>
          </a:bodyPr>
          <a:lstStyle/>
          <a:p>
            <a:r>
              <a:rPr lang="en-US" dirty="0" smtClean="0"/>
              <a:t>Title Arial 32pt Bold</a:t>
            </a:r>
            <a:endParaRPr kumimoji="0" lang="en-US" dirty="0"/>
          </a:p>
        </p:txBody>
      </p:sp>
      <p:sp>
        <p:nvSpPr>
          <p:cNvPr id="9" name="Slide Number Placeholder 22"/>
          <p:cNvSpPr>
            <a:spLocks noGrp="1"/>
          </p:cNvSpPr>
          <p:nvPr>
            <p:ph type="sldNum" sz="quarter" idx="4"/>
          </p:nvPr>
        </p:nvSpPr>
        <p:spPr>
          <a:xfrm>
            <a:off x="8643359" y="6525567"/>
            <a:ext cx="457200" cy="274320"/>
          </a:xfrm>
          <a:prstGeom prst="rect">
            <a:avLst/>
          </a:prstGeom>
          <a:noFill/>
        </p:spPr>
        <p:txBody>
          <a:bodyPr vert="horz" anchor="ctr" anchorCtr="0">
            <a:noAutofit/>
          </a:bodyPr>
          <a:lstStyle>
            <a:lvl1pPr algn="ctr" eaLnBrk="1" latinLnBrk="0" hangingPunct="1">
              <a:defRPr kumimoji="0" sz="1100" b="0">
                <a:solidFill>
                  <a:schemeClr val="tx1"/>
                </a:solidFill>
              </a:defRPr>
            </a:lvl1pPr>
          </a:lstStyle>
          <a:p>
            <a:pPr>
              <a:defRPr/>
            </a:pPr>
            <a:fld id="{BC4C802B-7EEC-40EB-BA5C-74F879E8C1B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1234439" y="4577943"/>
            <a:ext cx="7327670" cy="2084114"/>
          </a:xfrm>
        </p:spPr>
        <p:txBody>
          <a:bodyPr anchor="t"/>
          <a:lstStyle>
            <a:lvl1pPr marL="0" indent="0">
              <a:buNone/>
              <a:defRPr sz="200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Additional section details in Arial 20pt Regular. </a:t>
            </a:r>
            <a:endParaRPr lang="en-US" dirty="0"/>
          </a:p>
        </p:txBody>
      </p:sp>
      <p:sp>
        <p:nvSpPr>
          <p:cNvPr id="8" name="Rectangle 7"/>
          <p:cNvSpPr/>
          <p:nvPr/>
        </p:nvSpPr>
        <p:spPr>
          <a:xfrm>
            <a:off x="1234440" y="2894590"/>
            <a:ext cx="7909560" cy="1075340"/>
          </a:xfrm>
          <a:prstGeom prst="rect">
            <a:avLst/>
          </a:prstGeom>
          <a:solidFill>
            <a:schemeClr val="accent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hasCustomPrompt="1"/>
          </p:nvPr>
        </p:nvSpPr>
        <p:spPr>
          <a:xfrm>
            <a:off x="1234439" y="2894590"/>
            <a:ext cx="7315200" cy="1075340"/>
          </a:xfrm>
        </p:spPr>
        <p:txBody>
          <a:bodyPr anchor="ctr"/>
          <a:lstStyle>
            <a:lvl1pPr>
              <a:lnSpc>
                <a:spcPct val="100000"/>
              </a:lnSpc>
              <a:defRPr b="0" baseline="0">
                <a:solidFill>
                  <a:srgbClr val="000000"/>
                </a:solidFill>
              </a:defRPr>
            </a:lvl1pPr>
          </a:lstStyle>
          <a:p>
            <a:r>
              <a:rPr lang="en-US" dirty="0" smtClean="0"/>
              <a:t>Section Title Arial 32pt Regular</a:t>
            </a:r>
            <a:endParaRPr lang="en-US" dirty="0"/>
          </a:p>
        </p:txBody>
      </p:sp>
      <p:sp>
        <p:nvSpPr>
          <p:cNvPr id="9" name="Text Placeholder 2"/>
          <p:cNvSpPr>
            <a:spLocks noGrp="1"/>
          </p:cNvSpPr>
          <p:nvPr>
            <p:ph type="body" idx="13" hasCustomPrompt="1"/>
          </p:nvPr>
        </p:nvSpPr>
        <p:spPr>
          <a:xfrm>
            <a:off x="1234439" y="4073762"/>
            <a:ext cx="7315200" cy="444560"/>
          </a:xfrm>
        </p:spPr>
        <p:txBody>
          <a:bodyPr anchor="t"/>
          <a:lstStyle>
            <a:lvl1pPr marL="0" indent="0">
              <a:buNone/>
              <a:defRPr sz="2400" b="1" i="1"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Section Subtitle Arial 24pt Bold Italic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252" y="555694"/>
            <a:ext cx="3964100" cy="1345836"/>
          </a:xfrm>
          <a:prstGeom prst="rect">
            <a:avLst/>
          </a:prstGeom>
        </p:spPr>
      </p:pic>
      <p:sp>
        <p:nvSpPr>
          <p:cNvPr id="10" name="Rectangle 9"/>
          <p:cNvSpPr/>
          <p:nvPr/>
        </p:nvSpPr>
        <p:spPr>
          <a:xfrm>
            <a:off x="-9144" y="2894590"/>
            <a:ext cx="1124694" cy="107534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lide Number Placeholder 22"/>
          <p:cNvSpPr>
            <a:spLocks noGrp="1"/>
          </p:cNvSpPr>
          <p:nvPr>
            <p:ph type="sldNum" sz="quarter" idx="4"/>
          </p:nvPr>
        </p:nvSpPr>
        <p:spPr>
          <a:xfrm>
            <a:off x="8643359" y="6525567"/>
            <a:ext cx="457200" cy="274320"/>
          </a:xfrm>
          <a:prstGeom prst="rect">
            <a:avLst/>
          </a:prstGeom>
          <a:noFill/>
        </p:spPr>
        <p:txBody>
          <a:bodyPr vert="horz" anchor="ctr" anchorCtr="0">
            <a:noAutofit/>
          </a:bodyPr>
          <a:lstStyle>
            <a:lvl1pPr algn="ctr" eaLnBrk="1" latinLnBrk="0" hangingPunct="1">
              <a:defRPr kumimoji="0" sz="1100" b="0">
                <a:solidFill>
                  <a:schemeClr val="tx1"/>
                </a:solidFill>
              </a:defRPr>
            </a:lvl1pPr>
          </a:lstStyle>
          <a:p>
            <a:pPr>
              <a:defRPr/>
            </a:pPr>
            <a:fld id="{2740A804-BE8D-4181-BE14-CB05288B3B80}"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Divider (No Logo) ">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1234439" y="4577943"/>
            <a:ext cx="7327670" cy="2084114"/>
          </a:xfrm>
        </p:spPr>
        <p:txBody>
          <a:bodyPr anchor="t"/>
          <a:lstStyle>
            <a:lvl1pPr marL="0" indent="0">
              <a:buNone/>
              <a:defRPr sz="200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Additional section details in Arial 20pt Regular. </a:t>
            </a:r>
            <a:endParaRPr lang="en-US" dirty="0"/>
          </a:p>
        </p:txBody>
      </p:sp>
      <p:sp>
        <p:nvSpPr>
          <p:cNvPr id="12" name="Rectangle 11"/>
          <p:cNvSpPr/>
          <p:nvPr/>
        </p:nvSpPr>
        <p:spPr>
          <a:xfrm>
            <a:off x="1234440" y="2894590"/>
            <a:ext cx="7909560" cy="1075340"/>
          </a:xfrm>
          <a:prstGeom prst="rect">
            <a:avLst/>
          </a:prstGeom>
          <a:solidFill>
            <a:schemeClr val="accent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1"/>
          <p:cNvSpPr>
            <a:spLocks noGrp="1"/>
          </p:cNvSpPr>
          <p:nvPr>
            <p:ph type="title" hasCustomPrompt="1"/>
          </p:nvPr>
        </p:nvSpPr>
        <p:spPr>
          <a:xfrm>
            <a:off x="1234439" y="2894590"/>
            <a:ext cx="7315200" cy="1075340"/>
          </a:xfrm>
        </p:spPr>
        <p:txBody>
          <a:bodyPr anchor="ctr"/>
          <a:lstStyle>
            <a:lvl1pPr>
              <a:lnSpc>
                <a:spcPct val="100000"/>
              </a:lnSpc>
              <a:defRPr b="0" baseline="0">
                <a:solidFill>
                  <a:srgbClr val="000000"/>
                </a:solidFill>
              </a:defRPr>
            </a:lvl1pPr>
          </a:lstStyle>
          <a:p>
            <a:r>
              <a:rPr lang="en-US" dirty="0" smtClean="0"/>
              <a:t>Section Title Arial 32pt Regular</a:t>
            </a:r>
            <a:endParaRPr lang="en-US" dirty="0"/>
          </a:p>
        </p:txBody>
      </p:sp>
      <p:sp>
        <p:nvSpPr>
          <p:cNvPr id="14" name="Text Placeholder 2"/>
          <p:cNvSpPr>
            <a:spLocks noGrp="1"/>
          </p:cNvSpPr>
          <p:nvPr>
            <p:ph type="body" idx="13" hasCustomPrompt="1"/>
          </p:nvPr>
        </p:nvSpPr>
        <p:spPr>
          <a:xfrm>
            <a:off x="1234439" y="4073762"/>
            <a:ext cx="7315200" cy="444560"/>
          </a:xfrm>
        </p:spPr>
        <p:txBody>
          <a:bodyPr anchor="t"/>
          <a:lstStyle>
            <a:lvl1pPr marL="0" indent="0">
              <a:buNone/>
              <a:defRPr sz="2400" b="1" i="1"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Section Subtitle Arial 24pt Bold Italic</a:t>
            </a:r>
          </a:p>
        </p:txBody>
      </p:sp>
      <p:sp>
        <p:nvSpPr>
          <p:cNvPr id="8" name="Rectangle 7"/>
          <p:cNvSpPr/>
          <p:nvPr/>
        </p:nvSpPr>
        <p:spPr>
          <a:xfrm>
            <a:off x="-9144" y="2894590"/>
            <a:ext cx="1124694" cy="107534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22"/>
          <p:cNvSpPr>
            <a:spLocks noGrp="1"/>
          </p:cNvSpPr>
          <p:nvPr>
            <p:ph type="sldNum" sz="quarter" idx="4"/>
          </p:nvPr>
        </p:nvSpPr>
        <p:spPr>
          <a:xfrm>
            <a:off x="8643359" y="6525567"/>
            <a:ext cx="457200" cy="274320"/>
          </a:xfrm>
          <a:prstGeom prst="rect">
            <a:avLst/>
          </a:prstGeom>
          <a:noFill/>
        </p:spPr>
        <p:txBody>
          <a:bodyPr vert="horz" anchor="ctr" anchorCtr="0">
            <a:noAutofit/>
          </a:bodyPr>
          <a:lstStyle>
            <a:lvl1pPr algn="ctr" eaLnBrk="1" latinLnBrk="0" hangingPunct="1">
              <a:defRPr kumimoji="0" sz="1100" b="0">
                <a:solidFill>
                  <a:schemeClr val="tx1"/>
                </a:solidFill>
              </a:defRPr>
            </a:lvl1pPr>
          </a:lstStyle>
          <a:p>
            <a:pPr>
              <a:defRPr/>
            </a:pPr>
            <a:fld id="{2740A804-BE8D-4181-BE14-CB05288B3B80}" type="slidenum">
              <a:rPr lang="en-US" smtClean="0"/>
              <a:pPr>
                <a:defRPr/>
              </a:pPr>
              <a:t>‹#›</a:t>
            </a:fld>
            <a:endParaRPr lang="en-US" dirty="0"/>
          </a:p>
        </p:txBody>
      </p:sp>
    </p:spTree>
    <p:extLst>
      <p:ext uri="{BB962C8B-B14F-4D97-AF65-F5344CB8AC3E}">
        <p14:creationId xmlns:p14="http://schemas.microsoft.com/office/powerpoint/2010/main" val="3439443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Layout">
    <p:spTree>
      <p:nvGrpSpPr>
        <p:cNvPr id="1" name=""/>
        <p:cNvGrpSpPr/>
        <p:nvPr/>
      </p:nvGrpSpPr>
      <p:grpSpPr>
        <a:xfrm>
          <a:off x="0" y="0"/>
          <a:ext cx="0" cy="0"/>
          <a:chOff x="0" y="0"/>
          <a:chExt cx="0" cy="0"/>
        </a:xfrm>
      </p:grpSpPr>
      <p:sp>
        <p:nvSpPr>
          <p:cNvPr id="6" name="Rectangle 5"/>
          <p:cNvSpPr/>
          <p:nvPr userDrawn="1"/>
        </p:nvSpPr>
        <p:spPr>
          <a:xfrm rot="5400000" flipV="1">
            <a:off x="-1532775" y="3040379"/>
            <a:ext cx="6355080" cy="274320"/>
          </a:xfrm>
          <a:prstGeom prst="rect">
            <a:avLst/>
          </a:prstGeom>
          <a:solidFill>
            <a:srgbClr val="55BCE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ndParaRPr>
          </a:p>
        </p:txBody>
      </p:sp>
      <p:sp>
        <p:nvSpPr>
          <p:cNvPr id="8" name="Slide Number Placeholder 4"/>
          <p:cNvSpPr txBox="1">
            <a:spLocks/>
          </p:cNvSpPr>
          <p:nvPr userDrawn="1"/>
        </p:nvSpPr>
        <p:spPr>
          <a:xfrm rot="5400000" flipV="1">
            <a:off x="1422531" y="6513021"/>
            <a:ext cx="457200" cy="274320"/>
          </a:xfrm>
          <a:prstGeom prst="rect">
            <a:avLst/>
          </a:prstGeom>
          <a:solidFill>
            <a:srgbClr val="004B8D"/>
          </a:solidFill>
        </p:spPr>
        <p:txBody>
          <a:bodyPr vert="vert" anchor="ctr" anchorCtr="0">
            <a:noAutofit/>
          </a:bodyPr>
          <a:lstStyle>
            <a:defPPr>
              <a:defRPr lang="en-US"/>
            </a:defPPr>
            <a:lvl1pPr marL="0" algn="ctr" defTabSz="914400" rtl="0" eaLnBrk="1" latinLnBrk="0" hangingPunct="1">
              <a:defRPr kumimoji="0"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FE0F801-82B8-4697-8B4B-E3DFE003097F}" type="slidenum">
              <a:rPr kumimoji="0" lang="en-US" sz="1100" b="0" i="0" u="none" strike="noStrike" kern="1200" cap="none" spc="0" normalizeH="0" baseline="0" noProof="0" smtClean="0">
                <a:ln>
                  <a:noFill/>
                </a:ln>
                <a:solidFill>
                  <a:srgbClr val="FFFFFF"/>
                </a:solidFill>
                <a:effectLst/>
                <a:uLnTx/>
                <a:uFillTx/>
                <a:latin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a:endParaRPr>
          </a:p>
        </p:txBody>
      </p:sp>
      <p:sp>
        <p:nvSpPr>
          <p:cNvPr id="9" name="Title Placeholder 21"/>
          <p:cNvSpPr>
            <a:spLocks noGrp="1"/>
          </p:cNvSpPr>
          <p:nvPr>
            <p:ph type="title" hasCustomPrompt="1"/>
          </p:nvPr>
        </p:nvSpPr>
        <p:spPr>
          <a:xfrm rot="16200000">
            <a:off x="-1949715" y="3233990"/>
            <a:ext cx="5403270" cy="1429107"/>
          </a:xfrm>
          <a:prstGeom prst="rect">
            <a:avLst/>
          </a:prstGeom>
        </p:spPr>
        <p:txBody>
          <a:bodyPr vert="horz" tIns="0" bIns="0" anchor="ctr">
            <a:noAutofit/>
          </a:bodyPr>
          <a:lstStyle>
            <a:lvl1pPr algn="l">
              <a:defRPr sz="3200" b="1">
                <a:latin typeface="Arial" panose="020B0604020202020204" pitchFamily="34" charset="0"/>
                <a:cs typeface="Arial" panose="020B0604020202020204" pitchFamily="34" charset="0"/>
              </a:defRPr>
            </a:lvl1pPr>
          </a:lstStyle>
          <a:p>
            <a:r>
              <a:rPr lang="en-US" dirty="0" smtClean="0"/>
              <a:t>Title Arial 32pt Bold</a:t>
            </a:r>
            <a:endParaRPr kumimoji="0"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9741" t="9302" r="8441" b="8333"/>
          <a:stretch/>
        </p:blipFill>
        <p:spPr>
          <a:xfrm>
            <a:off x="37366" y="59375"/>
            <a:ext cx="1429105" cy="1078992"/>
          </a:xfrm>
          <a:prstGeom prst="rect">
            <a:avLst/>
          </a:prstGeom>
        </p:spPr>
      </p:pic>
    </p:spTree>
    <p:extLst>
      <p:ext uri="{BB962C8B-B14F-4D97-AF65-F5344CB8AC3E}">
        <p14:creationId xmlns:p14="http://schemas.microsoft.com/office/powerpoint/2010/main" val="143596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741" t="9302" r="8441" b="8333"/>
          <a:stretch/>
        </p:blipFill>
        <p:spPr>
          <a:xfrm>
            <a:off x="7635829" y="83127"/>
            <a:ext cx="1429105" cy="1078992"/>
          </a:xfrm>
          <a:prstGeom prst="rect">
            <a:avLst/>
          </a:prstGeom>
        </p:spPr>
      </p:pic>
    </p:spTree>
    <p:extLst>
      <p:ext uri="{BB962C8B-B14F-4D97-AF65-F5344CB8AC3E}">
        <p14:creationId xmlns:p14="http://schemas.microsoft.com/office/powerpoint/2010/main" val="150365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522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Layout">
    <p:spTree>
      <p:nvGrpSpPr>
        <p:cNvPr id="1" name=""/>
        <p:cNvGrpSpPr/>
        <p:nvPr/>
      </p:nvGrpSpPr>
      <p:grpSpPr>
        <a:xfrm>
          <a:off x="0" y="0"/>
          <a:ext cx="0" cy="0"/>
          <a:chOff x="0" y="0"/>
          <a:chExt cx="0" cy="0"/>
        </a:xfrm>
      </p:grpSpPr>
      <p:sp>
        <p:nvSpPr>
          <p:cNvPr id="6" name="Rectangle 5"/>
          <p:cNvSpPr/>
          <p:nvPr userDrawn="1"/>
        </p:nvSpPr>
        <p:spPr>
          <a:xfrm rot="5400000" flipV="1">
            <a:off x="-1532775" y="3040379"/>
            <a:ext cx="6355080" cy="274320"/>
          </a:xfrm>
          <a:prstGeom prst="rect">
            <a:avLst/>
          </a:prstGeom>
          <a:solidFill>
            <a:srgbClr val="55BCE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ndParaRPr>
          </a:p>
        </p:txBody>
      </p:sp>
      <p:sp>
        <p:nvSpPr>
          <p:cNvPr id="8" name="Slide Number Placeholder 4"/>
          <p:cNvSpPr txBox="1">
            <a:spLocks/>
          </p:cNvSpPr>
          <p:nvPr userDrawn="1"/>
        </p:nvSpPr>
        <p:spPr>
          <a:xfrm rot="5400000" flipV="1">
            <a:off x="1422531" y="6513021"/>
            <a:ext cx="457200" cy="274320"/>
          </a:xfrm>
          <a:prstGeom prst="rect">
            <a:avLst/>
          </a:prstGeom>
          <a:solidFill>
            <a:srgbClr val="004B8D"/>
          </a:solidFill>
        </p:spPr>
        <p:txBody>
          <a:bodyPr vert="vert" anchor="ctr" anchorCtr="0">
            <a:noAutofit/>
          </a:bodyPr>
          <a:lstStyle>
            <a:defPPr>
              <a:defRPr lang="en-US"/>
            </a:defPPr>
            <a:lvl1pPr marL="0" algn="ctr" defTabSz="914400" rtl="0" eaLnBrk="1" latinLnBrk="0" hangingPunct="1">
              <a:defRPr kumimoji="0"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FE0F801-82B8-4697-8B4B-E3DFE003097F}" type="slidenum">
              <a:rPr kumimoji="0" lang="en-US" sz="1100" b="0" i="0" u="none" strike="noStrike" kern="1200" cap="none" spc="0" normalizeH="0" baseline="0" noProof="0" smtClean="0">
                <a:ln>
                  <a:noFill/>
                </a:ln>
                <a:solidFill>
                  <a:srgbClr val="FFFFFF"/>
                </a:solidFill>
                <a:effectLst/>
                <a:uLnTx/>
                <a:uFillTx/>
                <a:latin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a:endParaRPr>
          </a:p>
        </p:txBody>
      </p:sp>
      <p:sp>
        <p:nvSpPr>
          <p:cNvPr id="9" name="Title Placeholder 21"/>
          <p:cNvSpPr>
            <a:spLocks noGrp="1"/>
          </p:cNvSpPr>
          <p:nvPr>
            <p:ph type="title" hasCustomPrompt="1"/>
          </p:nvPr>
        </p:nvSpPr>
        <p:spPr>
          <a:xfrm rot="16200000">
            <a:off x="-1949715" y="3233990"/>
            <a:ext cx="5403270" cy="1429107"/>
          </a:xfrm>
          <a:prstGeom prst="rect">
            <a:avLst/>
          </a:prstGeom>
        </p:spPr>
        <p:txBody>
          <a:bodyPr vert="horz" tIns="0" bIns="0" anchor="ctr">
            <a:noAutofit/>
          </a:bodyPr>
          <a:lstStyle>
            <a:lvl1pPr algn="l">
              <a:defRPr sz="3200" b="1">
                <a:latin typeface="Arial" panose="020B0604020202020204" pitchFamily="34" charset="0"/>
                <a:cs typeface="Arial" panose="020B0604020202020204" pitchFamily="34" charset="0"/>
              </a:defRPr>
            </a:lvl1pPr>
          </a:lstStyle>
          <a:p>
            <a:r>
              <a:rPr lang="en-US" dirty="0" smtClean="0"/>
              <a:t>Title Arial 32pt Bold</a:t>
            </a:r>
            <a:endParaRPr kumimoji="0"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9741" t="9302" r="8441" b="8333"/>
          <a:stretch/>
        </p:blipFill>
        <p:spPr>
          <a:xfrm>
            <a:off x="37366" y="59375"/>
            <a:ext cx="1429105" cy="1078992"/>
          </a:xfrm>
          <a:prstGeom prst="rect">
            <a:avLst/>
          </a:prstGeom>
        </p:spPr>
      </p:pic>
    </p:spTree>
    <p:extLst>
      <p:ext uri="{BB962C8B-B14F-4D97-AF65-F5344CB8AC3E}">
        <p14:creationId xmlns:p14="http://schemas.microsoft.com/office/powerpoint/2010/main" val="143596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741" t="9302" r="8441" b="8333"/>
          <a:stretch/>
        </p:blipFill>
        <p:spPr>
          <a:xfrm>
            <a:off x="7635829" y="83127"/>
            <a:ext cx="1429105" cy="1078992"/>
          </a:xfrm>
          <a:prstGeom prst="rect">
            <a:avLst/>
          </a:prstGeom>
        </p:spPr>
      </p:pic>
    </p:spTree>
    <p:extLst>
      <p:ext uri="{BB962C8B-B14F-4D97-AF65-F5344CB8AC3E}">
        <p14:creationId xmlns:p14="http://schemas.microsoft.com/office/powerpoint/2010/main" val="1503650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522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Layout">
    <p:spTree>
      <p:nvGrpSpPr>
        <p:cNvPr id="1" name=""/>
        <p:cNvGrpSpPr/>
        <p:nvPr/>
      </p:nvGrpSpPr>
      <p:grpSpPr>
        <a:xfrm>
          <a:off x="0" y="0"/>
          <a:ext cx="0" cy="0"/>
          <a:chOff x="0" y="0"/>
          <a:chExt cx="0" cy="0"/>
        </a:xfrm>
      </p:grpSpPr>
      <p:sp>
        <p:nvSpPr>
          <p:cNvPr id="6" name="Rectangle 5"/>
          <p:cNvSpPr/>
          <p:nvPr userDrawn="1"/>
        </p:nvSpPr>
        <p:spPr>
          <a:xfrm rot="5400000" flipV="1">
            <a:off x="-1532775" y="3040379"/>
            <a:ext cx="6355080" cy="274320"/>
          </a:xfrm>
          <a:prstGeom prst="rect">
            <a:avLst/>
          </a:prstGeom>
          <a:solidFill>
            <a:srgbClr val="55BCE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ndParaRPr>
          </a:p>
        </p:txBody>
      </p:sp>
      <p:sp>
        <p:nvSpPr>
          <p:cNvPr id="8" name="Slide Number Placeholder 4"/>
          <p:cNvSpPr txBox="1">
            <a:spLocks/>
          </p:cNvSpPr>
          <p:nvPr userDrawn="1"/>
        </p:nvSpPr>
        <p:spPr>
          <a:xfrm rot="5400000" flipV="1">
            <a:off x="1422531" y="6513021"/>
            <a:ext cx="457200" cy="274320"/>
          </a:xfrm>
          <a:prstGeom prst="rect">
            <a:avLst/>
          </a:prstGeom>
          <a:solidFill>
            <a:srgbClr val="004B8D"/>
          </a:solidFill>
        </p:spPr>
        <p:txBody>
          <a:bodyPr vert="vert" anchor="ctr" anchorCtr="0">
            <a:noAutofit/>
          </a:bodyPr>
          <a:lstStyle>
            <a:defPPr>
              <a:defRPr lang="en-US"/>
            </a:defPPr>
            <a:lvl1pPr marL="0" algn="ctr" defTabSz="914400" rtl="0" eaLnBrk="1" latinLnBrk="0" hangingPunct="1">
              <a:defRPr kumimoji="0"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FE0F801-82B8-4697-8B4B-E3DFE003097F}" type="slidenum">
              <a:rPr kumimoji="0" lang="en-US" sz="1100" b="0" i="0" u="none" strike="noStrike" kern="1200" cap="none" spc="0" normalizeH="0" baseline="0" noProof="0" smtClean="0">
                <a:ln>
                  <a:noFill/>
                </a:ln>
                <a:solidFill>
                  <a:srgbClr val="FFFFFF"/>
                </a:solidFill>
                <a:effectLst/>
                <a:uLnTx/>
                <a:uFillTx/>
                <a:latin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a:endParaRPr>
          </a:p>
        </p:txBody>
      </p:sp>
      <p:sp>
        <p:nvSpPr>
          <p:cNvPr id="9" name="Title Placeholder 21"/>
          <p:cNvSpPr>
            <a:spLocks noGrp="1"/>
          </p:cNvSpPr>
          <p:nvPr>
            <p:ph type="title" hasCustomPrompt="1"/>
          </p:nvPr>
        </p:nvSpPr>
        <p:spPr>
          <a:xfrm rot="16200000">
            <a:off x="-1949715" y="3233990"/>
            <a:ext cx="5403270" cy="1429107"/>
          </a:xfrm>
          <a:prstGeom prst="rect">
            <a:avLst/>
          </a:prstGeom>
        </p:spPr>
        <p:txBody>
          <a:bodyPr vert="horz" tIns="0" bIns="0" anchor="ctr">
            <a:noAutofit/>
          </a:bodyPr>
          <a:lstStyle>
            <a:lvl1pPr algn="l">
              <a:defRPr sz="3200" b="1">
                <a:latin typeface="Arial" panose="020B0604020202020204" pitchFamily="34" charset="0"/>
                <a:cs typeface="Arial" panose="020B0604020202020204" pitchFamily="34" charset="0"/>
              </a:defRPr>
            </a:lvl1pPr>
          </a:lstStyle>
          <a:p>
            <a:r>
              <a:rPr lang="en-US" dirty="0" smtClean="0"/>
              <a:t>Title Arial 32pt Bold</a:t>
            </a:r>
            <a:endParaRPr kumimoji="0"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9741" t="9302" r="8441" b="8333"/>
          <a:stretch/>
        </p:blipFill>
        <p:spPr>
          <a:xfrm>
            <a:off x="37366" y="59375"/>
            <a:ext cx="1429105" cy="1078992"/>
          </a:xfrm>
          <a:prstGeom prst="rect">
            <a:avLst/>
          </a:prstGeom>
        </p:spPr>
      </p:pic>
    </p:spTree>
    <p:extLst>
      <p:ext uri="{BB962C8B-B14F-4D97-AF65-F5344CB8AC3E}">
        <p14:creationId xmlns:p14="http://schemas.microsoft.com/office/powerpoint/2010/main" val="143596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741" t="9302" r="8441" b="8333"/>
          <a:stretch/>
        </p:blipFill>
        <p:spPr>
          <a:xfrm>
            <a:off x="7635829" y="83127"/>
            <a:ext cx="1429105" cy="1078992"/>
          </a:xfrm>
          <a:prstGeom prst="rect">
            <a:avLst/>
          </a:prstGeom>
        </p:spPr>
      </p:pic>
    </p:spTree>
    <p:extLst>
      <p:ext uri="{BB962C8B-B14F-4D97-AF65-F5344CB8AC3E}">
        <p14:creationId xmlns:p14="http://schemas.microsoft.com/office/powerpoint/2010/main" val="150365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Arial 32pt Bold</a:t>
            </a:r>
            <a:endParaRPr lang="en-US" dirty="0"/>
          </a:p>
        </p:txBody>
      </p:sp>
      <p:sp>
        <p:nvSpPr>
          <p:cNvPr id="5" name="Slide Number Placeholder 4"/>
          <p:cNvSpPr>
            <a:spLocks noGrp="1"/>
          </p:cNvSpPr>
          <p:nvPr>
            <p:ph type="sldNum" sz="quarter" idx="12"/>
          </p:nvPr>
        </p:nvSpPr>
        <p:spPr/>
        <p:txBody>
          <a:bodyPr/>
          <a:lstStyle/>
          <a:p>
            <a:pPr>
              <a:defRPr/>
            </a:pPr>
            <a:fld id="{D510C8EB-9EEF-4243-A8AC-2B1B5DCD5F41}" type="slidenum">
              <a:rPr lang="en-US" smtClean="0"/>
              <a:pPr>
                <a:defRPr/>
              </a:pPr>
              <a:t>‹#›</a:t>
            </a:fld>
            <a:endParaRPr lang="en-US" dirty="0"/>
          </a:p>
        </p:txBody>
      </p:sp>
    </p:spTree>
    <p:extLst>
      <p:ext uri="{BB962C8B-B14F-4D97-AF65-F5344CB8AC3E}">
        <p14:creationId xmlns:p14="http://schemas.microsoft.com/office/powerpoint/2010/main" val="800407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522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Layout">
    <p:spTree>
      <p:nvGrpSpPr>
        <p:cNvPr id="1" name=""/>
        <p:cNvGrpSpPr/>
        <p:nvPr/>
      </p:nvGrpSpPr>
      <p:grpSpPr>
        <a:xfrm>
          <a:off x="0" y="0"/>
          <a:ext cx="0" cy="0"/>
          <a:chOff x="0" y="0"/>
          <a:chExt cx="0" cy="0"/>
        </a:xfrm>
      </p:grpSpPr>
      <p:sp>
        <p:nvSpPr>
          <p:cNvPr id="6" name="Rectangle 5"/>
          <p:cNvSpPr/>
          <p:nvPr userDrawn="1"/>
        </p:nvSpPr>
        <p:spPr>
          <a:xfrm rot="5400000" flipV="1">
            <a:off x="-1532775" y="3040379"/>
            <a:ext cx="6355080" cy="274320"/>
          </a:xfrm>
          <a:prstGeom prst="rect">
            <a:avLst/>
          </a:prstGeom>
          <a:solidFill>
            <a:srgbClr val="55BCE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ndParaRPr>
          </a:p>
        </p:txBody>
      </p:sp>
      <p:sp>
        <p:nvSpPr>
          <p:cNvPr id="8" name="Slide Number Placeholder 4"/>
          <p:cNvSpPr txBox="1">
            <a:spLocks/>
          </p:cNvSpPr>
          <p:nvPr userDrawn="1"/>
        </p:nvSpPr>
        <p:spPr>
          <a:xfrm rot="5400000" flipV="1">
            <a:off x="1422531" y="6513021"/>
            <a:ext cx="457200" cy="274320"/>
          </a:xfrm>
          <a:prstGeom prst="rect">
            <a:avLst/>
          </a:prstGeom>
          <a:solidFill>
            <a:srgbClr val="004B8D"/>
          </a:solidFill>
        </p:spPr>
        <p:txBody>
          <a:bodyPr vert="vert" anchor="ctr" anchorCtr="0">
            <a:noAutofit/>
          </a:bodyPr>
          <a:lstStyle>
            <a:defPPr>
              <a:defRPr lang="en-US"/>
            </a:defPPr>
            <a:lvl1pPr marL="0" algn="ctr" defTabSz="914400" rtl="0" eaLnBrk="1" latinLnBrk="0" hangingPunct="1">
              <a:defRPr kumimoji="0"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FE0F801-82B8-4697-8B4B-E3DFE003097F}" type="slidenum">
              <a:rPr kumimoji="0" lang="en-US" sz="1100" b="0" i="0" u="none" strike="noStrike" kern="1200" cap="none" spc="0" normalizeH="0" baseline="0" noProof="0" smtClean="0">
                <a:ln>
                  <a:noFill/>
                </a:ln>
                <a:solidFill>
                  <a:srgbClr val="FFFFFF"/>
                </a:solidFill>
                <a:effectLst/>
                <a:uLnTx/>
                <a:uFillTx/>
                <a:latin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a:endParaRPr>
          </a:p>
        </p:txBody>
      </p:sp>
      <p:sp>
        <p:nvSpPr>
          <p:cNvPr id="9" name="Title Placeholder 21"/>
          <p:cNvSpPr>
            <a:spLocks noGrp="1"/>
          </p:cNvSpPr>
          <p:nvPr>
            <p:ph type="title" hasCustomPrompt="1"/>
          </p:nvPr>
        </p:nvSpPr>
        <p:spPr>
          <a:xfrm rot="16200000">
            <a:off x="-1949715" y="3233990"/>
            <a:ext cx="5403270" cy="1429107"/>
          </a:xfrm>
          <a:prstGeom prst="rect">
            <a:avLst/>
          </a:prstGeom>
        </p:spPr>
        <p:txBody>
          <a:bodyPr vert="horz" tIns="0" bIns="0" anchor="ctr">
            <a:noAutofit/>
          </a:bodyPr>
          <a:lstStyle>
            <a:lvl1pPr algn="l">
              <a:defRPr sz="3200" b="1">
                <a:latin typeface="Arial" panose="020B0604020202020204" pitchFamily="34" charset="0"/>
                <a:cs typeface="Arial" panose="020B0604020202020204" pitchFamily="34" charset="0"/>
              </a:defRPr>
            </a:lvl1pPr>
          </a:lstStyle>
          <a:p>
            <a:r>
              <a:rPr lang="en-US" dirty="0" smtClean="0"/>
              <a:t>Title Arial 32pt Bold</a:t>
            </a:r>
            <a:endParaRPr kumimoji="0"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9741" t="9302" r="8441" b="8333"/>
          <a:stretch/>
        </p:blipFill>
        <p:spPr>
          <a:xfrm>
            <a:off x="37366" y="59375"/>
            <a:ext cx="1429105" cy="1078992"/>
          </a:xfrm>
          <a:prstGeom prst="rect">
            <a:avLst/>
          </a:prstGeom>
        </p:spPr>
      </p:pic>
    </p:spTree>
    <p:extLst>
      <p:ext uri="{BB962C8B-B14F-4D97-AF65-F5344CB8AC3E}">
        <p14:creationId xmlns:p14="http://schemas.microsoft.com/office/powerpoint/2010/main" val="143596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741" t="9302" r="8441" b="8333"/>
          <a:stretch/>
        </p:blipFill>
        <p:spPr>
          <a:xfrm>
            <a:off x="7635829" y="83127"/>
            <a:ext cx="1429105" cy="1078992"/>
          </a:xfrm>
          <a:prstGeom prst="rect">
            <a:avLst/>
          </a:prstGeom>
        </p:spPr>
      </p:pic>
    </p:spTree>
    <p:extLst>
      <p:ext uri="{BB962C8B-B14F-4D97-AF65-F5344CB8AC3E}">
        <p14:creationId xmlns:p14="http://schemas.microsoft.com/office/powerpoint/2010/main" val="1503650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52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Arial 32pt Bold</a:t>
            </a:r>
            <a:endParaRPr lang="en-US" dirty="0"/>
          </a:p>
        </p:txBody>
      </p:sp>
      <p:sp>
        <p:nvSpPr>
          <p:cNvPr id="5" name="Slide Number Placeholder 4"/>
          <p:cNvSpPr>
            <a:spLocks noGrp="1"/>
          </p:cNvSpPr>
          <p:nvPr>
            <p:ph type="sldNum" sz="quarter" idx="12"/>
          </p:nvPr>
        </p:nvSpPr>
        <p:spPr/>
        <p:txBody>
          <a:bodyPr/>
          <a:lstStyle/>
          <a:p>
            <a:pPr>
              <a:defRPr/>
            </a:pPr>
            <a:fld id="{2740A804-BE8D-4181-BE14-CB05288B3B80}" type="slidenum">
              <a:rPr lang="en-US" smtClean="0"/>
              <a:pPr>
                <a:defRPr/>
              </a:pPr>
              <a:t>‹#›</a:t>
            </a:fld>
            <a:endParaRPr lang="en-US" dirty="0"/>
          </a:p>
        </p:txBody>
      </p:sp>
      <p:sp>
        <p:nvSpPr>
          <p:cNvPr id="4" name="Text Placeholder 2"/>
          <p:cNvSpPr>
            <a:spLocks noGrp="1"/>
          </p:cNvSpPr>
          <p:nvPr>
            <p:ph type="body" idx="1" hasCustomPrompt="1"/>
          </p:nvPr>
        </p:nvSpPr>
        <p:spPr>
          <a:xfrm>
            <a:off x="457200" y="1500261"/>
            <a:ext cx="8224837" cy="444560"/>
          </a:xfrm>
        </p:spPr>
        <p:txBody>
          <a:bodyPr anchor="t"/>
          <a:lstStyle>
            <a:lvl1pPr marL="0" indent="0">
              <a:buNone/>
              <a:defRPr sz="2400" b="1" i="1" baseline="0">
                <a:solidFill>
                  <a:schemeClr val="accent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Subtitle Arial 24pt Bold Italic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 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Arial 32pt Bold</a:t>
            </a:r>
            <a:endParaRPr lang="en-US" dirty="0"/>
          </a:p>
        </p:txBody>
      </p:sp>
      <p:sp>
        <p:nvSpPr>
          <p:cNvPr id="5" name="Slide Number Placeholder 4"/>
          <p:cNvSpPr>
            <a:spLocks noGrp="1"/>
          </p:cNvSpPr>
          <p:nvPr>
            <p:ph type="sldNum" sz="quarter" idx="12"/>
          </p:nvPr>
        </p:nvSpPr>
        <p:spPr/>
        <p:txBody>
          <a:bodyPr/>
          <a:lstStyle/>
          <a:p>
            <a:pPr>
              <a:defRPr/>
            </a:pPr>
            <a:fld id="{2740A804-BE8D-4181-BE14-CB05288B3B80}" type="slidenum">
              <a:rPr lang="en-US" smtClean="0"/>
              <a:pPr>
                <a:defRPr/>
              </a:pPr>
              <a:t>‹#›</a:t>
            </a:fld>
            <a:endParaRPr lang="en-US" dirty="0"/>
          </a:p>
        </p:txBody>
      </p:sp>
      <p:sp>
        <p:nvSpPr>
          <p:cNvPr id="4" name="Text Placeholder 21"/>
          <p:cNvSpPr>
            <a:spLocks noGrp="1"/>
          </p:cNvSpPr>
          <p:nvPr>
            <p:ph type="body" sz="quarter" idx="17" hasCustomPrompt="1"/>
          </p:nvPr>
        </p:nvSpPr>
        <p:spPr bwMode="gray">
          <a:xfrm>
            <a:off x="5833240" y="6508961"/>
            <a:ext cx="3310759" cy="320040"/>
          </a:xfrm>
          <a:prstGeom prst="rect">
            <a:avLst/>
          </a:prstGeom>
        </p:spPr>
        <p:txBody>
          <a:bodyPr lIns="45720" tIns="45720" rIns="45720" bIns="45720" anchor="b">
            <a:noAutofit/>
          </a:bodyPr>
          <a:lstStyle>
            <a:lvl1pPr marL="0" indent="0" algn="l">
              <a:spcBef>
                <a:spcPts val="0"/>
              </a:spcBef>
              <a:buNone/>
              <a:defRPr sz="8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23"/>
          <p:cNvSpPr>
            <a:spLocks noGrp="1"/>
          </p:cNvSpPr>
          <p:nvPr>
            <p:ph type="body" sz="quarter" idx="20" hasCustomPrompt="1"/>
          </p:nvPr>
        </p:nvSpPr>
        <p:spPr bwMode="gray">
          <a:xfrm>
            <a:off x="0" y="6508961"/>
            <a:ext cx="4382814" cy="320040"/>
          </a:xfrm>
          <a:prstGeom prst="rect">
            <a:avLst/>
          </a:prstGeom>
        </p:spPr>
        <p:txBody>
          <a:bodyPr lIns="45720" rIns="45720" anchor="b">
            <a:noAutofit/>
          </a:bodyPr>
          <a:lstStyle>
            <a:lvl1pPr marL="168275" indent="-168275" algn="l" defTabSz="91440">
              <a:spcBef>
                <a:spcPts val="0"/>
              </a:spcBef>
              <a:buFont typeface="+mj-lt"/>
              <a:buAutoNum type="arabicParenR"/>
              <a:defRPr sz="8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Tree>
    <p:extLst>
      <p:ext uri="{BB962C8B-B14F-4D97-AF65-F5344CB8AC3E}">
        <p14:creationId xmlns:p14="http://schemas.microsoft.com/office/powerpoint/2010/main" val="268558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Arial 32pt Bold</a:t>
            </a:r>
            <a:endParaRPr lang="en-US" dirty="0"/>
          </a:p>
        </p:txBody>
      </p:sp>
      <p:sp>
        <p:nvSpPr>
          <p:cNvPr id="5" name="Slide Number Placeholder 4"/>
          <p:cNvSpPr>
            <a:spLocks noGrp="1"/>
          </p:cNvSpPr>
          <p:nvPr>
            <p:ph type="sldNum" sz="quarter" idx="12"/>
          </p:nvPr>
        </p:nvSpPr>
        <p:spPr/>
        <p:txBody>
          <a:bodyPr/>
          <a:lstStyle/>
          <a:p>
            <a:pPr>
              <a:defRPr/>
            </a:pPr>
            <a:fld id="{2740A804-BE8D-4181-BE14-CB05288B3B80}" type="slidenum">
              <a:rPr lang="en-US" smtClean="0"/>
              <a:pPr>
                <a:defRPr/>
              </a:pPr>
              <a:t>‹#›</a:t>
            </a:fld>
            <a:endParaRPr lang="en-US" dirty="0"/>
          </a:p>
        </p:txBody>
      </p:sp>
      <p:sp>
        <p:nvSpPr>
          <p:cNvPr id="9" name="Content Placeholder 6"/>
          <p:cNvSpPr>
            <a:spLocks noGrp="1"/>
          </p:cNvSpPr>
          <p:nvPr>
            <p:ph sz="quarter" idx="15" hasCustomPrompt="1"/>
          </p:nvPr>
        </p:nvSpPr>
        <p:spPr>
          <a:xfrm>
            <a:off x="461962" y="1815989"/>
            <a:ext cx="3840480" cy="4114800"/>
          </a:xfrm>
        </p:spPr>
        <p:txBody>
          <a:bodyPr/>
          <a:lstStyle>
            <a:lvl1pPr>
              <a:buClrTx/>
              <a:defRPr sz="2000" baseline="0"/>
            </a:lvl1pPr>
            <a:lvl2pPr marL="514350" indent="-282575">
              <a:buClrTx/>
              <a:defRPr sz="2000"/>
            </a:lvl2pPr>
            <a:lvl3pPr marL="746125" indent="-231775">
              <a:buClrTx/>
              <a:defRPr sz="2000"/>
            </a:lvl3pPr>
            <a:lvl4pPr marL="1030288" indent="-284163">
              <a:buClrTx/>
              <a:defRPr sz="2000"/>
            </a:lvl4pPr>
            <a:lvl5pPr marL="1260475" indent="-230188">
              <a:buClrTx/>
              <a:defRPr sz="2000"/>
            </a:lvl5pPr>
          </a:lstStyle>
          <a:p>
            <a:pPr lvl="0"/>
            <a:r>
              <a:rPr lang="en-US" dirty="0" smtClean="0"/>
              <a:t>Dot point text – Arial 20pt Regular</a:t>
            </a:r>
            <a:br>
              <a:rPr lang="en-US" dirty="0" smtClean="0"/>
            </a:br>
            <a:r>
              <a:rPr lang="en-US" dirty="0" smtClean="0"/>
              <a:t>Five dot point levels are built in (hit Enter then Tab to get to the next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6"/>
          <p:cNvSpPr>
            <a:spLocks noGrp="1"/>
          </p:cNvSpPr>
          <p:nvPr>
            <p:ph sz="quarter" idx="16" hasCustomPrompt="1"/>
          </p:nvPr>
        </p:nvSpPr>
        <p:spPr>
          <a:xfrm>
            <a:off x="4841558" y="1815989"/>
            <a:ext cx="3840480" cy="4114800"/>
          </a:xfrm>
        </p:spPr>
        <p:txBody>
          <a:bodyPr/>
          <a:lstStyle>
            <a:lvl1pPr>
              <a:buClrTx/>
              <a:defRPr sz="2000" baseline="0"/>
            </a:lvl1pPr>
            <a:lvl2pPr marL="514350" indent="-282575">
              <a:buClrTx/>
              <a:defRPr sz="2000"/>
            </a:lvl2pPr>
            <a:lvl3pPr marL="746125" indent="-231775">
              <a:buClrTx/>
              <a:defRPr sz="2000"/>
            </a:lvl3pPr>
            <a:lvl4pPr marL="1030288" indent="-284163">
              <a:buClrTx/>
              <a:defRPr sz="2000"/>
            </a:lvl4pPr>
            <a:lvl5pPr marL="1260475" indent="-230188">
              <a:buClrTx/>
              <a:defRPr sz="2000"/>
            </a:lvl5pPr>
          </a:lstStyle>
          <a:p>
            <a:pPr lvl="0"/>
            <a:r>
              <a:rPr lang="en-US" dirty="0" smtClean="0"/>
              <a:t>Dot point text – Arial 20pt Regular</a:t>
            </a:r>
            <a:br>
              <a:rPr lang="en-US" dirty="0" smtClean="0"/>
            </a:br>
            <a:r>
              <a:rPr lang="en-US" dirty="0" smtClean="0"/>
              <a:t>Five dot point levels are built in (hit Enter then Tab to get to the next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1"/>
          <p:cNvSpPr>
            <a:spLocks noGrp="1"/>
          </p:cNvSpPr>
          <p:nvPr>
            <p:ph type="body" sz="quarter" idx="17" hasCustomPrompt="1"/>
          </p:nvPr>
        </p:nvSpPr>
        <p:spPr bwMode="gray">
          <a:xfrm>
            <a:off x="5833240" y="6390211"/>
            <a:ext cx="3310759" cy="320040"/>
          </a:xfrm>
          <a:prstGeom prst="rect">
            <a:avLst/>
          </a:prstGeom>
        </p:spPr>
        <p:txBody>
          <a:bodyPr lIns="45720" tIns="45720" rIns="45720" bIns="45720" anchor="b">
            <a:noAutofit/>
          </a:bodyPr>
          <a:lstStyle>
            <a:lvl1pPr marL="0" indent="0" algn="l">
              <a:spcBef>
                <a:spcPts val="0"/>
              </a:spcBef>
              <a:buNone/>
              <a:defRPr sz="8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11" name="Text Placeholder 23"/>
          <p:cNvSpPr>
            <a:spLocks noGrp="1"/>
          </p:cNvSpPr>
          <p:nvPr>
            <p:ph type="body" sz="quarter" idx="20" hasCustomPrompt="1"/>
          </p:nvPr>
        </p:nvSpPr>
        <p:spPr bwMode="gray">
          <a:xfrm>
            <a:off x="0" y="6390211"/>
            <a:ext cx="4382814" cy="320040"/>
          </a:xfrm>
          <a:prstGeom prst="rect">
            <a:avLst/>
          </a:prstGeom>
        </p:spPr>
        <p:txBody>
          <a:bodyPr lIns="45720" rIns="45720" anchor="b">
            <a:noAutofit/>
          </a:bodyPr>
          <a:lstStyle>
            <a:lvl1pPr marL="168275" indent="-168275" algn="l" defTabSz="91440">
              <a:spcBef>
                <a:spcPts val="0"/>
              </a:spcBef>
              <a:buFont typeface="+mj-lt"/>
              <a:buAutoNum type="arabicParenR"/>
              <a:defRPr sz="8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1234439" y="4577943"/>
            <a:ext cx="7327670" cy="2084114"/>
          </a:xfrm>
        </p:spPr>
        <p:txBody>
          <a:bodyPr anchor="t"/>
          <a:lstStyle>
            <a:lvl1pPr marL="0" indent="0">
              <a:buNone/>
              <a:defRPr sz="200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Additional section details in Arial 20pt Regular. </a:t>
            </a:r>
            <a:endParaRPr lang="en-US" dirty="0"/>
          </a:p>
        </p:txBody>
      </p:sp>
      <p:sp>
        <p:nvSpPr>
          <p:cNvPr id="8" name="Rectangle 7"/>
          <p:cNvSpPr/>
          <p:nvPr/>
        </p:nvSpPr>
        <p:spPr>
          <a:xfrm>
            <a:off x="1234440" y="2894590"/>
            <a:ext cx="7909560" cy="1075340"/>
          </a:xfrm>
          <a:prstGeom prst="rect">
            <a:avLst/>
          </a:prstGeom>
          <a:solidFill>
            <a:schemeClr val="accent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hasCustomPrompt="1"/>
          </p:nvPr>
        </p:nvSpPr>
        <p:spPr>
          <a:xfrm>
            <a:off x="1234439" y="2894590"/>
            <a:ext cx="7315200" cy="1075340"/>
          </a:xfrm>
        </p:spPr>
        <p:txBody>
          <a:bodyPr anchor="ctr"/>
          <a:lstStyle>
            <a:lvl1pPr>
              <a:lnSpc>
                <a:spcPct val="100000"/>
              </a:lnSpc>
              <a:defRPr b="0" baseline="0">
                <a:solidFill>
                  <a:srgbClr val="000000"/>
                </a:solidFill>
              </a:defRPr>
            </a:lvl1pPr>
          </a:lstStyle>
          <a:p>
            <a:r>
              <a:rPr lang="en-US" dirty="0" smtClean="0"/>
              <a:t>Section Title Arial 32pt Regular</a:t>
            </a:r>
            <a:endParaRPr lang="en-US" dirty="0"/>
          </a:p>
        </p:txBody>
      </p:sp>
      <p:sp>
        <p:nvSpPr>
          <p:cNvPr id="9" name="Text Placeholder 2"/>
          <p:cNvSpPr>
            <a:spLocks noGrp="1"/>
          </p:cNvSpPr>
          <p:nvPr>
            <p:ph type="body" idx="13" hasCustomPrompt="1"/>
          </p:nvPr>
        </p:nvSpPr>
        <p:spPr>
          <a:xfrm>
            <a:off x="1234439" y="4073762"/>
            <a:ext cx="7315200" cy="444560"/>
          </a:xfrm>
        </p:spPr>
        <p:txBody>
          <a:bodyPr anchor="t"/>
          <a:lstStyle>
            <a:lvl1pPr marL="0" indent="0">
              <a:buNone/>
              <a:defRPr sz="2400" b="1" i="1"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Section Subtitle Arial 24pt Bold Italic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252" y="555694"/>
            <a:ext cx="3964100" cy="1345836"/>
          </a:xfrm>
          <a:prstGeom prst="rect">
            <a:avLst/>
          </a:prstGeom>
        </p:spPr>
      </p:pic>
      <p:sp>
        <p:nvSpPr>
          <p:cNvPr id="10" name="Rectangle 9"/>
          <p:cNvSpPr/>
          <p:nvPr/>
        </p:nvSpPr>
        <p:spPr>
          <a:xfrm>
            <a:off x="-9144" y="2894590"/>
            <a:ext cx="1124694" cy="107534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lide Number Placeholder 22"/>
          <p:cNvSpPr>
            <a:spLocks noGrp="1"/>
          </p:cNvSpPr>
          <p:nvPr>
            <p:ph type="sldNum" sz="quarter" idx="4"/>
          </p:nvPr>
        </p:nvSpPr>
        <p:spPr>
          <a:xfrm>
            <a:off x="8643359" y="6525567"/>
            <a:ext cx="457200" cy="274320"/>
          </a:xfrm>
          <a:prstGeom prst="rect">
            <a:avLst/>
          </a:prstGeom>
          <a:noFill/>
        </p:spPr>
        <p:txBody>
          <a:bodyPr vert="horz" anchor="ctr" anchorCtr="0">
            <a:noAutofit/>
          </a:bodyPr>
          <a:lstStyle>
            <a:lvl1pPr algn="ctr" eaLnBrk="1" latinLnBrk="0" hangingPunct="1">
              <a:defRPr kumimoji="0" sz="1100" b="0">
                <a:solidFill>
                  <a:schemeClr val="tx1"/>
                </a:solidFill>
              </a:defRPr>
            </a:lvl1pPr>
          </a:lstStyle>
          <a:p>
            <a:pPr>
              <a:defRPr/>
            </a:pPr>
            <a:fld id="{2740A804-BE8D-4181-BE14-CB05288B3B8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No Logo) ">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1234439" y="4577943"/>
            <a:ext cx="7327670" cy="2084114"/>
          </a:xfrm>
        </p:spPr>
        <p:txBody>
          <a:bodyPr anchor="t"/>
          <a:lstStyle>
            <a:lvl1pPr marL="0" indent="0">
              <a:buNone/>
              <a:defRPr sz="200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Additional section details in Arial 20pt Regular. </a:t>
            </a:r>
            <a:endParaRPr lang="en-US" dirty="0"/>
          </a:p>
        </p:txBody>
      </p:sp>
      <p:sp>
        <p:nvSpPr>
          <p:cNvPr id="12" name="Rectangle 11"/>
          <p:cNvSpPr/>
          <p:nvPr/>
        </p:nvSpPr>
        <p:spPr>
          <a:xfrm>
            <a:off x="1234440" y="2894590"/>
            <a:ext cx="7909560" cy="1075340"/>
          </a:xfrm>
          <a:prstGeom prst="rect">
            <a:avLst/>
          </a:prstGeom>
          <a:solidFill>
            <a:schemeClr val="accent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1"/>
          <p:cNvSpPr>
            <a:spLocks noGrp="1"/>
          </p:cNvSpPr>
          <p:nvPr>
            <p:ph type="title" hasCustomPrompt="1"/>
          </p:nvPr>
        </p:nvSpPr>
        <p:spPr>
          <a:xfrm>
            <a:off x="1234439" y="2894590"/>
            <a:ext cx="7315200" cy="1075340"/>
          </a:xfrm>
        </p:spPr>
        <p:txBody>
          <a:bodyPr anchor="ctr"/>
          <a:lstStyle>
            <a:lvl1pPr>
              <a:lnSpc>
                <a:spcPct val="100000"/>
              </a:lnSpc>
              <a:defRPr b="0" baseline="0">
                <a:solidFill>
                  <a:srgbClr val="000000"/>
                </a:solidFill>
              </a:defRPr>
            </a:lvl1pPr>
          </a:lstStyle>
          <a:p>
            <a:r>
              <a:rPr lang="en-US" dirty="0" smtClean="0"/>
              <a:t>Section Title Arial 32pt Regular</a:t>
            </a:r>
            <a:endParaRPr lang="en-US" dirty="0"/>
          </a:p>
        </p:txBody>
      </p:sp>
      <p:sp>
        <p:nvSpPr>
          <p:cNvPr id="14" name="Text Placeholder 2"/>
          <p:cNvSpPr>
            <a:spLocks noGrp="1"/>
          </p:cNvSpPr>
          <p:nvPr>
            <p:ph type="body" idx="13" hasCustomPrompt="1"/>
          </p:nvPr>
        </p:nvSpPr>
        <p:spPr>
          <a:xfrm>
            <a:off x="1234439" y="4073762"/>
            <a:ext cx="7315200" cy="444560"/>
          </a:xfrm>
        </p:spPr>
        <p:txBody>
          <a:bodyPr anchor="t"/>
          <a:lstStyle>
            <a:lvl1pPr marL="0" indent="0">
              <a:buNone/>
              <a:defRPr sz="2400" b="1" i="1"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Section Subtitle Arial 24pt Bold Italic</a:t>
            </a:r>
          </a:p>
        </p:txBody>
      </p:sp>
      <p:sp>
        <p:nvSpPr>
          <p:cNvPr id="8" name="Rectangle 7"/>
          <p:cNvSpPr/>
          <p:nvPr/>
        </p:nvSpPr>
        <p:spPr>
          <a:xfrm>
            <a:off x="-9144" y="2894590"/>
            <a:ext cx="1124694" cy="107534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22"/>
          <p:cNvSpPr>
            <a:spLocks noGrp="1"/>
          </p:cNvSpPr>
          <p:nvPr>
            <p:ph type="sldNum" sz="quarter" idx="4"/>
          </p:nvPr>
        </p:nvSpPr>
        <p:spPr>
          <a:xfrm>
            <a:off x="8643359" y="6525567"/>
            <a:ext cx="457200" cy="274320"/>
          </a:xfrm>
          <a:prstGeom prst="rect">
            <a:avLst/>
          </a:prstGeom>
          <a:noFill/>
        </p:spPr>
        <p:txBody>
          <a:bodyPr vert="horz" anchor="ctr" anchorCtr="0">
            <a:noAutofit/>
          </a:bodyPr>
          <a:lstStyle>
            <a:lvl1pPr algn="ctr" eaLnBrk="1" latinLnBrk="0" hangingPunct="1">
              <a:defRPr kumimoji="0" sz="1100" b="0">
                <a:solidFill>
                  <a:schemeClr val="tx1"/>
                </a:solidFill>
              </a:defRPr>
            </a:lvl1pPr>
          </a:lstStyle>
          <a:p>
            <a:pPr>
              <a:defRPr/>
            </a:pPr>
            <a:fld id="{2740A804-BE8D-4181-BE14-CB05288B3B80}" type="slidenum">
              <a:rPr lang="en-US" smtClean="0"/>
              <a:pPr>
                <a:defRPr/>
              </a:pPr>
              <a:t>‹#›</a:t>
            </a:fld>
            <a:endParaRPr lang="en-US" dirty="0"/>
          </a:p>
        </p:txBody>
      </p:sp>
    </p:spTree>
    <p:extLst>
      <p:ext uri="{BB962C8B-B14F-4D97-AF65-F5344CB8AC3E}">
        <p14:creationId xmlns:p14="http://schemas.microsoft.com/office/powerpoint/2010/main" val="343944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a:xfrm>
            <a:off x="5791200" y="6405563"/>
            <a:ext cx="3044825" cy="365125"/>
          </a:xfrm>
          <a:prstGeom prst="rect">
            <a:avLst/>
          </a:prstGeom>
        </p:spPr>
        <p:txBody>
          <a:bodyPr/>
          <a:lstStyle>
            <a:lvl1pPr>
              <a:defRPr/>
            </a:lvl1pPr>
          </a:lstStyle>
          <a:p>
            <a:pPr>
              <a:defRPr/>
            </a:pPr>
            <a:endParaRPr lang="en-US" dirty="0"/>
          </a:p>
        </p:txBody>
      </p:sp>
      <p:sp>
        <p:nvSpPr>
          <p:cNvPr id="16" name="Footer Placeholder 16"/>
          <p:cNvSpPr>
            <a:spLocks noGrp="1"/>
          </p:cNvSpPr>
          <p:nvPr>
            <p:ph type="ftr" sz="quarter" idx="11"/>
          </p:nvPr>
        </p:nvSpPr>
        <p:spPr>
          <a:xfrm>
            <a:off x="304800" y="6410325"/>
            <a:ext cx="3581400" cy="366713"/>
          </a:xfrm>
          <a:prstGeom prst="rect">
            <a:avLst/>
          </a:prstGeom>
        </p:spPr>
        <p:txBody>
          <a:bodyPr/>
          <a:lstStyle>
            <a:lvl1pPr>
              <a:defRPr/>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68E4B230-3F49-46C8-A602-637DC7674F9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jpe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25630" y="-11876"/>
            <a:ext cx="7291451" cy="1229173"/>
          </a:xfrm>
          <a:prstGeom prst="rect">
            <a:avLst/>
          </a:prstGeom>
        </p:spPr>
        <p:txBody>
          <a:bodyPr vert="horz" tIns="0" bIns="0" anchor="ctr">
            <a:noAutofit/>
          </a:bodyPr>
          <a:lstStyle/>
          <a:p>
            <a:r>
              <a:rPr lang="en-US" dirty="0" smtClean="0"/>
              <a:t>Title Arial 32pt Bold</a:t>
            </a:r>
            <a:endParaRPr kumimoji="0" lang="en-US" dirty="0"/>
          </a:p>
        </p:txBody>
      </p:sp>
      <p:sp>
        <p:nvSpPr>
          <p:cNvPr id="13" name="Text Placeholder 12"/>
          <p:cNvSpPr>
            <a:spLocks noGrp="1"/>
          </p:cNvSpPr>
          <p:nvPr>
            <p:ph type="body" idx="1"/>
          </p:nvPr>
        </p:nvSpPr>
        <p:spPr>
          <a:xfrm>
            <a:off x="457200" y="1769422"/>
            <a:ext cx="8229600" cy="4246695"/>
          </a:xfrm>
          <a:prstGeom prst="rect">
            <a:avLst/>
          </a:prstGeom>
        </p:spPr>
        <p:txBody>
          <a:bodyPr vert="horz">
            <a:noAutofit/>
          </a:bodyPr>
          <a:lstStyle/>
          <a:p>
            <a:pPr lvl="0"/>
            <a:r>
              <a:rPr lang="en-US" dirty="0" smtClean="0"/>
              <a:t>Dot point text – Arial 24pt Regular</a:t>
            </a:r>
            <a:br>
              <a:rPr lang="en-US" dirty="0" smtClean="0"/>
            </a:br>
            <a:r>
              <a:rPr lang="en-US" dirty="0" smtClean="0"/>
              <a:t>Five dot point levels are built in (hit Enter then Tab to get to the next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539476" y="1217298"/>
            <a:ext cx="8604524" cy="274320"/>
          </a:xfrm>
          <a:prstGeom prst="rect">
            <a:avLst/>
          </a:prstGeom>
          <a:solidFill>
            <a:schemeClr val="accent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643359" y="6525567"/>
            <a:ext cx="457200" cy="274320"/>
          </a:xfrm>
          <a:prstGeom prst="rect">
            <a:avLst/>
          </a:prstGeom>
          <a:noFill/>
        </p:spPr>
        <p:txBody>
          <a:bodyPr vert="horz" anchor="ctr" anchorCtr="0">
            <a:noAutofit/>
          </a:bodyPr>
          <a:lstStyle>
            <a:lvl1pPr algn="ctr" eaLnBrk="1" latinLnBrk="0" hangingPunct="1">
              <a:defRPr kumimoji="0" sz="1100" b="0">
                <a:solidFill>
                  <a:schemeClr val="tx1"/>
                </a:solidFill>
              </a:defRPr>
            </a:lvl1pPr>
          </a:lstStyle>
          <a:p>
            <a:pPr>
              <a:defRPr/>
            </a:pPr>
            <a:fld id="{2740A804-BE8D-4181-BE14-CB05288B3B80}" type="slidenum">
              <a:rPr lang="en-US" smtClean="0"/>
              <a:pPr>
                <a:defRPr/>
              </a:pPr>
              <a:t>‹#›</a:t>
            </a:fld>
            <a:endParaRPr lang="en-US" dirty="0"/>
          </a:p>
        </p:txBody>
      </p:sp>
      <p:pic>
        <p:nvPicPr>
          <p:cNvPr id="2" name="Picture 1"/>
          <p:cNvPicPr>
            <a:picLocks noChangeAspect="1"/>
          </p:cNvPicPr>
          <p:nvPr/>
        </p:nvPicPr>
        <p:blipFill rotWithShape="1">
          <a:blip r:embed="rId12" cstate="print">
            <a:extLst>
              <a:ext uri="{28A0092B-C50C-407E-A947-70E740481C1C}">
                <a14:useLocalDpi xmlns:a14="http://schemas.microsoft.com/office/drawing/2010/main" val="0"/>
              </a:ext>
            </a:extLst>
          </a:blip>
          <a:srcRect l="9741" t="9302" r="8441" b="8333"/>
          <a:stretch/>
        </p:blipFill>
        <p:spPr>
          <a:xfrm>
            <a:off x="7635829" y="83127"/>
            <a:ext cx="1429105" cy="1078992"/>
          </a:xfrm>
          <a:prstGeom prst="rect">
            <a:avLst/>
          </a:prstGeom>
        </p:spPr>
      </p:pic>
      <p:sp>
        <p:nvSpPr>
          <p:cNvPr id="7" name="Rectangle 6"/>
          <p:cNvSpPr/>
          <p:nvPr/>
        </p:nvSpPr>
        <p:spPr>
          <a:xfrm>
            <a:off x="0" y="1232538"/>
            <a:ext cx="457200" cy="274320"/>
          </a:xfrm>
          <a:prstGeom prst="rect">
            <a:avLst/>
          </a:prstGeom>
          <a:solidFill>
            <a:schemeClr val="tx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Lst>
  <p:timing>
    <p:tnLst>
      <p:par>
        <p:cTn id="1" dur="indefinite" restart="never" nodeType="tmRoot"/>
      </p:par>
    </p:tnLst>
  </p:timing>
  <p:hf hdr="0" ftr="0" dt="0"/>
  <p:txStyles>
    <p:titleStyle>
      <a:lvl1pPr algn="l" rtl="0" eaLnBrk="1" latinLnBrk="0" hangingPunct="1">
        <a:lnSpc>
          <a:spcPct val="100000"/>
        </a:lnSpc>
        <a:spcBef>
          <a:spcPct val="0"/>
        </a:spcBef>
        <a:buNone/>
        <a:defRPr kumimoji="0" sz="3200" b="1" kern="1200">
          <a:solidFill>
            <a:schemeClr val="tx1"/>
          </a:solidFill>
          <a:latin typeface="+mj-lt"/>
          <a:ea typeface="+mj-ea"/>
          <a:cs typeface="+mj-cs"/>
        </a:defRPr>
      </a:lvl1pPr>
    </p:titleStyle>
    <p:bodyStyle>
      <a:lvl1pPr marL="231775" indent="-231775" algn="l" rtl="0" eaLnBrk="1" latinLnBrk="0" hangingPunct="1">
        <a:spcBef>
          <a:spcPts val="600"/>
        </a:spcBef>
        <a:buClrTx/>
        <a:buSzPct val="100000"/>
        <a:buFont typeface="Arial" pitchFamily="34" charset="0"/>
        <a:buChar char="•"/>
        <a:defRPr kumimoji="0" sz="2400" kern="1200" baseline="0">
          <a:solidFill>
            <a:schemeClr val="tx1"/>
          </a:solidFill>
          <a:latin typeface="+mn-lt"/>
          <a:ea typeface="+mn-ea"/>
          <a:cs typeface="+mn-cs"/>
        </a:defRPr>
      </a:lvl1pPr>
      <a:lvl2pPr marL="628650" indent="-282575" algn="l" rtl="0" eaLnBrk="1" latinLnBrk="0" hangingPunct="1">
        <a:spcBef>
          <a:spcPts val="600"/>
        </a:spcBef>
        <a:buClrTx/>
        <a:buSzPct val="100000"/>
        <a:buFont typeface="Arial" pitchFamily="34" charset="0"/>
        <a:buChar char="–"/>
        <a:defRPr kumimoji="0" sz="2000" kern="1200">
          <a:solidFill>
            <a:schemeClr val="tx1"/>
          </a:solidFill>
          <a:latin typeface="+mn-lt"/>
          <a:ea typeface="+mn-ea"/>
          <a:cs typeface="+mn-cs"/>
        </a:defRPr>
      </a:lvl2pPr>
      <a:lvl3pPr marL="973138" indent="-227013" algn="l" rtl="0" eaLnBrk="1" latinLnBrk="0" hangingPunct="1">
        <a:spcBef>
          <a:spcPts val="600"/>
        </a:spcBef>
        <a:buClrTx/>
        <a:buSzPct val="100000"/>
        <a:buFont typeface="Arial" pitchFamily="34" charset="0"/>
        <a:buChar char="•"/>
        <a:defRPr kumimoji="0" sz="1800" kern="1200">
          <a:solidFill>
            <a:schemeClr val="tx1"/>
          </a:solidFill>
          <a:latin typeface="+mn-lt"/>
          <a:ea typeface="+mn-ea"/>
          <a:cs typeface="+mn-cs"/>
        </a:defRPr>
      </a:lvl3pPr>
      <a:lvl4pPr marL="1374775" indent="-292100" algn="l" rtl="0" eaLnBrk="1" latinLnBrk="0" hangingPunct="1">
        <a:spcBef>
          <a:spcPts val="600"/>
        </a:spcBef>
        <a:buClrTx/>
        <a:buSzPct val="100000"/>
        <a:buFont typeface="Arial" pitchFamily="34" charset="0"/>
        <a:buChar char="–"/>
        <a:defRPr kumimoji="0" sz="1600" kern="1200">
          <a:solidFill>
            <a:schemeClr val="tx1"/>
          </a:solidFill>
          <a:latin typeface="+mn-lt"/>
          <a:ea typeface="+mn-ea"/>
          <a:cs typeface="+mn-cs"/>
        </a:defRPr>
      </a:lvl4pPr>
      <a:lvl5pPr marL="1711325" indent="-227013" algn="l" rtl="0" eaLnBrk="1" latinLnBrk="0" hangingPunct="1">
        <a:spcBef>
          <a:spcPts val="600"/>
        </a:spcBef>
        <a:buClrTx/>
        <a:buSzPct val="100000"/>
        <a:buFont typeface="Arial" pitchFamily="34" charset="0"/>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22"/>
          <p:cNvSpPr txBox="1">
            <a:spLocks/>
          </p:cNvSpPr>
          <p:nvPr/>
        </p:nvSpPr>
        <p:spPr>
          <a:xfrm>
            <a:off x="8643359" y="6525567"/>
            <a:ext cx="457200" cy="274320"/>
          </a:xfrm>
          <a:prstGeom prst="rect">
            <a:avLst/>
          </a:prstGeom>
          <a:noFill/>
        </p:spPr>
        <p:txBody>
          <a:bodyPr vert="horz" anchor="ctr" anchorCtr="0">
            <a:noAutofit/>
          </a:bodyPr>
          <a:lstStyle>
            <a:defPPr>
              <a:defRPr lang="en-US"/>
            </a:defPPr>
            <a:lvl1pPr marL="0" algn="ctr" defTabSz="914400" rtl="0" eaLnBrk="1" latinLnBrk="0" hangingPunct="1">
              <a:defRPr kumimoji="0" sz="11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E0F801-82B8-4697-8B4B-E3DFE003097F}" type="slidenum">
              <a:rPr lang="en-US" smtClean="0">
                <a:solidFill>
                  <a:srgbClr val="004B8D"/>
                </a:solidFill>
                <a:latin typeface="Arial"/>
              </a:rPr>
              <a:pPr/>
              <a:t>‹#›</a:t>
            </a:fld>
            <a:endParaRPr lang="en-US" dirty="0">
              <a:solidFill>
                <a:srgbClr val="004B8D"/>
              </a:solidFill>
              <a:latin typeface="Arial"/>
            </a:endParaRPr>
          </a:p>
        </p:txBody>
      </p:sp>
    </p:spTree>
    <p:extLst>
      <p:ext uri="{BB962C8B-B14F-4D97-AF65-F5344CB8AC3E}">
        <p14:creationId xmlns:p14="http://schemas.microsoft.com/office/powerpoint/2010/main" val="3498603809"/>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25630" y="-11876"/>
            <a:ext cx="7291451" cy="1229173"/>
          </a:xfrm>
          <a:prstGeom prst="rect">
            <a:avLst/>
          </a:prstGeom>
        </p:spPr>
        <p:txBody>
          <a:bodyPr vert="horz" tIns="0" bIns="0" anchor="ctr">
            <a:noAutofit/>
          </a:bodyPr>
          <a:lstStyle/>
          <a:p>
            <a:r>
              <a:rPr lang="en-US" dirty="0" smtClean="0"/>
              <a:t>Title Arial 32pt Bold</a:t>
            </a:r>
            <a:endParaRPr kumimoji="0" lang="en-US" dirty="0"/>
          </a:p>
        </p:txBody>
      </p:sp>
      <p:sp>
        <p:nvSpPr>
          <p:cNvPr id="13" name="Text Placeholder 12"/>
          <p:cNvSpPr>
            <a:spLocks noGrp="1"/>
          </p:cNvSpPr>
          <p:nvPr>
            <p:ph type="body" idx="1"/>
          </p:nvPr>
        </p:nvSpPr>
        <p:spPr>
          <a:xfrm>
            <a:off x="457200" y="1769422"/>
            <a:ext cx="8229600" cy="4246695"/>
          </a:xfrm>
          <a:prstGeom prst="rect">
            <a:avLst/>
          </a:prstGeom>
        </p:spPr>
        <p:txBody>
          <a:bodyPr vert="horz">
            <a:noAutofit/>
          </a:bodyPr>
          <a:lstStyle/>
          <a:p>
            <a:pPr lvl="0"/>
            <a:r>
              <a:rPr lang="en-US" dirty="0" smtClean="0"/>
              <a:t>Dot point text – Arial 24pt Regular</a:t>
            </a:r>
            <a:br>
              <a:rPr lang="en-US" dirty="0" smtClean="0"/>
            </a:br>
            <a:r>
              <a:rPr lang="en-US" dirty="0" smtClean="0"/>
              <a:t>Five dot point levels are built in (hit Enter then Tab to get to the next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539476" y="1217298"/>
            <a:ext cx="8604524" cy="274320"/>
          </a:xfrm>
          <a:prstGeom prst="rect">
            <a:avLst/>
          </a:prstGeom>
          <a:solidFill>
            <a:schemeClr val="accent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643359" y="6525567"/>
            <a:ext cx="457200" cy="274320"/>
          </a:xfrm>
          <a:prstGeom prst="rect">
            <a:avLst/>
          </a:prstGeom>
          <a:noFill/>
        </p:spPr>
        <p:txBody>
          <a:bodyPr vert="horz" anchor="ctr" anchorCtr="0">
            <a:noAutofit/>
          </a:bodyPr>
          <a:lstStyle>
            <a:lvl1pPr algn="ctr" eaLnBrk="1" latinLnBrk="0" hangingPunct="1">
              <a:defRPr kumimoji="0" sz="1100" b="0">
                <a:solidFill>
                  <a:schemeClr val="tx1"/>
                </a:solidFill>
              </a:defRPr>
            </a:lvl1pPr>
          </a:lstStyle>
          <a:p>
            <a:pPr>
              <a:defRPr/>
            </a:pPr>
            <a:fld id="{2740A804-BE8D-4181-BE14-CB05288B3B80}" type="slidenum">
              <a:rPr lang="en-US" smtClean="0"/>
              <a:pPr>
                <a:defRPr/>
              </a:pPr>
              <a:t>‹#›</a:t>
            </a:fld>
            <a:endParaRPr lang="en-US" dirty="0"/>
          </a:p>
        </p:txBody>
      </p:sp>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l="9741" t="9302" r="8441" b="8333"/>
          <a:stretch/>
        </p:blipFill>
        <p:spPr>
          <a:xfrm>
            <a:off x="7635829" y="83127"/>
            <a:ext cx="1429105" cy="1078992"/>
          </a:xfrm>
          <a:prstGeom prst="rect">
            <a:avLst/>
          </a:prstGeom>
        </p:spPr>
      </p:pic>
      <p:sp>
        <p:nvSpPr>
          <p:cNvPr id="7" name="Rectangle 6"/>
          <p:cNvSpPr/>
          <p:nvPr/>
        </p:nvSpPr>
        <p:spPr>
          <a:xfrm>
            <a:off x="0" y="1232538"/>
            <a:ext cx="457200" cy="274320"/>
          </a:xfrm>
          <a:prstGeom prst="rect">
            <a:avLst/>
          </a:prstGeom>
          <a:solidFill>
            <a:schemeClr val="tx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Lst>
  <p:timing>
    <p:tnLst>
      <p:par>
        <p:cTn id="1" dur="indefinite" restart="never" nodeType="tmRoot"/>
      </p:par>
    </p:tnLst>
  </p:timing>
  <p:hf hdr="0" ftr="0" dt="0"/>
  <p:txStyles>
    <p:titleStyle>
      <a:lvl1pPr algn="l" rtl="0" eaLnBrk="1" latinLnBrk="0" hangingPunct="1">
        <a:lnSpc>
          <a:spcPct val="100000"/>
        </a:lnSpc>
        <a:spcBef>
          <a:spcPct val="0"/>
        </a:spcBef>
        <a:buNone/>
        <a:defRPr kumimoji="0" sz="3200" b="1" kern="1200">
          <a:solidFill>
            <a:schemeClr val="tx1"/>
          </a:solidFill>
          <a:latin typeface="+mj-lt"/>
          <a:ea typeface="+mj-ea"/>
          <a:cs typeface="+mj-cs"/>
        </a:defRPr>
      </a:lvl1pPr>
    </p:titleStyle>
    <p:bodyStyle>
      <a:lvl1pPr marL="231775" indent="-231775" algn="l" rtl="0" eaLnBrk="1" latinLnBrk="0" hangingPunct="1">
        <a:spcBef>
          <a:spcPts val="600"/>
        </a:spcBef>
        <a:buClrTx/>
        <a:buSzPct val="100000"/>
        <a:buFont typeface="Arial" pitchFamily="34" charset="0"/>
        <a:buChar char="•"/>
        <a:defRPr kumimoji="0" sz="2400" kern="1200" baseline="0">
          <a:solidFill>
            <a:schemeClr val="tx1"/>
          </a:solidFill>
          <a:latin typeface="+mn-lt"/>
          <a:ea typeface="+mn-ea"/>
          <a:cs typeface="+mn-cs"/>
        </a:defRPr>
      </a:lvl1pPr>
      <a:lvl2pPr marL="628650" indent="-282575" algn="l" rtl="0" eaLnBrk="1" latinLnBrk="0" hangingPunct="1">
        <a:spcBef>
          <a:spcPts val="600"/>
        </a:spcBef>
        <a:buClrTx/>
        <a:buSzPct val="100000"/>
        <a:buFont typeface="Arial" pitchFamily="34" charset="0"/>
        <a:buChar char="–"/>
        <a:defRPr kumimoji="0" sz="2000" kern="1200">
          <a:solidFill>
            <a:schemeClr val="tx1"/>
          </a:solidFill>
          <a:latin typeface="+mn-lt"/>
          <a:ea typeface="+mn-ea"/>
          <a:cs typeface="+mn-cs"/>
        </a:defRPr>
      </a:lvl2pPr>
      <a:lvl3pPr marL="973138" indent="-227013" algn="l" rtl="0" eaLnBrk="1" latinLnBrk="0" hangingPunct="1">
        <a:spcBef>
          <a:spcPts val="600"/>
        </a:spcBef>
        <a:buClrTx/>
        <a:buSzPct val="100000"/>
        <a:buFont typeface="Arial" pitchFamily="34" charset="0"/>
        <a:buChar char="•"/>
        <a:defRPr kumimoji="0" sz="1800" kern="1200">
          <a:solidFill>
            <a:schemeClr val="tx1"/>
          </a:solidFill>
          <a:latin typeface="+mn-lt"/>
          <a:ea typeface="+mn-ea"/>
          <a:cs typeface="+mn-cs"/>
        </a:defRPr>
      </a:lvl3pPr>
      <a:lvl4pPr marL="1374775" indent="-292100" algn="l" rtl="0" eaLnBrk="1" latinLnBrk="0" hangingPunct="1">
        <a:spcBef>
          <a:spcPts val="600"/>
        </a:spcBef>
        <a:buClrTx/>
        <a:buSzPct val="100000"/>
        <a:buFont typeface="Arial" pitchFamily="34" charset="0"/>
        <a:buChar char="–"/>
        <a:defRPr kumimoji="0" sz="1600" kern="1200">
          <a:solidFill>
            <a:schemeClr val="tx1"/>
          </a:solidFill>
          <a:latin typeface="+mn-lt"/>
          <a:ea typeface="+mn-ea"/>
          <a:cs typeface="+mn-cs"/>
        </a:defRPr>
      </a:lvl4pPr>
      <a:lvl5pPr marL="1711325" indent="-227013" algn="l" rtl="0" eaLnBrk="1" latinLnBrk="0" hangingPunct="1">
        <a:spcBef>
          <a:spcPts val="600"/>
        </a:spcBef>
        <a:buClrTx/>
        <a:buSzPct val="100000"/>
        <a:buFont typeface="Arial" pitchFamily="34" charset="0"/>
        <a:buChar char="•"/>
        <a:defRPr kumimoji="0"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22"/>
          <p:cNvSpPr txBox="1">
            <a:spLocks/>
          </p:cNvSpPr>
          <p:nvPr/>
        </p:nvSpPr>
        <p:spPr>
          <a:xfrm>
            <a:off x="8643359" y="6525567"/>
            <a:ext cx="457200" cy="274320"/>
          </a:xfrm>
          <a:prstGeom prst="rect">
            <a:avLst/>
          </a:prstGeom>
          <a:noFill/>
        </p:spPr>
        <p:txBody>
          <a:bodyPr vert="horz" anchor="ctr" anchorCtr="0">
            <a:noAutofit/>
          </a:bodyPr>
          <a:lstStyle>
            <a:defPPr>
              <a:defRPr lang="en-US"/>
            </a:defPPr>
            <a:lvl1pPr marL="0" algn="ctr" defTabSz="914400" rtl="0" eaLnBrk="1" latinLnBrk="0" hangingPunct="1">
              <a:defRPr kumimoji="0" sz="11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E0F801-82B8-4697-8B4B-E3DFE003097F}" type="slidenum">
              <a:rPr lang="en-US" smtClean="0">
                <a:solidFill>
                  <a:srgbClr val="004B8D"/>
                </a:solidFill>
                <a:latin typeface="Arial"/>
              </a:rPr>
              <a:pPr/>
              <a:t>‹#›</a:t>
            </a:fld>
            <a:endParaRPr lang="en-US" dirty="0">
              <a:solidFill>
                <a:srgbClr val="004B8D"/>
              </a:solidFill>
              <a:latin typeface="Arial"/>
            </a:endParaRPr>
          </a:p>
        </p:txBody>
      </p:sp>
    </p:spTree>
    <p:extLst>
      <p:ext uri="{BB962C8B-B14F-4D97-AF65-F5344CB8AC3E}">
        <p14:creationId xmlns:p14="http://schemas.microsoft.com/office/powerpoint/2010/main" val="3498603809"/>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22"/>
          <p:cNvSpPr txBox="1">
            <a:spLocks/>
          </p:cNvSpPr>
          <p:nvPr/>
        </p:nvSpPr>
        <p:spPr>
          <a:xfrm>
            <a:off x="8643359" y="6525567"/>
            <a:ext cx="457200" cy="274320"/>
          </a:xfrm>
          <a:prstGeom prst="rect">
            <a:avLst/>
          </a:prstGeom>
          <a:noFill/>
        </p:spPr>
        <p:txBody>
          <a:bodyPr vert="horz" anchor="ctr" anchorCtr="0">
            <a:noAutofit/>
          </a:bodyPr>
          <a:lstStyle>
            <a:defPPr>
              <a:defRPr lang="en-US"/>
            </a:defPPr>
            <a:lvl1pPr marL="0" algn="ctr" defTabSz="914400" rtl="0" eaLnBrk="1" latinLnBrk="0" hangingPunct="1">
              <a:defRPr kumimoji="0" sz="11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E0F801-82B8-4697-8B4B-E3DFE003097F}" type="slidenum">
              <a:rPr lang="en-US" smtClean="0">
                <a:solidFill>
                  <a:srgbClr val="004B8D"/>
                </a:solidFill>
                <a:latin typeface="Arial"/>
              </a:rPr>
              <a:pPr/>
              <a:t>‹#›</a:t>
            </a:fld>
            <a:endParaRPr lang="en-US" dirty="0">
              <a:solidFill>
                <a:srgbClr val="004B8D"/>
              </a:solidFill>
              <a:latin typeface="Arial"/>
            </a:endParaRPr>
          </a:p>
        </p:txBody>
      </p:sp>
    </p:spTree>
    <p:extLst>
      <p:ext uri="{BB962C8B-B14F-4D97-AF65-F5344CB8AC3E}">
        <p14:creationId xmlns:p14="http://schemas.microsoft.com/office/powerpoint/2010/main" val="3498603809"/>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22"/>
          <p:cNvSpPr txBox="1">
            <a:spLocks/>
          </p:cNvSpPr>
          <p:nvPr/>
        </p:nvSpPr>
        <p:spPr>
          <a:xfrm>
            <a:off x="8643359" y="6525567"/>
            <a:ext cx="457200" cy="274320"/>
          </a:xfrm>
          <a:prstGeom prst="rect">
            <a:avLst/>
          </a:prstGeom>
          <a:noFill/>
        </p:spPr>
        <p:txBody>
          <a:bodyPr vert="horz" anchor="ctr" anchorCtr="0">
            <a:noAutofit/>
          </a:bodyPr>
          <a:lstStyle>
            <a:defPPr>
              <a:defRPr lang="en-US"/>
            </a:defPPr>
            <a:lvl1pPr marL="0" algn="ctr" defTabSz="914400" rtl="0" eaLnBrk="1" latinLnBrk="0" hangingPunct="1">
              <a:defRPr kumimoji="0" sz="11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E0F801-82B8-4697-8B4B-E3DFE003097F}" type="slidenum">
              <a:rPr lang="en-US" smtClean="0">
                <a:solidFill>
                  <a:srgbClr val="004B8D"/>
                </a:solidFill>
                <a:latin typeface="Arial"/>
              </a:rPr>
              <a:pPr/>
              <a:t>‹#›</a:t>
            </a:fld>
            <a:endParaRPr lang="en-US" dirty="0">
              <a:solidFill>
                <a:srgbClr val="004B8D"/>
              </a:solidFill>
              <a:latin typeface="Arial"/>
            </a:endParaRPr>
          </a:p>
        </p:txBody>
      </p:sp>
    </p:spTree>
    <p:extLst>
      <p:ext uri="{BB962C8B-B14F-4D97-AF65-F5344CB8AC3E}">
        <p14:creationId xmlns:p14="http://schemas.microsoft.com/office/powerpoint/2010/main" val="3498603809"/>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22"/>
          <p:cNvSpPr txBox="1">
            <a:spLocks/>
          </p:cNvSpPr>
          <p:nvPr/>
        </p:nvSpPr>
        <p:spPr>
          <a:xfrm>
            <a:off x="8643359" y="6525567"/>
            <a:ext cx="457200" cy="274320"/>
          </a:xfrm>
          <a:prstGeom prst="rect">
            <a:avLst/>
          </a:prstGeom>
          <a:noFill/>
        </p:spPr>
        <p:txBody>
          <a:bodyPr vert="horz" anchor="ctr" anchorCtr="0">
            <a:noAutofit/>
          </a:bodyPr>
          <a:lstStyle>
            <a:defPPr>
              <a:defRPr lang="en-US"/>
            </a:defPPr>
            <a:lvl1pPr marL="0" algn="ctr" defTabSz="914400" rtl="0" eaLnBrk="1" latinLnBrk="0" hangingPunct="1">
              <a:defRPr kumimoji="0" sz="11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E0F801-82B8-4697-8B4B-E3DFE003097F}" type="slidenum">
              <a:rPr lang="en-US" smtClean="0">
                <a:solidFill>
                  <a:srgbClr val="004B8D"/>
                </a:solidFill>
                <a:latin typeface="Arial"/>
              </a:rPr>
              <a:pPr/>
              <a:t>‹#›</a:t>
            </a:fld>
            <a:endParaRPr lang="en-US" dirty="0">
              <a:solidFill>
                <a:srgbClr val="004B8D"/>
              </a:solidFill>
              <a:latin typeface="Arial"/>
            </a:endParaRPr>
          </a:p>
        </p:txBody>
      </p:sp>
    </p:spTree>
    <p:extLst>
      <p:ext uri="{BB962C8B-B14F-4D97-AF65-F5344CB8AC3E}">
        <p14:creationId xmlns:p14="http://schemas.microsoft.com/office/powerpoint/2010/main" val="3498603809"/>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Rachael.Cochart@hshs.org" TargetMode="External"/><Relationship Id="rId7" Type="http://schemas.openxmlformats.org/officeDocument/2006/relationships/hyperlink" Target="https://secure.ethicspoint.com/domain/media/en/gui/27052/index.html"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mailto:Mark.novak@hshs.org" TargetMode="External"/><Relationship Id="rId5" Type="http://schemas.openxmlformats.org/officeDocument/2006/relationships/hyperlink" Target="mailto:Adam.Nichol@hshs.org" TargetMode="External"/><Relationship Id="rId4" Type="http://schemas.openxmlformats.org/officeDocument/2006/relationships/hyperlink" Target="mailto:Kerry.Wolford@hshs.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37.xml"/><Relationship Id="rId7" Type="http://schemas.openxmlformats.org/officeDocument/2006/relationships/image" Target="../media/image10.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70C0"/>
                </a:solidFill>
                <a:latin typeface="Arial" charset="0"/>
                <a:cs typeface="Arial" charset="0"/>
              </a:rPr>
              <a:t>Part I – </a:t>
            </a:r>
            <a:br>
              <a:rPr lang="en-US" dirty="0" smtClean="0">
                <a:solidFill>
                  <a:srgbClr val="0070C0"/>
                </a:solidFill>
                <a:latin typeface="Arial" charset="0"/>
                <a:cs typeface="Arial" charset="0"/>
              </a:rPr>
            </a:br>
            <a:r>
              <a:rPr lang="en-US" dirty="0" smtClean="0">
                <a:solidFill>
                  <a:srgbClr val="0070C0"/>
                </a:solidFill>
                <a:latin typeface="Arial" charset="0"/>
                <a:cs typeface="Arial" charset="0"/>
              </a:rPr>
              <a:t>System Responsibility</a:t>
            </a:r>
            <a:endParaRPr lang="en-US" dirty="0"/>
          </a:p>
        </p:txBody>
      </p:sp>
      <p:sp>
        <p:nvSpPr>
          <p:cNvPr id="3" name="Subtitle 2"/>
          <p:cNvSpPr>
            <a:spLocks noGrp="1"/>
          </p:cNvSpPr>
          <p:nvPr>
            <p:ph type="subTitle" idx="1"/>
          </p:nvPr>
        </p:nvSpPr>
        <p:spPr/>
        <p:txBody>
          <a:bodyPr/>
          <a:lstStyle/>
          <a:p>
            <a:r>
              <a:rPr lang="en-US" dirty="0" smtClean="0">
                <a:ln w="15875" cmpd="sng">
                  <a:noFill/>
                  <a:prstDash val="solid"/>
                </a:ln>
                <a:solidFill>
                  <a:schemeClr val="tx1"/>
                </a:solidFill>
              </a:rPr>
              <a:t>Doing the Right Thing</a:t>
            </a:r>
            <a:endParaRPr lang="en-US" dirty="0">
              <a:ln w="15875" cmpd="sng">
                <a:noFill/>
                <a:prstDash val="solid"/>
              </a:ln>
              <a:solidFill>
                <a:schemeClr val="tx1"/>
              </a:solidFill>
            </a:endParaRPr>
          </a:p>
        </p:txBody>
      </p:sp>
      <p:sp>
        <p:nvSpPr>
          <p:cNvPr id="4" name="Text Placeholder 3"/>
          <p:cNvSpPr>
            <a:spLocks noGrp="1"/>
          </p:cNvSpPr>
          <p:nvPr>
            <p:ph type="body" sz="quarter" idx="10"/>
          </p:nvPr>
        </p:nvSpPr>
        <p:spPr>
          <a:xfrm>
            <a:off x="173860" y="6096000"/>
            <a:ext cx="4873153" cy="649184"/>
          </a:xfrm>
        </p:spPr>
        <p:txBody>
          <a:bodyPr/>
          <a:lstStyle/>
          <a:p>
            <a:r>
              <a:rPr lang="en-US" dirty="0" smtClean="0"/>
              <a:t>Presented by: </a:t>
            </a:r>
            <a:endParaRPr lang="en-US" dirty="0"/>
          </a:p>
        </p:txBody>
      </p:sp>
    </p:spTree>
    <p:extLst>
      <p:ext uri="{BB962C8B-B14F-4D97-AF65-F5344CB8AC3E}">
        <p14:creationId xmlns:p14="http://schemas.microsoft.com/office/powerpoint/2010/main" val="2373131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2800" dirty="0" smtClean="0">
                <a:latin typeface="Arial" charset="0"/>
                <a:cs typeface="Arial" charset="0"/>
              </a:rPr>
              <a:t>Code of Conduct: Fraud &amp; Abuse Laws – False Claims Act</a:t>
            </a:r>
            <a:endParaRPr lang="en-US" sz="2800" dirty="0" smtClean="0">
              <a:solidFill>
                <a:schemeClr val="tx1"/>
              </a:solidFill>
              <a:latin typeface="Arial" charset="0"/>
              <a:cs typeface="Arial" charset="0"/>
            </a:endParaRP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10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42841169"/>
              </p:ext>
            </p:extLst>
          </p:nvPr>
        </p:nvGraphicFramePr>
        <p:xfrm>
          <a:off x="381000" y="1752600"/>
          <a:ext cx="8382000" cy="4849761"/>
        </p:xfrm>
        <a:graphic>
          <a:graphicData uri="http://schemas.openxmlformats.org/drawingml/2006/table">
            <a:tbl>
              <a:tblPr firstRow="1" bandRow="1">
                <a:tableStyleId>{72833802-FEF1-4C79-8D5D-14CF1EAF98D9}</a:tableStyleId>
              </a:tblPr>
              <a:tblGrid>
                <a:gridCol w="1524000"/>
                <a:gridCol w="2895600"/>
                <a:gridCol w="3962400"/>
              </a:tblGrid>
              <a:tr h="369201">
                <a:tc>
                  <a:txBody>
                    <a:bodyPr/>
                    <a:lstStyle/>
                    <a:p>
                      <a:r>
                        <a:rPr lang="en-US" sz="1600" dirty="0" smtClean="0"/>
                        <a:t>Rule</a:t>
                      </a:r>
                      <a:endParaRPr lang="en-US" sz="1600" dirty="0"/>
                    </a:p>
                  </a:txBody>
                  <a:tcPr/>
                </a:tc>
                <a:tc>
                  <a:txBody>
                    <a:bodyPr/>
                    <a:lstStyle/>
                    <a:p>
                      <a:r>
                        <a:rPr lang="en-US" sz="1600" dirty="0" smtClean="0"/>
                        <a:t>Description</a:t>
                      </a:r>
                      <a:r>
                        <a:rPr lang="en-US" sz="1600" baseline="0" dirty="0" smtClean="0"/>
                        <a:t> &amp; </a:t>
                      </a:r>
                      <a:r>
                        <a:rPr lang="en-US" sz="1600" dirty="0" smtClean="0"/>
                        <a:t>Penalties</a:t>
                      </a:r>
                      <a:endParaRPr lang="en-US" sz="1600" dirty="0"/>
                    </a:p>
                  </a:txBody>
                  <a:tcPr/>
                </a:tc>
                <a:tc>
                  <a:txBody>
                    <a:bodyPr/>
                    <a:lstStyle/>
                    <a:p>
                      <a:r>
                        <a:rPr lang="en-US" sz="1600" dirty="0" smtClean="0"/>
                        <a:t>Example Violations</a:t>
                      </a:r>
                      <a:endParaRPr lang="en-US" sz="1600" dirty="0"/>
                    </a:p>
                  </a:txBody>
                  <a:tcPr/>
                </a:tc>
              </a:tr>
              <a:tr h="1150989">
                <a:tc>
                  <a:txBody>
                    <a:bodyPr/>
                    <a:lstStyle/>
                    <a:p>
                      <a:r>
                        <a:rPr lang="en-US" sz="1600" b="1" dirty="0" smtClean="0">
                          <a:latin typeface="+mj-lt"/>
                        </a:rPr>
                        <a:t>False Claims Act</a:t>
                      </a:r>
                    </a:p>
                    <a:p>
                      <a:endParaRPr lang="en-US" sz="1600" b="1" dirty="0" smtClean="0">
                        <a:latin typeface="+mj-lt"/>
                      </a:endParaRPr>
                    </a:p>
                    <a:p>
                      <a:pPr algn="l"/>
                      <a:r>
                        <a:rPr lang="en-US" sz="1400" b="0" u="none" dirty="0" smtClean="0">
                          <a:solidFill>
                            <a:schemeClr val="accent5"/>
                          </a:solidFill>
                          <a:latin typeface="+mj-lt"/>
                        </a:rPr>
                        <a:t>(Policy RC-26)</a:t>
                      </a:r>
                      <a:endParaRPr lang="en-US" sz="1400" b="0" u="none" dirty="0">
                        <a:solidFill>
                          <a:schemeClr val="accent5"/>
                        </a:solidFill>
                        <a:latin typeface="+mj-lt"/>
                      </a:endParaRPr>
                    </a:p>
                  </a:txBody>
                  <a:tcPr/>
                </a:tc>
                <a:tc>
                  <a:txBody>
                    <a:bodyPr/>
                    <a:lstStyle/>
                    <a:p>
                      <a:r>
                        <a:rPr lang="en-US" sz="1600" b="1" dirty="0" smtClean="0">
                          <a:latin typeface="+mj-lt"/>
                          <a:cs typeface="Arial" charset="0"/>
                        </a:rPr>
                        <a:t>Prohibits </a:t>
                      </a:r>
                      <a:r>
                        <a:rPr lang="en-US" sz="1600" b="1" i="0" dirty="0" smtClean="0">
                          <a:solidFill>
                            <a:srgbClr val="0070C0"/>
                          </a:solidFill>
                          <a:latin typeface="+mj-lt"/>
                          <a:cs typeface="Arial" charset="0"/>
                        </a:rPr>
                        <a:t>anyone</a:t>
                      </a:r>
                      <a:r>
                        <a:rPr lang="en-US" sz="1600" b="1" dirty="0" smtClean="0">
                          <a:latin typeface="+mj-lt"/>
                          <a:cs typeface="Arial" charset="0"/>
                        </a:rPr>
                        <a:t> from submitting false or fraudulent</a:t>
                      </a:r>
                      <a:r>
                        <a:rPr lang="en-US" sz="1600" b="1" baseline="0" dirty="0" smtClean="0">
                          <a:latin typeface="+mj-lt"/>
                          <a:cs typeface="Arial" charset="0"/>
                        </a:rPr>
                        <a:t> </a:t>
                      </a:r>
                      <a:r>
                        <a:rPr lang="en-US" sz="1600" b="1" dirty="0" smtClean="0">
                          <a:latin typeface="+mj-lt"/>
                          <a:cs typeface="Arial" charset="0"/>
                        </a:rPr>
                        <a:t>health care claims to the government. </a:t>
                      </a:r>
                    </a:p>
                    <a:p>
                      <a:endParaRPr lang="en-US" sz="1600" baseline="0" dirty="0" smtClean="0"/>
                    </a:p>
                    <a:p>
                      <a:r>
                        <a:rPr lang="en-US" sz="1600" b="1" baseline="0" dirty="0" smtClean="0"/>
                        <a:t>Penalties:</a:t>
                      </a:r>
                    </a:p>
                    <a:p>
                      <a:pPr marL="285750" indent="-285750">
                        <a:buFont typeface="Arial" panose="020B0604020202020204" pitchFamily="34" charset="0"/>
                        <a:buChar char="•"/>
                      </a:pPr>
                      <a:r>
                        <a:rPr lang="en-US" sz="1600" b="0" dirty="0" smtClean="0">
                          <a:latin typeface="Arial" charset="0"/>
                          <a:cs typeface="Arial" charset="0"/>
                        </a:rPr>
                        <a:t>Fines of 3x the amount of the claim</a:t>
                      </a:r>
                      <a:r>
                        <a:rPr lang="en-US" sz="1600" b="0" baseline="0" dirty="0" smtClean="0">
                          <a:latin typeface="Arial" charset="0"/>
                          <a:cs typeface="Arial" charset="0"/>
                        </a:rPr>
                        <a:t> p</a:t>
                      </a:r>
                      <a:r>
                        <a:rPr lang="en-US" sz="1600" b="0" dirty="0" smtClean="0">
                          <a:latin typeface="Arial" charset="0"/>
                          <a:cs typeface="Arial" charset="0"/>
                        </a:rPr>
                        <a:t>lus fines of </a:t>
                      </a:r>
                    </a:p>
                    <a:p>
                      <a:pPr marL="292100" indent="0">
                        <a:buFont typeface="Arial" panose="020B0604020202020204" pitchFamily="34" charset="0"/>
                        <a:buNone/>
                      </a:pPr>
                      <a:r>
                        <a:rPr lang="en-US" sz="1600" b="0" dirty="0" smtClean="0">
                          <a:latin typeface="Arial" charset="0"/>
                          <a:cs typeface="Arial" charset="0"/>
                        </a:rPr>
                        <a:t>($10,781 to $21,563) per claim.</a:t>
                      </a:r>
                    </a:p>
                    <a:p>
                      <a:endParaRPr lang="en-US" sz="1600" dirty="0" smtClean="0">
                        <a:latin typeface="Arial" charset="0"/>
                        <a:cs typeface="Arial" charset="0"/>
                      </a:endParaRPr>
                    </a:p>
                  </a:txBody>
                  <a:tcPr/>
                </a:tc>
                <a:tc>
                  <a:txBody>
                    <a:bodyPr/>
                    <a:lstStyle/>
                    <a:p>
                      <a:pPr marL="171450" lvl="0" indent="-171450">
                        <a:buFont typeface="Arial" panose="020B0604020202020204" pitchFamily="34" charset="0"/>
                        <a:buChar char="•"/>
                      </a:pPr>
                      <a:r>
                        <a:rPr lang="en-US" sz="1600" kern="1200" dirty="0" smtClean="0">
                          <a:solidFill>
                            <a:schemeClr val="tx1"/>
                          </a:solidFill>
                          <a:effectLst/>
                          <a:latin typeface="Arial" charset="0"/>
                          <a:ea typeface="+mn-ea"/>
                          <a:cs typeface="+mn-cs"/>
                        </a:rPr>
                        <a:t>Billing for services that were not rendered;</a:t>
                      </a:r>
                      <a:r>
                        <a:rPr lang="en-US" sz="1600" kern="1200" baseline="0" dirty="0" smtClean="0">
                          <a:solidFill>
                            <a:schemeClr val="tx1"/>
                          </a:solidFill>
                          <a:effectLst/>
                          <a:latin typeface="Arial" charset="0"/>
                          <a:ea typeface="+mn-ea"/>
                          <a:cs typeface="+mn-cs"/>
                        </a:rPr>
                        <a:t> falsifying documentation; up-coding or duplicate billing.</a:t>
                      </a:r>
                      <a:br>
                        <a:rPr lang="en-US" sz="1600" kern="1200" baseline="0" dirty="0" smtClean="0">
                          <a:solidFill>
                            <a:schemeClr val="tx1"/>
                          </a:solidFill>
                          <a:effectLst/>
                          <a:latin typeface="Arial" charset="0"/>
                          <a:ea typeface="+mn-ea"/>
                          <a:cs typeface="+mn-cs"/>
                        </a:rPr>
                      </a:br>
                      <a:endParaRPr lang="en-US" sz="16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600" kern="1200" dirty="0" smtClean="0">
                          <a:solidFill>
                            <a:schemeClr val="tx1"/>
                          </a:solidFill>
                          <a:effectLst/>
                          <a:latin typeface="Arial" charset="0"/>
                          <a:ea typeface="+mn-ea"/>
                          <a:cs typeface="+mn-cs"/>
                        </a:rPr>
                        <a:t>Inappropriately submitting claims for services under a physician’s NPI, when services were rendered by a non-physician practitioner</a:t>
                      </a:r>
                      <a:r>
                        <a:rPr lang="en-US" sz="1600" kern="1200" baseline="0" dirty="0" smtClean="0">
                          <a:solidFill>
                            <a:schemeClr val="tx1"/>
                          </a:solidFill>
                          <a:effectLst/>
                          <a:latin typeface="Arial" charset="0"/>
                          <a:ea typeface="+mn-ea"/>
                          <a:cs typeface="+mn-cs"/>
                        </a:rPr>
                        <a:t> (</a:t>
                      </a:r>
                      <a:r>
                        <a:rPr lang="en-US" sz="1600" kern="1200" dirty="0" smtClean="0">
                          <a:solidFill>
                            <a:schemeClr val="tx1"/>
                          </a:solidFill>
                          <a:effectLst/>
                          <a:latin typeface="Arial" charset="0"/>
                          <a:ea typeface="+mn-ea"/>
                          <a:cs typeface="+mn-cs"/>
                        </a:rPr>
                        <a:t>when certain criteria</a:t>
                      </a:r>
                      <a:r>
                        <a:rPr lang="en-US" sz="1600" kern="1200" baseline="0" dirty="0" smtClean="0">
                          <a:solidFill>
                            <a:schemeClr val="tx1"/>
                          </a:solidFill>
                          <a:effectLst/>
                          <a:latin typeface="Arial" charset="0"/>
                          <a:ea typeface="+mn-ea"/>
                          <a:cs typeface="+mn-cs"/>
                        </a:rPr>
                        <a:t> is not met)</a:t>
                      </a:r>
                      <a:r>
                        <a:rPr lang="en-US" sz="1600" kern="1200" dirty="0" smtClean="0">
                          <a:solidFill>
                            <a:schemeClr val="tx1"/>
                          </a:solidFill>
                          <a:effectLst/>
                          <a:latin typeface="Arial" charset="0"/>
                          <a:ea typeface="+mn-ea"/>
                          <a:cs typeface="+mn-cs"/>
                        </a:rPr>
                        <a:t> because the physician gets paid at a higher rate.</a:t>
                      </a:r>
                      <a:br>
                        <a:rPr lang="en-US" sz="1600" kern="1200" dirty="0" smtClean="0">
                          <a:solidFill>
                            <a:schemeClr val="tx1"/>
                          </a:solidFill>
                          <a:effectLst/>
                          <a:latin typeface="Arial" charset="0"/>
                          <a:ea typeface="+mn-ea"/>
                          <a:cs typeface="+mn-cs"/>
                        </a:rPr>
                      </a:br>
                      <a:endParaRPr lang="en-US" sz="16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600" kern="1200" dirty="0" smtClean="0">
                          <a:solidFill>
                            <a:schemeClr val="tx1"/>
                          </a:solidFill>
                          <a:effectLst/>
                          <a:latin typeface="Arial" charset="0"/>
                          <a:ea typeface="+mn-ea"/>
                          <a:cs typeface="+mn-cs"/>
                        </a:rPr>
                        <a:t>Not having the proper physician supervision for certain services.</a:t>
                      </a:r>
                      <a:br>
                        <a:rPr lang="en-US" sz="1600" kern="1200" dirty="0" smtClean="0">
                          <a:solidFill>
                            <a:schemeClr val="tx1"/>
                          </a:solidFill>
                          <a:effectLst/>
                          <a:latin typeface="Arial" charset="0"/>
                          <a:ea typeface="+mn-ea"/>
                          <a:cs typeface="+mn-cs"/>
                        </a:rPr>
                      </a:br>
                      <a:endParaRPr lang="en-US" sz="16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600" kern="1200" baseline="0" dirty="0" smtClean="0">
                          <a:solidFill>
                            <a:schemeClr val="tx1"/>
                          </a:solidFill>
                          <a:effectLst/>
                          <a:latin typeface="Arial" charset="0"/>
                          <a:ea typeface="+mn-ea"/>
                          <a:cs typeface="+mn-cs"/>
                        </a:rPr>
                        <a:t>Billing for services performed is leased space, without the proper contract or in violation of contract.</a:t>
                      </a:r>
                      <a:endParaRPr lang="en-US" sz="1600" kern="120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j-lt"/>
                        <a:cs typeface="Arial" charset="0"/>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2800" dirty="0" smtClean="0">
                <a:latin typeface="Arial" charset="0"/>
                <a:cs typeface="Arial" charset="0"/>
              </a:rPr>
              <a:t>Code of Conduct: Fraud &amp; Abuse Laws – Stark Law</a:t>
            </a:r>
            <a:endParaRPr lang="en-US" sz="2800" dirty="0" smtClean="0">
              <a:solidFill>
                <a:schemeClr val="tx1"/>
              </a:solidFill>
              <a:latin typeface="Arial" charset="0"/>
              <a:cs typeface="Arial" charset="0"/>
            </a:endParaRP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11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95496662"/>
              </p:ext>
            </p:extLst>
          </p:nvPr>
        </p:nvGraphicFramePr>
        <p:xfrm>
          <a:off x="381000" y="1752600"/>
          <a:ext cx="8382000" cy="4800599"/>
        </p:xfrm>
        <a:graphic>
          <a:graphicData uri="http://schemas.openxmlformats.org/drawingml/2006/table">
            <a:tbl>
              <a:tblPr firstRow="1" bandRow="1">
                <a:tableStyleId>{72833802-FEF1-4C79-8D5D-14CF1EAF98D9}</a:tableStyleId>
              </a:tblPr>
              <a:tblGrid>
                <a:gridCol w="1219200"/>
                <a:gridCol w="3657600"/>
                <a:gridCol w="3505200"/>
              </a:tblGrid>
              <a:tr h="365338">
                <a:tc>
                  <a:txBody>
                    <a:bodyPr/>
                    <a:lstStyle/>
                    <a:p>
                      <a:r>
                        <a:rPr lang="en-US" sz="1600" dirty="0" smtClean="0"/>
                        <a:t>Rule</a:t>
                      </a:r>
                      <a:endParaRPr lang="en-US" sz="1600" dirty="0"/>
                    </a:p>
                  </a:txBody>
                  <a:tcPr/>
                </a:tc>
                <a:tc>
                  <a:txBody>
                    <a:bodyPr/>
                    <a:lstStyle/>
                    <a:p>
                      <a:r>
                        <a:rPr lang="en-US" sz="1600" dirty="0" smtClean="0"/>
                        <a:t>Description &amp; Penalties</a:t>
                      </a:r>
                      <a:endParaRPr lang="en-US" sz="1600" dirty="0"/>
                    </a:p>
                  </a:txBody>
                  <a:tcPr/>
                </a:tc>
                <a:tc>
                  <a:txBody>
                    <a:bodyPr/>
                    <a:lstStyle/>
                    <a:p>
                      <a:r>
                        <a:rPr lang="en-US" sz="1600" dirty="0" smtClean="0"/>
                        <a:t>Example Violation</a:t>
                      </a:r>
                      <a:endParaRPr lang="en-US" sz="1600" dirty="0"/>
                    </a:p>
                  </a:txBody>
                  <a:tcPr/>
                </a:tc>
              </a:tr>
              <a:tr h="4435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cs typeface="Arial" pitchFamily="34" charset="0"/>
                        </a:rPr>
                        <a:t>Stark Law </a:t>
                      </a:r>
                      <a:br>
                        <a:rPr lang="en-US" sz="1600" b="1" dirty="0" smtClean="0">
                          <a:latin typeface="+mj-lt"/>
                          <a:cs typeface="Arial" pitchFamily="34" charset="0"/>
                        </a:rPr>
                      </a:br>
                      <a:r>
                        <a:rPr lang="en-US" sz="1600" b="1" dirty="0" smtClean="0">
                          <a:latin typeface="+mj-lt"/>
                          <a:cs typeface="Arial" pitchFamily="34" charset="0"/>
                        </a:rPr>
                        <a:t>(Physician Self-Referral)</a:t>
                      </a:r>
                    </a:p>
                    <a:p>
                      <a:endParaRPr lang="en-US" sz="1600" dirty="0" smtClean="0">
                        <a:latin typeface="+mj-lt"/>
                      </a:endParaRPr>
                    </a:p>
                    <a:p>
                      <a:r>
                        <a:rPr lang="en-US" sz="1400" dirty="0" smtClean="0">
                          <a:solidFill>
                            <a:schemeClr val="accent5"/>
                          </a:solidFill>
                          <a:latin typeface="+mj-lt"/>
                        </a:rPr>
                        <a:t>(Policy D-01)</a:t>
                      </a:r>
                      <a:endParaRPr lang="en-US" sz="1400" dirty="0">
                        <a:solidFill>
                          <a:schemeClr val="accent5"/>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cs typeface="Arial" pitchFamily="34" charset="0"/>
                        </a:rPr>
                        <a:t>Prohibits a </a:t>
                      </a:r>
                      <a:r>
                        <a:rPr lang="en-US" sz="1400" b="1" i="0" dirty="0" smtClean="0">
                          <a:solidFill>
                            <a:srgbClr val="0070C0"/>
                          </a:solidFill>
                          <a:latin typeface="+mn-lt"/>
                          <a:cs typeface="Arial" pitchFamily="34" charset="0"/>
                        </a:rPr>
                        <a:t>physician</a:t>
                      </a:r>
                      <a:r>
                        <a:rPr lang="en-US" sz="1400" b="1" dirty="0" smtClean="0">
                          <a:latin typeface="+mn-lt"/>
                          <a:cs typeface="Arial" pitchFamily="34" charset="0"/>
                        </a:rPr>
                        <a:t> from making </a:t>
                      </a:r>
                      <a:r>
                        <a:rPr kumimoji="0" lang="en-US" sz="1400" b="1" i="0" u="none" strike="noStrike" kern="1200" baseline="0" dirty="0" smtClean="0">
                          <a:solidFill>
                            <a:schemeClr val="tx1"/>
                          </a:solidFill>
                          <a:latin typeface="+mn-lt"/>
                          <a:ea typeface="+mn-ea"/>
                          <a:cs typeface="+mn-cs"/>
                        </a:rPr>
                        <a:t>a referral for certain </a:t>
                      </a:r>
                      <a:r>
                        <a:rPr kumimoji="0" lang="en-US" sz="1400" b="1" i="0" u="none" strike="noStrike" kern="1200" baseline="0" dirty="0" smtClean="0">
                          <a:solidFill>
                            <a:srgbClr val="0070C0"/>
                          </a:solidFill>
                          <a:latin typeface="+mn-lt"/>
                          <a:ea typeface="+mn-ea"/>
                          <a:cs typeface="+mn-cs"/>
                        </a:rPr>
                        <a:t>designated health services (DHS)</a:t>
                      </a:r>
                      <a:r>
                        <a:rPr kumimoji="0" lang="en-US" sz="1400" b="1" i="0" u="none" strike="noStrike" kern="1200" baseline="0" dirty="0" smtClean="0">
                          <a:solidFill>
                            <a:schemeClr val="tx1"/>
                          </a:solidFill>
                          <a:latin typeface="+mn-lt"/>
                          <a:ea typeface="+mn-ea"/>
                          <a:cs typeface="+mn-cs"/>
                        </a:rPr>
                        <a:t> payable by </a:t>
                      </a:r>
                      <a:r>
                        <a:rPr kumimoji="0" lang="en-US" sz="1400" b="1" i="0" u="none" strike="noStrike" kern="1200" baseline="0" dirty="0" smtClean="0">
                          <a:solidFill>
                            <a:srgbClr val="0070C0"/>
                          </a:solidFill>
                          <a:latin typeface="+mn-lt"/>
                          <a:ea typeface="+mn-ea"/>
                          <a:cs typeface="+mn-cs"/>
                        </a:rPr>
                        <a:t>Medicare</a:t>
                      </a:r>
                      <a:r>
                        <a:rPr kumimoji="0" lang="en-US" sz="1400" b="1" i="0" u="none" strike="noStrike" kern="1200" baseline="0" dirty="0" smtClean="0">
                          <a:solidFill>
                            <a:schemeClr val="tx1"/>
                          </a:solidFill>
                          <a:latin typeface="+mn-lt"/>
                          <a:ea typeface="+mn-ea"/>
                          <a:cs typeface="+mn-cs"/>
                        </a:rPr>
                        <a:t> to an entity in which the physician </a:t>
                      </a:r>
                      <a:r>
                        <a:rPr lang="en-US" sz="1400" b="1" dirty="0" smtClean="0">
                          <a:latin typeface="+mn-lt"/>
                          <a:cs typeface="Arial" pitchFamily="34" charset="0"/>
                        </a:rPr>
                        <a:t>(or their immediate family member), has a financial relationship with the hospital, </a:t>
                      </a:r>
                      <a:r>
                        <a:rPr lang="en-US" sz="1400" b="1" i="0" dirty="0" smtClean="0">
                          <a:latin typeface="+mn-lt"/>
                          <a:cs typeface="Arial" pitchFamily="34" charset="0"/>
                        </a:rPr>
                        <a:t>unless the financial relationship satisfies an exception.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mn-lt"/>
                        <a:cs typeface="Arial" pitchFamily="34" charset="0"/>
                      </a:endParaRPr>
                    </a:p>
                    <a:p>
                      <a:r>
                        <a:rPr kumimoji="0" lang="en-US" sz="1400" b="0" i="0" u="none" strike="noStrike" kern="1200" baseline="0" dirty="0" smtClean="0">
                          <a:solidFill>
                            <a:schemeClr val="tx1"/>
                          </a:solidFill>
                          <a:latin typeface="+mn-lt"/>
                          <a:ea typeface="+mn-ea"/>
                          <a:cs typeface="+mn-cs"/>
                        </a:rPr>
                        <a:t>Prohibits the designated health services entity from submitting claims to Medicare for those services resulting from a prohibited referral. </a:t>
                      </a:r>
                    </a:p>
                    <a:p>
                      <a:endParaRPr kumimoji="0" lang="en-US" sz="1400" b="0" i="0" u="none" strike="noStrike" kern="1200" baseline="0" dirty="0" smtClean="0">
                        <a:solidFill>
                          <a:schemeClr val="tx1"/>
                        </a:solidFill>
                        <a:latin typeface="+mn-lt"/>
                        <a:ea typeface="+mn-ea"/>
                        <a:cs typeface="+mn-cs"/>
                      </a:endParaRPr>
                    </a:p>
                    <a:p>
                      <a:r>
                        <a:rPr kumimoji="0" lang="en-US" sz="1400" b="1" i="0" u="none" strike="noStrike" kern="1200" baseline="0" dirty="0" smtClean="0">
                          <a:solidFill>
                            <a:schemeClr val="tx1"/>
                          </a:solidFill>
                          <a:latin typeface="+mn-lt"/>
                          <a:ea typeface="+mn-ea"/>
                          <a:cs typeface="+mn-cs"/>
                        </a:rPr>
                        <a:t>Penalties:</a:t>
                      </a:r>
                    </a:p>
                    <a:p>
                      <a:pPr marL="177800" indent="-177800">
                        <a:buFont typeface="Arial" panose="020B0604020202020204" pitchFamily="34" charset="0"/>
                        <a:buChar char="•"/>
                      </a:pPr>
                      <a:r>
                        <a:rPr kumimoji="0" lang="en-US" sz="1400" b="0" i="0" u="none" strike="noStrike" kern="1200" baseline="0" dirty="0" smtClean="0">
                          <a:solidFill>
                            <a:schemeClr val="tx1"/>
                          </a:solidFill>
                          <a:latin typeface="+mn-lt"/>
                          <a:ea typeface="+mn-ea"/>
                          <a:cs typeface="+mn-cs"/>
                        </a:rPr>
                        <a:t>False Claims Act liability </a:t>
                      </a:r>
                    </a:p>
                    <a:p>
                      <a:pPr marL="177800" indent="-177800">
                        <a:buFont typeface="Arial" panose="020B0604020202020204" pitchFamily="34" charset="0"/>
                        <a:buChar char="•"/>
                      </a:pPr>
                      <a:r>
                        <a:rPr kumimoji="0" lang="en-US" sz="1400" b="0" i="0" u="none" strike="noStrike" kern="1200" baseline="0" dirty="0" smtClean="0">
                          <a:solidFill>
                            <a:schemeClr val="tx1"/>
                          </a:solidFill>
                          <a:latin typeface="+mn-lt"/>
                          <a:ea typeface="+mn-ea"/>
                          <a:cs typeface="+mn-cs"/>
                        </a:rPr>
                        <a:t>Federal Healthcare Program exclusion (Medicare/Medicaid)</a:t>
                      </a:r>
                    </a:p>
                    <a:p>
                      <a:pPr marL="177800" indent="-177800">
                        <a:buFont typeface="Arial" panose="020B0604020202020204" pitchFamily="34" charset="0"/>
                        <a:buChar char="•"/>
                      </a:pPr>
                      <a:r>
                        <a:rPr lang="en-US" sz="1400" b="0" baseline="0" dirty="0" smtClean="0">
                          <a:latin typeface="+mn-lt"/>
                        </a:rPr>
                        <a:t>Fines of </a:t>
                      </a:r>
                      <a:r>
                        <a:rPr lang="en-US" sz="1400" b="0" dirty="0" smtClean="0">
                          <a:latin typeface="+mn-lt"/>
                          <a:cs typeface="Arial" charset="0"/>
                        </a:rPr>
                        <a:t>3x the amount of the claim plus $15,000</a:t>
                      </a:r>
                      <a:r>
                        <a:rPr lang="en-US" sz="1400" b="0" baseline="0" dirty="0" smtClean="0">
                          <a:latin typeface="+mn-lt"/>
                          <a:cs typeface="Arial" charset="0"/>
                        </a:rPr>
                        <a:t> for each service.</a:t>
                      </a:r>
                      <a:r>
                        <a:rPr kumimoji="0" lang="en-US" sz="1400" b="0" i="0" u="none" strike="noStrike" kern="1200" baseline="0" dirty="0" smtClean="0">
                          <a:solidFill>
                            <a:schemeClr val="tx1"/>
                          </a:solidFill>
                          <a:latin typeface="+mn-lt"/>
                          <a:ea typeface="+mn-ea"/>
                          <a:cs typeface="+mn-cs"/>
                        </a:rPr>
                        <a:t>	</a:t>
                      </a:r>
                    </a:p>
                  </a:txBody>
                  <a:tcPr/>
                </a:tc>
                <a:tc>
                  <a:txBody>
                    <a:bodyPr/>
                    <a:lstStyle/>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baseline="0" dirty="0" smtClean="0">
                          <a:solidFill>
                            <a:schemeClr val="tx1"/>
                          </a:solidFill>
                          <a:latin typeface="+mn-lt"/>
                          <a:ea typeface="+mn-ea"/>
                          <a:cs typeface="+mn-cs"/>
                        </a:rPr>
                        <a:t>Accepting anything of value in return for referrals.</a:t>
                      </a:r>
                      <a:br>
                        <a:rPr kumimoji="0" lang="en-US" sz="1400" b="1" i="0" u="none" strike="noStrike" kern="1200" baseline="0" dirty="0" smtClean="0">
                          <a:solidFill>
                            <a:schemeClr val="tx1"/>
                          </a:solidFill>
                          <a:latin typeface="+mn-lt"/>
                          <a:ea typeface="+mn-ea"/>
                          <a:cs typeface="+mn-cs"/>
                        </a:rPr>
                      </a:br>
                      <a:endParaRPr kumimoji="0" lang="en-US" sz="1400" b="1" i="0" u="none" strike="noStrike" kern="1200" baseline="0" dirty="0" smtClean="0">
                        <a:solidFill>
                          <a:schemeClr val="tx1"/>
                        </a:solidFill>
                        <a:latin typeface="+mj-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baseline="0" dirty="0" smtClean="0">
                          <a:solidFill>
                            <a:schemeClr val="tx1"/>
                          </a:solidFill>
                          <a:latin typeface="+mj-lt"/>
                          <a:ea typeface="+mn-ea"/>
                          <a:cs typeface="+mn-cs"/>
                        </a:rPr>
                        <a:t>Referring a beneficiary for DHS to a business the provider has an investment interest.</a:t>
                      </a:r>
                      <a:br>
                        <a:rPr kumimoji="0" lang="en-US" sz="1400" b="0" i="0" u="none" strike="noStrike" kern="1200" baseline="0" dirty="0" smtClean="0">
                          <a:solidFill>
                            <a:schemeClr val="tx1"/>
                          </a:solidFill>
                          <a:latin typeface="+mj-lt"/>
                          <a:ea typeface="+mn-ea"/>
                          <a:cs typeface="+mn-cs"/>
                        </a:rPr>
                      </a:br>
                      <a:endParaRPr kumimoji="0" lang="en-US" sz="1400" b="0" i="0" u="none" strike="noStrike" kern="1200" baseline="0" dirty="0" smtClean="0">
                        <a:solidFill>
                          <a:schemeClr val="tx1"/>
                        </a:solidFill>
                        <a:latin typeface="+mj-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baseline="0" dirty="0" smtClean="0">
                          <a:solidFill>
                            <a:schemeClr val="tx1"/>
                          </a:solidFill>
                          <a:latin typeface="+mj-lt"/>
                          <a:ea typeface="+mn-ea"/>
                          <a:cs typeface="+mn-cs"/>
                        </a:rPr>
                        <a:t>Rendering services at the hospital without a professional, management, or employment services agreement. </a:t>
                      </a:r>
                      <a:br>
                        <a:rPr kumimoji="0" lang="en-US" sz="1400" b="0" i="0" u="none" strike="noStrike" kern="1200" baseline="0" dirty="0" smtClean="0">
                          <a:solidFill>
                            <a:schemeClr val="tx1"/>
                          </a:solidFill>
                          <a:latin typeface="+mj-lt"/>
                          <a:ea typeface="+mn-ea"/>
                          <a:cs typeface="+mn-cs"/>
                        </a:rPr>
                      </a:br>
                      <a:endParaRPr kumimoji="0" lang="en-US" sz="1400" b="0" i="0" u="none" strike="noStrike" kern="1200" baseline="0" dirty="0" smtClean="0">
                        <a:solidFill>
                          <a:schemeClr val="tx1"/>
                        </a:solidFill>
                        <a:latin typeface="+mj-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baseline="0" dirty="0" smtClean="0">
                          <a:solidFill>
                            <a:schemeClr val="tx1"/>
                          </a:solidFill>
                          <a:latin typeface="+mj-lt"/>
                          <a:ea typeface="+mn-ea"/>
                          <a:cs typeface="+mn-cs"/>
                        </a:rPr>
                        <a:t>Lack of contract, in violation of, or a contract not within </a:t>
                      </a:r>
                      <a:r>
                        <a:rPr kumimoji="0" lang="en-US" sz="1400" b="0" i="0" u="none" strike="noStrike" kern="1200" baseline="0" dirty="0" err="1" smtClean="0">
                          <a:solidFill>
                            <a:schemeClr val="tx1"/>
                          </a:solidFill>
                          <a:latin typeface="+mj-lt"/>
                          <a:ea typeface="+mn-ea"/>
                          <a:cs typeface="+mn-cs"/>
                        </a:rPr>
                        <a:t>FMV</a:t>
                      </a:r>
                      <a:r>
                        <a:rPr kumimoji="0" lang="en-US" sz="1400" b="0" i="0" u="none" strike="noStrike" kern="1200" baseline="0" dirty="0" smtClean="0">
                          <a:solidFill>
                            <a:schemeClr val="tx1"/>
                          </a:solidFill>
                          <a:latin typeface="+mj-lt"/>
                          <a:ea typeface="+mn-ea"/>
                          <a:cs typeface="+mn-cs"/>
                        </a:rPr>
                        <a:t> – physician leased space. </a:t>
                      </a:r>
                      <a:br>
                        <a:rPr kumimoji="0" lang="en-US" sz="1400" b="0" i="0" u="none" strike="noStrike" kern="1200" baseline="0" dirty="0" smtClean="0">
                          <a:solidFill>
                            <a:schemeClr val="tx1"/>
                          </a:solidFill>
                          <a:latin typeface="+mj-lt"/>
                          <a:ea typeface="+mn-ea"/>
                          <a:cs typeface="+mn-cs"/>
                        </a:rPr>
                      </a:br>
                      <a:endParaRPr kumimoji="0" lang="en-US" sz="1400" b="0" i="0" u="none" strike="noStrike" kern="1200" baseline="0" dirty="0" smtClean="0">
                        <a:solidFill>
                          <a:schemeClr val="tx1"/>
                        </a:solidFill>
                        <a:latin typeface="+mj-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baseline="0" dirty="0" smtClean="0">
                          <a:solidFill>
                            <a:schemeClr val="tx1"/>
                          </a:solidFill>
                          <a:latin typeface="+mj-lt"/>
                          <a:ea typeface="+mn-ea"/>
                          <a:cs typeface="+mn-cs"/>
                        </a:rPr>
                        <a:t>Receiving hospital gifts exceeding the annual, non-monetary compensation limit for physicians.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baseline="0" dirty="0" smtClean="0">
                        <a:solidFill>
                          <a:schemeClr val="tx1"/>
                        </a:solidFill>
                        <a:latin typeface="+mj-lt"/>
                        <a:ea typeface="+mn-ea"/>
                        <a:cs typeface="+mn-cs"/>
                      </a:endParaRPr>
                    </a:p>
                  </a:txBody>
                  <a:tcPr/>
                </a:tc>
              </a:tr>
            </a:tbl>
          </a:graphicData>
        </a:graphic>
      </p:graphicFrame>
    </p:spTree>
    <p:extLst>
      <p:ext uri="{BB962C8B-B14F-4D97-AF65-F5344CB8AC3E}">
        <p14:creationId xmlns:p14="http://schemas.microsoft.com/office/powerpoint/2010/main" val="1047392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2800" dirty="0" smtClean="0">
                <a:latin typeface="Arial" charset="0"/>
                <a:cs typeface="Arial" charset="0"/>
              </a:rPr>
              <a:t>Code of Conduct: Fraud &amp; Abuse Laws – Stark Law Continued…</a:t>
            </a:r>
            <a:endParaRPr lang="en-US" sz="2800" dirty="0" smtClean="0">
              <a:solidFill>
                <a:schemeClr val="tx1"/>
              </a:solidFill>
              <a:latin typeface="Arial" charset="0"/>
              <a:cs typeface="Arial" charset="0"/>
            </a:endParaRP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22723252"/>
              </p:ext>
            </p:extLst>
          </p:nvPr>
        </p:nvGraphicFramePr>
        <p:xfrm>
          <a:off x="381000" y="1676400"/>
          <a:ext cx="8382000" cy="4800600"/>
        </p:xfrm>
        <a:graphic>
          <a:graphicData uri="http://schemas.openxmlformats.org/drawingml/2006/table">
            <a:tbl>
              <a:tblPr firstRow="1" bandRow="1">
                <a:tableStyleId>{72833802-FEF1-4C79-8D5D-14CF1EAF98D9}</a:tableStyleId>
              </a:tblPr>
              <a:tblGrid>
                <a:gridCol w="1295400"/>
                <a:gridCol w="3429000"/>
                <a:gridCol w="3657600"/>
              </a:tblGrid>
              <a:tr h="308686">
                <a:tc>
                  <a:txBody>
                    <a:bodyPr/>
                    <a:lstStyle/>
                    <a:p>
                      <a:r>
                        <a:rPr lang="en-US" sz="1600" dirty="0" smtClean="0"/>
                        <a:t>Rule</a:t>
                      </a:r>
                      <a:endParaRPr lang="en-US" sz="1600" dirty="0"/>
                    </a:p>
                  </a:txBody>
                  <a:tcPr/>
                </a:tc>
                <a:tc gridSpan="2">
                  <a:txBody>
                    <a:bodyPr/>
                    <a:lstStyle/>
                    <a:p>
                      <a:r>
                        <a:rPr lang="en-US" sz="1600" baseline="0" dirty="0" smtClean="0"/>
                        <a:t>Stark </a:t>
                      </a:r>
                      <a:r>
                        <a:rPr lang="en-US" sz="1600" dirty="0" smtClean="0"/>
                        <a:t>Exceptions (Most</a:t>
                      </a:r>
                      <a:r>
                        <a:rPr lang="en-US" sz="1600" baseline="0" dirty="0" smtClean="0"/>
                        <a:t> Common)</a:t>
                      </a:r>
                      <a:endParaRPr lang="en-US" sz="1600" dirty="0"/>
                    </a:p>
                  </a:txBody>
                  <a:tcPr/>
                </a:tc>
                <a:tc hMerge="1">
                  <a:txBody>
                    <a:bodyPr/>
                    <a:lstStyle/>
                    <a:p>
                      <a:endParaRPr lang="en-US" sz="1600" dirty="0"/>
                    </a:p>
                  </a:txBody>
                  <a:tcPr/>
                </a:tc>
              </a:tr>
              <a:tr h="4465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cs typeface="Arial" pitchFamily="34" charset="0"/>
                        </a:rPr>
                        <a:t>Stark Law </a:t>
                      </a:r>
                      <a:br>
                        <a:rPr lang="en-US" sz="1600" b="1" dirty="0" smtClean="0">
                          <a:latin typeface="+mj-lt"/>
                          <a:cs typeface="Arial" pitchFamily="34" charset="0"/>
                        </a:rPr>
                      </a:br>
                      <a:r>
                        <a:rPr lang="en-US" sz="1600" b="1" dirty="0" smtClean="0">
                          <a:latin typeface="+mj-lt"/>
                          <a:cs typeface="Arial" pitchFamily="34" charset="0"/>
                        </a:rPr>
                        <a:t>Continued</a:t>
                      </a:r>
                      <a:endParaRPr lang="en-US" sz="1600" dirty="0" smtClean="0">
                        <a:latin typeface="+mj-lt"/>
                      </a:endParaRPr>
                    </a:p>
                    <a:p>
                      <a:endParaRPr lang="en-US" sz="1600" dirty="0" smtClean="0">
                        <a:latin typeface="+mj-lt"/>
                      </a:endParaRPr>
                    </a:p>
                    <a:p>
                      <a:endParaRPr lang="en-US" sz="1600" dirty="0" smtClean="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1" u="none" strike="noStrike" kern="1200" baseline="0" dirty="0" smtClean="0">
                          <a:solidFill>
                            <a:schemeClr val="tx1"/>
                          </a:solidFill>
                          <a:latin typeface="+mn-lt"/>
                          <a:ea typeface="+mn-ea"/>
                          <a:cs typeface="Arial" pitchFamily="34" charset="0"/>
                        </a:rPr>
                        <a:t>Physician contracts</a:t>
                      </a:r>
                      <a:r>
                        <a:rPr kumimoji="0" lang="en-US" sz="1400" b="0" i="1" u="none" strike="noStrike" kern="1200" baseline="0" dirty="0" smtClean="0">
                          <a:solidFill>
                            <a:schemeClr val="tx1"/>
                          </a:solidFill>
                          <a:latin typeface="+mn-lt"/>
                          <a:ea typeface="+mn-ea"/>
                          <a:cs typeface="Arial" pitchFamily="34" charset="0"/>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baseline="0" dirty="0" smtClean="0">
                          <a:solidFill>
                            <a:schemeClr val="tx1"/>
                          </a:solidFill>
                          <a:latin typeface="+mn-lt"/>
                          <a:ea typeface="+mn-ea"/>
                          <a:cs typeface="Arial" pitchFamily="34" charset="0"/>
                        </a:rPr>
                        <a:t>Examples:</a:t>
                      </a:r>
                    </a:p>
                    <a:p>
                      <a:pPr marL="571500" marR="0" indent="-2794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300" b="0" i="0" u="none" strike="noStrike" kern="1200" baseline="0" dirty="0" smtClean="0">
                          <a:solidFill>
                            <a:schemeClr val="tx1"/>
                          </a:solidFill>
                          <a:latin typeface="+mn-lt"/>
                          <a:ea typeface="+mn-ea"/>
                          <a:cs typeface="Arial" pitchFamily="34" charset="0"/>
                        </a:rPr>
                        <a:t>Employment agreements</a:t>
                      </a:r>
                    </a:p>
                    <a:p>
                      <a:pPr marL="571500" marR="0" indent="-2794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300" b="0" i="0" u="none" strike="noStrike" kern="1200" baseline="0" dirty="0" smtClean="0">
                          <a:solidFill>
                            <a:schemeClr val="tx1"/>
                          </a:solidFill>
                          <a:latin typeface="+mn-lt"/>
                          <a:ea typeface="+mn-ea"/>
                          <a:cs typeface="Arial" pitchFamily="34" charset="0"/>
                        </a:rPr>
                        <a:t>Agreements for professional or management services</a:t>
                      </a:r>
                    </a:p>
                    <a:p>
                      <a:pPr marL="571500" marR="0" indent="-2794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300" b="0" i="0" u="none" strike="noStrike" kern="1200" baseline="0" dirty="0" smtClean="0">
                          <a:solidFill>
                            <a:schemeClr val="tx1"/>
                          </a:solidFill>
                          <a:latin typeface="+mn-lt"/>
                          <a:ea typeface="+mn-ea"/>
                          <a:cs typeface="Arial" pitchFamily="34" charset="0"/>
                        </a:rPr>
                        <a:t>Lease agreements</a:t>
                      </a:r>
                    </a:p>
                    <a:p>
                      <a:pPr marL="29210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400" b="0" i="0" u="none" strike="noStrike" kern="1200" baseline="0" dirty="0" smtClean="0">
                        <a:solidFill>
                          <a:schemeClr val="tx1"/>
                        </a:solidFill>
                        <a:latin typeface="+mn-lt"/>
                        <a:ea typeface="+mn-ea"/>
                        <a:cs typeface="Arial" pitchFamily="34" charset="0"/>
                      </a:endParaRPr>
                    </a:p>
                    <a:p>
                      <a:pPr>
                        <a:spcBef>
                          <a:spcPct val="0"/>
                        </a:spcBef>
                        <a:buFontTx/>
                        <a:buNone/>
                        <a:defRPr/>
                      </a:pPr>
                      <a:r>
                        <a:rPr kumimoji="0" lang="en-US" sz="1600" b="0" i="1" u="none" strike="noStrike" kern="1200" baseline="0" dirty="0" smtClean="0">
                          <a:solidFill>
                            <a:schemeClr val="tx1"/>
                          </a:solidFill>
                          <a:latin typeface="+mn-lt"/>
                          <a:ea typeface="+mn-ea"/>
                          <a:cs typeface="Arial" pitchFamily="34" charset="0"/>
                        </a:rPr>
                        <a:t>Medical Staff Incidental Benefits:</a:t>
                      </a: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1400" b="0" i="0" u="none" strike="noStrike" kern="1200" baseline="0" dirty="0" smtClean="0">
                          <a:solidFill>
                            <a:schemeClr val="tx1"/>
                          </a:solidFill>
                          <a:latin typeface="+mn-lt"/>
                          <a:ea typeface="+mn-ea"/>
                          <a:cs typeface="Arial" pitchFamily="34" charset="0"/>
                        </a:rPr>
                        <a:t>Hospitals are allowed to compensate medical staff members for certain items/services used on the campus.</a:t>
                      </a: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400" b="0" i="0" u="none" strike="noStrike" kern="1200" baseline="0" dirty="0" smtClean="0">
                        <a:solidFill>
                          <a:schemeClr val="tx1"/>
                        </a:solidFill>
                        <a:latin typeface="+mn-lt"/>
                        <a:ea typeface="+mn-ea"/>
                        <a:cs typeface="Arial" pitchFamily="34" charset="0"/>
                      </a:endParaRPr>
                    </a:p>
                    <a:p>
                      <a:pPr marL="285750" indent="-285750">
                        <a:buFont typeface="Arial" panose="020B0604020202020204" pitchFamily="34" charset="0"/>
                        <a:buChar char="•"/>
                      </a:pPr>
                      <a:r>
                        <a:rPr lang="en-US" altLang="en-US" sz="1300" dirty="0" smtClean="0"/>
                        <a:t>Offered to all members of medical staff </a:t>
                      </a:r>
                    </a:p>
                    <a:p>
                      <a:pPr marL="285750" indent="-285750">
                        <a:buFont typeface="Arial" panose="020B0604020202020204" pitchFamily="34" charset="0"/>
                        <a:buChar char="•"/>
                      </a:pPr>
                      <a:r>
                        <a:rPr lang="en-US" altLang="en-US" sz="1300" dirty="0" smtClean="0"/>
                        <a:t>Not based on the volume or value of referrals </a:t>
                      </a:r>
                    </a:p>
                    <a:p>
                      <a:pPr marL="285750" indent="-285750">
                        <a:buFont typeface="Arial" panose="020B0604020202020204" pitchFamily="34" charset="0"/>
                        <a:buChar char="•"/>
                      </a:pPr>
                      <a:r>
                        <a:rPr lang="en-US" altLang="en-US" sz="1300" dirty="0" smtClean="0">
                          <a:solidFill>
                            <a:schemeClr val="tx1"/>
                          </a:solidFill>
                        </a:rPr>
                        <a:t>Provided when medical staff members are rounding or are engaged in other activities benefiting the hospital or its patients</a:t>
                      </a:r>
                    </a:p>
                  </a:txBody>
                  <a:tcPr/>
                </a:tc>
                <a:tc>
                  <a:txBody>
                    <a:bodyPr/>
                    <a:lstStyle/>
                    <a:p>
                      <a:pPr marL="292100" marR="0" indent="-29210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1600" b="0" i="1" u="none" strike="noStrike" kern="1200" baseline="0" dirty="0" smtClean="0">
                          <a:solidFill>
                            <a:schemeClr val="tx1"/>
                          </a:solidFill>
                          <a:latin typeface="+mn-lt"/>
                          <a:ea typeface="+mn-ea"/>
                          <a:cs typeface="Arial" pitchFamily="34" charset="0"/>
                        </a:rPr>
                        <a:t>Non-Monetary Compensation:</a:t>
                      </a:r>
                    </a:p>
                    <a:p>
                      <a:pPr>
                        <a:spcBef>
                          <a:spcPct val="0"/>
                        </a:spcBef>
                        <a:buFontTx/>
                        <a:buNone/>
                        <a:defRPr/>
                      </a:pPr>
                      <a:r>
                        <a:rPr lang="en-US" sz="1400" dirty="0" smtClean="0"/>
                        <a:t>Hospitals</a:t>
                      </a:r>
                      <a:r>
                        <a:rPr lang="en-US" sz="1400" baseline="0" dirty="0" smtClean="0"/>
                        <a:t> are limited to the amount of items/services they can gift physicians per year. </a:t>
                      </a:r>
                    </a:p>
                    <a:p>
                      <a:pPr>
                        <a:spcBef>
                          <a:spcPct val="0"/>
                        </a:spcBef>
                        <a:buFontTx/>
                        <a:buNone/>
                        <a:defRPr/>
                      </a:pPr>
                      <a:endParaRPr kumimoji="0" lang="en-US" sz="1400" b="0" i="0" u="none" strike="noStrike" kern="1200" baseline="0" dirty="0" smtClean="0">
                        <a:solidFill>
                          <a:schemeClr val="tx1"/>
                        </a:solidFill>
                        <a:latin typeface="+mn-lt"/>
                        <a:ea typeface="+mn-ea"/>
                        <a:cs typeface="Arial" pitchFamily="34" charset="0"/>
                      </a:endParaRPr>
                    </a:p>
                    <a:p>
                      <a:pPr marL="285750" indent="-285750">
                        <a:buFont typeface="Arial" panose="020B0604020202020204" pitchFamily="34" charset="0"/>
                        <a:buChar char="•"/>
                      </a:pPr>
                      <a:r>
                        <a:rPr lang="en-US" altLang="en-US" sz="1300" dirty="0" smtClean="0">
                          <a:latin typeface="+mj-lt"/>
                        </a:rPr>
                        <a:t>Not cash or cash equivalent</a:t>
                      </a:r>
                    </a:p>
                    <a:p>
                      <a:pPr marL="285750" indent="-285750">
                        <a:buFont typeface="Arial" panose="020B0604020202020204" pitchFamily="34" charset="0"/>
                        <a:buChar char="•"/>
                      </a:pPr>
                      <a:r>
                        <a:rPr lang="en-US" altLang="en-US" sz="1300" dirty="0" smtClean="0">
                          <a:latin typeface="+mj-lt"/>
                        </a:rPr>
                        <a:t>Not based on volume or value of referrals</a:t>
                      </a:r>
                    </a:p>
                    <a:p>
                      <a:pPr marL="285750" indent="-285750">
                        <a:buFont typeface="Arial" panose="020B0604020202020204" pitchFamily="34" charset="0"/>
                        <a:buChar char="•"/>
                      </a:pPr>
                      <a:r>
                        <a:rPr lang="en-US" altLang="en-US" sz="1300" dirty="0" smtClean="0">
                          <a:latin typeface="+mj-lt"/>
                        </a:rPr>
                        <a:t>Cannot be provided to a medical group or practice (individual physician only)</a:t>
                      </a:r>
                    </a:p>
                    <a:p>
                      <a:pPr marL="285750" indent="-285750">
                        <a:buFont typeface="Arial" panose="020B0604020202020204" pitchFamily="34" charset="0"/>
                        <a:buChar char="•"/>
                      </a:pPr>
                      <a:r>
                        <a:rPr lang="en-US" altLang="en-US" sz="1300" dirty="0" smtClean="0">
                          <a:solidFill>
                            <a:schemeClr val="tx1"/>
                          </a:solidFill>
                          <a:latin typeface="+mj-lt"/>
                        </a:rPr>
                        <a:t>Cannot be solicited </a:t>
                      </a:r>
                    </a:p>
                    <a:p>
                      <a:pPr marL="285750" indent="-285750">
                        <a:buFont typeface="Arial" panose="020B0604020202020204" pitchFamily="34" charset="0"/>
                        <a:buChar char="•"/>
                      </a:pPr>
                      <a:r>
                        <a:rPr lang="en-US" altLang="en-US" sz="1300" dirty="0" smtClean="0">
                          <a:latin typeface="+mj-lt"/>
                        </a:rPr>
                        <a:t>Cannot exceed an aggregate annual limit (i.e., CY17 ≤ $398).</a:t>
                      </a:r>
                      <a:endParaRPr kumimoji="0" lang="en-US" altLang="en-US" sz="1300" b="0" i="0" u="none" strike="noStrike" kern="1200" baseline="0" dirty="0" smtClean="0">
                        <a:solidFill>
                          <a:schemeClr val="tx1"/>
                        </a:solidFill>
                        <a:latin typeface="+mj-lt"/>
                        <a:ea typeface="+mn-ea"/>
                        <a:cs typeface="+mn-cs"/>
                      </a:endParaRPr>
                    </a:p>
                  </a:txBody>
                  <a:tcPr/>
                </a:tc>
              </a:tr>
            </a:tbl>
          </a:graphicData>
        </a:graphic>
      </p:graphicFrame>
    </p:spTree>
    <p:extLst>
      <p:ext uri="{BB962C8B-B14F-4D97-AF65-F5344CB8AC3E}">
        <p14:creationId xmlns:p14="http://schemas.microsoft.com/office/powerpoint/2010/main" val="2792861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2800" dirty="0" smtClean="0">
                <a:latin typeface="Arial" charset="0"/>
                <a:cs typeface="Arial" charset="0"/>
              </a:rPr>
              <a:t>Code of Conduct: Fraud &amp; Abuse Laws – Anti-Kickback Statue</a:t>
            </a:r>
            <a:endParaRPr lang="en-US" sz="2800" dirty="0" smtClean="0">
              <a:solidFill>
                <a:schemeClr val="tx1"/>
              </a:solidFill>
              <a:latin typeface="Arial" charset="0"/>
              <a:cs typeface="Arial" charset="0"/>
            </a:endParaRP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65927867"/>
              </p:ext>
            </p:extLst>
          </p:nvPr>
        </p:nvGraphicFramePr>
        <p:xfrm>
          <a:off x="381000" y="1752600"/>
          <a:ext cx="8382000" cy="4419600"/>
        </p:xfrm>
        <a:graphic>
          <a:graphicData uri="http://schemas.openxmlformats.org/drawingml/2006/table">
            <a:tbl>
              <a:tblPr firstRow="1" bandRow="1">
                <a:tableStyleId>{72833802-FEF1-4C79-8D5D-14CF1EAF98D9}</a:tableStyleId>
              </a:tblPr>
              <a:tblGrid>
                <a:gridCol w="1524000"/>
                <a:gridCol w="3657600"/>
                <a:gridCol w="3200400"/>
              </a:tblGrid>
              <a:tr h="399172">
                <a:tc>
                  <a:txBody>
                    <a:bodyPr/>
                    <a:lstStyle/>
                    <a:p>
                      <a:r>
                        <a:rPr lang="en-US" sz="1600" dirty="0" smtClean="0"/>
                        <a:t>Rule</a:t>
                      </a:r>
                      <a:endParaRPr lang="en-US" sz="1600" dirty="0"/>
                    </a:p>
                  </a:txBody>
                  <a:tcPr/>
                </a:tc>
                <a:tc>
                  <a:txBody>
                    <a:bodyPr/>
                    <a:lstStyle/>
                    <a:p>
                      <a:r>
                        <a:rPr lang="en-US" sz="1600" dirty="0" smtClean="0"/>
                        <a:t>Description</a:t>
                      </a:r>
                      <a:endParaRPr lang="en-US" sz="1600" dirty="0"/>
                    </a:p>
                  </a:txBody>
                  <a:tcPr/>
                </a:tc>
                <a:tc>
                  <a:txBody>
                    <a:bodyPr/>
                    <a:lstStyle/>
                    <a:p>
                      <a:r>
                        <a:rPr lang="en-US" sz="1600" dirty="0" smtClean="0"/>
                        <a:t>Example Violation</a:t>
                      </a:r>
                      <a:endParaRPr lang="en-US" sz="1600" dirty="0"/>
                    </a:p>
                  </a:txBody>
                  <a:tcPr/>
                </a:tc>
              </a:tr>
              <a:tr h="4020428">
                <a:tc>
                  <a:txBody>
                    <a:bodyPr/>
                    <a:lstStyle/>
                    <a:p>
                      <a:r>
                        <a:rPr lang="en-US" sz="1600" b="1" dirty="0" smtClean="0">
                          <a:latin typeface="+mj-lt"/>
                          <a:cs typeface="Arial" pitchFamily="34" charset="0"/>
                        </a:rPr>
                        <a:t>Anti-Kickback Statute</a:t>
                      </a:r>
                    </a:p>
                    <a:p>
                      <a:endParaRPr lang="en-US" sz="1600" b="1" dirty="0" smtClean="0">
                        <a:latin typeface="+mj-lt"/>
                        <a:cs typeface="Arial" pitchFamily="34" charset="0"/>
                      </a:endParaRPr>
                    </a:p>
                    <a:p>
                      <a:r>
                        <a:rPr lang="en-US" sz="1400" b="0" dirty="0" smtClean="0">
                          <a:solidFill>
                            <a:schemeClr val="accent5"/>
                          </a:solidFill>
                          <a:latin typeface="+mj-lt"/>
                          <a:cs typeface="Arial" pitchFamily="34" charset="0"/>
                        </a:rPr>
                        <a:t>(Policy RC-03)</a:t>
                      </a:r>
                      <a:endParaRPr lang="en-US" sz="1400" b="0" dirty="0">
                        <a:solidFill>
                          <a:schemeClr val="accent5"/>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cs typeface="Arial" pitchFamily="34" charset="0"/>
                        </a:rPr>
                        <a:t>Prohibits </a:t>
                      </a:r>
                      <a:r>
                        <a:rPr lang="en-US" sz="1400" b="1" i="0" dirty="0" smtClean="0">
                          <a:solidFill>
                            <a:srgbClr val="0070C0"/>
                          </a:solidFill>
                          <a:latin typeface="+mj-lt"/>
                          <a:cs typeface="Arial" pitchFamily="34" charset="0"/>
                        </a:rPr>
                        <a:t>anyone</a:t>
                      </a:r>
                      <a:r>
                        <a:rPr lang="en-US" sz="1400" b="1" i="1" dirty="0" smtClean="0">
                          <a:latin typeface="+mj-lt"/>
                          <a:cs typeface="Arial" pitchFamily="34" charset="0"/>
                        </a:rPr>
                        <a:t> </a:t>
                      </a:r>
                      <a:r>
                        <a:rPr lang="en-US" sz="1400" b="1" dirty="0" smtClean="0">
                          <a:latin typeface="+mj-lt"/>
                          <a:cs typeface="Arial" pitchFamily="34" charset="0"/>
                        </a:rPr>
                        <a:t>from offering, paying, soliciting or receiving </a:t>
                      </a:r>
                      <a:r>
                        <a:rPr lang="en-US" sz="1400" b="1" i="0" dirty="0" smtClean="0">
                          <a:solidFill>
                            <a:srgbClr val="0070C0"/>
                          </a:solidFill>
                          <a:latin typeface="+mj-lt"/>
                          <a:cs typeface="Arial" pitchFamily="34" charset="0"/>
                        </a:rPr>
                        <a:t>anything of value</a:t>
                      </a:r>
                      <a:r>
                        <a:rPr lang="en-US" sz="1400" b="1" dirty="0" smtClean="0">
                          <a:latin typeface="+mj-lt"/>
                          <a:cs typeface="Arial" pitchFamily="34" charset="0"/>
                        </a:rPr>
                        <a:t> to induce or reward referrals or generate federal health care program business</a:t>
                      </a:r>
                      <a:r>
                        <a:rPr lang="en-US" sz="1400" dirty="0" smtClean="0">
                          <a:latin typeface="+mj-lt"/>
                          <a:cs typeface="Arial" pitchFamily="34" charset="0"/>
                        </a:rPr>
                        <a:t>. </a:t>
                      </a:r>
                    </a:p>
                    <a:p>
                      <a:endParaRPr kumimoji="0" lang="en-US" sz="1400" b="0" i="0" u="none" strike="noStrike" kern="1200" baseline="0" dirty="0" smtClean="0">
                        <a:solidFill>
                          <a:schemeClr val="tx1"/>
                        </a:solidFill>
                        <a:latin typeface="+mj-lt"/>
                        <a:ea typeface="+mn-ea"/>
                        <a:cs typeface="+mn-cs"/>
                      </a:endParaRPr>
                    </a:p>
                    <a:p>
                      <a:r>
                        <a:rPr kumimoji="0" lang="en-US" sz="1400" b="1" i="0" u="none" strike="noStrike" kern="1200" baseline="0" dirty="0" smtClean="0">
                          <a:solidFill>
                            <a:schemeClr val="tx1"/>
                          </a:solidFill>
                          <a:latin typeface="+mj-lt"/>
                          <a:ea typeface="+mn-ea"/>
                          <a:cs typeface="+mn-cs"/>
                        </a:rPr>
                        <a:t>Penalties:</a:t>
                      </a:r>
                    </a:p>
                    <a:p>
                      <a:pPr marL="228600" indent="-228600">
                        <a:buFont typeface="Arial" panose="020B0604020202020204" pitchFamily="34" charset="0"/>
                        <a:buChar char="•"/>
                      </a:pPr>
                      <a:r>
                        <a:rPr kumimoji="0" lang="en-US" sz="1400" b="0" i="0" u="none" strike="noStrike" kern="1200" baseline="0" dirty="0" smtClean="0">
                          <a:solidFill>
                            <a:schemeClr val="tx1"/>
                          </a:solidFill>
                          <a:latin typeface="+mj-lt"/>
                          <a:ea typeface="+mn-ea"/>
                          <a:cs typeface="+mn-cs"/>
                        </a:rPr>
                        <a:t>Criminal: </a:t>
                      </a:r>
                    </a:p>
                    <a:p>
                      <a:pPr marL="520700" indent="-292100">
                        <a:buFont typeface="Courier New" panose="02070309020205020404" pitchFamily="49" charset="0"/>
                        <a:buChar char="o"/>
                      </a:pPr>
                      <a:r>
                        <a:rPr kumimoji="0" lang="en-US" sz="1400" b="0" i="0" u="none" strike="noStrike" kern="1200" baseline="0" dirty="0" smtClean="0">
                          <a:solidFill>
                            <a:schemeClr val="tx1"/>
                          </a:solidFill>
                          <a:latin typeface="+mj-lt"/>
                          <a:ea typeface="+mn-ea"/>
                          <a:cs typeface="+mn-cs"/>
                        </a:rPr>
                        <a:t>Fines up to $25,000 per violation </a:t>
                      </a:r>
                    </a:p>
                    <a:p>
                      <a:pPr marL="520700" indent="-292100">
                        <a:buFont typeface="Courier New" panose="02070309020205020404" pitchFamily="49" charset="0"/>
                        <a:buChar char="o"/>
                      </a:pPr>
                      <a:r>
                        <a:rPr kumimoji="0" lang="en-US" sz="1400" b="0" i="0" u="none" strike="noStrike" kern="1200" baseline="0" dirty="0" smtClean="0">
                          <a:solidFill>
                            <a:schemeClr val="tx1"/>
                          </a:solidFill>
                          <a:latin typeface="+mj-lt"/>
                          <a:ea typeface="+mn-ea"/>
                          <a:cs typeface="+mn-cs"/>
                        </a:rPr>
                        <a:t>5 year prison term per violation </a:t>
                      </a:r>
                    </a:p>
                    <a:p>
                      <a:endParaRPr kumimoji="0" lang="en-US" sz="1400" b="0" i="0" u="none" strike="noStrike" kern="1200" baseline="0" dirty="0" smtClean="0">
                        <a:solidFill>
                          <a:schemeClr val="tx1"/>
                        </a:solidFill>
                        <a:latin typeface="+mj-lt"/>
                        <a:ea typeface="+mn-ea"/>
                        <a:cs typeface="+mn-cs"/>
                      </a:endParaRPr>
                    </a:p>
                    <a:p>
                      <a:pPr marL="228600" indent="-228600">
                        <a:buFont typeface="Arial" panose="020B0604020202020204" pitchFamily="34" charset="0"/>
                        <a:buChar char="•"/>
                      </a:pPr>
                      <a:r>
                        <a:rPr kumimoji="0" lang="en-US" sz="1400" b="0" i="0" u="none" strike="noStrike" kern="1200" baseline="0" dirty="0" smtClean="0">
                          <a:solidFill>
                            <a:schemeClr val="tx1"/>
                          </a:solidFill>
                          <a:latin typeface="+mj-lt"/>
                          <a:ea typeface="+mn-ea"/>
                          <a:cs typeface="+mn-cs"/>
                        </a:rPr>
                        <a:t>Civil/Administrative: </a:t>
                      </a:r>
                    </a:p>
                    <a:p>
                      <a:pPr marL="520700" indent="-292100">
                        <a:buFont typeface="Courier New" panose="02070309020205020404" pitchFamily="49" charset="0"/>
                        <a:buChar char="o"/>
                      </a:pPr>
                      <a:r>
                        <a:rPr kumimoji="0" lang="en-US" sz="1400" b="0" i="0" u="none" strike="noStrike" kern="1200" baseline="0" dirty="0" smtClean="0">
                          <a:solidFill>
                            <a:schemeClr val="tx1"/>
                          </a:solidFill>
                          <a:latin typeface="+mj-lt"/>
                          <a:ea typeface="+mn-ea"/>
                          <a:cs typeface="+mn-cs"/>
                        </a:rPr>
                        <a:t>False Claims Act liability </a:t>
                      </a:r>
                    </a:p>
                    <a:p>
                      <a:pPr marL="520700" indent="-292100">
                        <a:buFont typeface="Courier New" panose="02070309020205020404" pitchFamily="49" charset="0"/>
                        <a:buChar char="o"/>
                      </a:pPr>
                      <a:r>
                        <a:rPr kumimoji="0" lang="en-US" sz="1400" b="0" i="0" u="none" strike="noStrike" kern="1200" baseline="0" dirty="0" smtClean="0">
                          <a:solidFill>
                            <a:schemeClr val="tx1"/>
                          </a:solidFill>
                          <a:latin typeface="+mj-lt"/>
                          <a:ea typeface="+mn-ea"/>
                          <a:cs typeface="+mn-cs"/>
                        </a:rPr>
                        <a:t>Federal Healthcare program exclusion (All programs)</a:t>
                      </a:r>
                    </a:p>
                    <a:p>
                      <a:pPr marL="520700" indent="-292100">
                        <a:buFont typeface="Courier New" panose="02070309020205020404" pitchFamily="49" charset="0"/>
                        <a:buChar char="o"/>
                      </a:pPr>
                      <a:r>
                        <a:rPr kumimoji="0" lang="en-US" sz="1400" b="0" i="0" u="none" strike="noStrike" kern="1200" baseline="0" dirty="0" smtClean="0">
                          <a:solidFill>
                            <a:schemeClr val="tx1"/>
                          </a:solidFill>
                          <a:latin typeface="+mj-lt"/>
                          <a:ea typeface="+mn-ea"/>
                          <a:cs typeface="+mn-cs"/>
                        </a:rPr>
                        <a:t>Potential $50,000 fine per violation + 3x amount of each claim</a:t>
                      </a:r>
                      <a:endParaRPr lang="en-US" sz="1400" dirty="0" smtClean="0">
                        <a:latin typeface="+mj-lt"/>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latin typeface="+mj-lt"/>
                        <a:cs typeface="Arial"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baseline="0" dirty="0" smtClean="0">
                          <a:solidFill>
                            <a:schemeClr val="tx1"/>
                          </a:solidFill>
                          <a:latin typeface="+mj-lt"/>
                          <a:ea typeface="+mn-ea"/>
                          <a:cs typeface="+mn-cs"/>
                        </a:rPr>
                        <a:t>Bribes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baseline="0" dirty="0" smtClean="0">
                          <a:solidFill>
                            <a:schemeClr val="tx1"/>
                          </a:solidFill>
                          <a:latin typeface="+mj-lt"/>
                          <a:ea typeface="+mn-ea"/>
                          <a:cs typeface="+mn-cs"/>
                        </a:rPr>
                        <a:t>Kickbacks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baseline="0" dirty="0" smtClean="0">
                          <a:solidFill>
                            <a:schemeClr val="tx1"/>
                          </a:solidFill>
                          <a:latin typeface="+mj-lt"/>
                          <a:ea typeface="+mn-ea"/>
                          <a:cs typeface="+mn-cs"/>
                        </a:rPr>
                        <a:t>Rebates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baseline="0" dirty="0" smtClean="0">
                          <a:solidFill>
                            <a:schemeClr val="tx1"/>
                          </a:solidFill>
                          <a:latin typeface="+mj-lt"/>
                          <a:ea typeface="+mn-ea"/>
                          <a:cs typeface="+mn-cs"/>
                        </a:rPr>
                        <a:t>Free or discounted goods or services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baseline="0" dirty="0" smtClean="0">
                          <a:solidFill>
                            <a:schemeClr val="tx1"/>
                          </a:solidFill>
                          <a:latin typeface="+mj-lt"/>
                          <a:ea typeface="+mn-ea"/>
                          <a:cs typeface="+mn-cs"/>
                        </a:rPr>
                        <a:t>Gratuities for favorable treatment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baseline="0" dirty="0" smtClean="0">
                          <a:solidFill>
                            <a:schemeClr val="tx1"/>
                          </a:solidFill>
                          <a:latin typeface="+mj-lt"/>
                          <a:ea typeface="+mn-ea"/>
                          <a:cs typeface="+mn-cs"/>
                        </a:rPr>
                        <a:t>Below </a:t>
                      </a:r>
                      <a:r>
                        <a:rPr kumimoji="0" lang="en-US" sz="1400" b="0" i="0" u="none" strike="noStrike" kern="1200" baseline="0" dirty="0" err="1" smtClean="0">
                          <a:solidFill>
                            <a:schemeClr val="tx1"/>
                          </a:solidFill>
                          <a:latin typeface="+mj-lt"/>
                          <a:ea typeface="+mn-ea"/>
                          <a:cs typeface="+mn-cs"/>
                        </a:rPr>
                        <a:t>FMV</a:t>
                      </a:r>
                      <a:r>
                        <a:rPr kumimoji="0" lang="en-US" sz="1400" b="0" i="0" u="none" strike="noStrike" kern="1200" baseline="0" dirty="0" smtClean="0">
                          <a:solidFill>
                            <a:schemeClr val="tx1"/>
                          </a:solidFill>
                          <a:latin typeface="+mj-lt"/>
                          <a:ea typeface="+mn-ea"/>
                          <a:cs typeface="+mn-cs"/>
                        </a:rPr>
                        <a:t> lease agreement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baseline="0" dirty="0" smtClean="0">
                          <a:solidFill>
                            <a:schemeClr val="tx1"/>
                          </a:solidFill>
                          <a:latin typeface="+mj-lt"/>
                          <a:ea typeface="+mn-ea"/>
                          <a:cs typeface="+mn-cs"/>
                        </a:rPr>
                        <a:t>Physician contract in excess of </a:t>
                      </a:r>
                      <a:r>
                        <a:rPr kumimoji="0" lang="en-US" sz="1400" b="0" i="0" u="none" strike="noStrike" kern="1200" baseline="0" dirty="0" err="1" smtClean="0">
                          <a:solidFill>
                            <a:schemeClr val="tx1"/>
                          </a:solidFill>
                          <a:latin typeface="+mj-lt"/>
                          <a:ea typeface="+mn-ea"/>
                          <a:cs typeface="+mn-cs"/>
                        </a:rPr>
                        <a:t>FMV</a:t>
                      </a:r>
                      <a:r>
                        <a:rPr kumimoji="0" lang="en-US" sz="1400" b="0" i="0" u="none" strike="noStrike" kern="1200" baseline="0" dirty="0" smtClean="0">
                          <a:solidFill>
                            <a:schemeClr val="tx1"/>
                          </a:solidFill>
                          <a:latin typeface="+mj-lt"/>
                          <a:ea typeface="+mn-ea"/>
                          <a:cs typeface="+mn-cs"/>
                        </a:rPr>
                        <a:t> compensation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baseline="0" dirty="0" smtClean="0">
                        <a:solidFill>
                          <a:schemeClr val="tx1"/>
                        </a:solidFill>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baseline="0" dirty="0" smtClean="0">
                        <a:solidFill>
                          <a:schemeClr val="tx1"/>
                        </a:solidFill>
                        <a:latin typeface="+mj-lt"/>
                        <a:ea typeface="+mn-ea"/>
                        <a:cs typeface="+mn-cs"/>
                      </a:endParaRPr>
                    </a:p>
                  </a:txBody>
                  <a:tcPr/>
                </a:tc>
              </a:tr>
            </a:tbl>
          </a:graphicData>
        </a:graphic>
      </p:graphicFrame>
      <p:sp>
        <p:nvSpPr>
          <p:cNvPr id="4" name="TextBox 3"/>
          <p:cNvSpPr txBox="1"/>
          <p:nvPr/>
        </p:nvSpPr>
        <p:spPr bwMode="gray">
          <a:xfrm>
            <a:off x="381000" y="6172200"/>
            <a:ext cx="8382000" cy="457200"/>
          </a:xfrm>
          <a:prstGeom prst="rect">
            <a:avLst/>
          </a:prstGeom>
          <a:noFill/>
        </p:spPr>
        <p:txBody>
          <a:bodyPr wrap="square" lIns="45720" rIns="45720" rtlCol="0">
            <a:noAutofit/>
          </a:bodyPr>
          <a:lstStyle/>
          <a:p>
            <a:pPr algn="ctr">
              <a:spcBef>
                <a:spcPts val="400"/>
              </a:spcBef>
            </a:pPr>
            <a:r>
              <a:rPr lang="en-US" sz="1600" i="1" dirty="0" smtClean="0">
                <a:solidFill>
                  <a:srgbClr val="FF0000"/>
                </a:solidFill>
                <a:latin typeface="+mn-lt"/>
              </a:rPr>
              <a:t>**Refer to the OIG’s “Roadmap for New Physicians,” for more information on these Laws</a:t>
            </a:r>
            <a:r>
              <a:rPr lang="en-US" sz="1600" i="1" dirty="0" smtClean="0">
                <a:solidFill>
                  <a:srgbClr val="0070C0"/>
                </a:solidFill>
                <a:latin typeface="+mn-lt"/>
              </a:rPr>
              <a:t>.</a:t>
            </a:r>
          </a:p>
        </p:txBody>
      </p:sp>
    </p:spTree>
    <p:extLst>
      <p:ext uri="{BB962C8B-B14F-4D97-AF65-F5344CB8AC3E}">
        <p14:creationId xmlns:p14="http://schemas.microsoft.com/office/powerpoint/2010/main" val="455639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571500" indent="-342900"/>
            <a:r>
              <a:rPr lang="en-US" altLang="en-US" dirty="0" smtClean="0">
                <a:ea typeface="ＭＳ Ｐゴシック" pitchFamily="34" charset="-128"/>
              </a:rPr>
              <a:t>Civil</a:t>
            </a:r>
            <a:r>
              <a:rPr lang="en-US" altLang="en-US" dirty="0">
                <a:ea typeface="ＭＳ Ｐゴシック" pitchFamily="34" charset="-128"/>
              </a:rPr>
              <a:t>, criminal and administrative </a:t>
            </a:r>
            <a:r>
              <a:rPr lang="en-US" altLang="en-US" dirty="0" smtClean="0">
                <a:ea typeface="ＭＳ Ｐゴシック" pitchFamily="34" charset="-128"/>
              </a:rPr>
              <a:t>exposure</a:t>
            </a:r>
          </a:p>
          <a:p>
            <a:pPr marL="1143000" lvl="1" indent="-342900"/>
            <a:r>
              <a:rPr lang="en-US" altLang="en-US" dirty="0" smtClean="0">
                <a:ea typeface="ＭＳ Ｐゴシック" pitchFamily="34" charset="-128"/>
              </a:rPr>
              <a:t>Fines, penalties, imprisonment, loss of professional practice license and/or exclusion from State/Federal programs</a:t>
            </a:r>
          </a:p>
          <a:p>
            <a:pPr marL="571500" indent="-342900"/>
            <a:r>
              <a:rPr lang="en-US" altLang="en-US" dirty="0" smtClean="0">
                <a:ea typeface="ＭＳ Ｐゴシック" pitchFamily="34" charset="-128"/>
              </a:rPr>
              <a:t>Heightened oversight</a:t>
            </a:r>
          </a:p>
          <a:p>
            <a:pPr marL="1143000" lvl="1" indent="-342900"/>
            <a:r>
              <a:rPr lang="en-US" altLang="en-US" dirty="0" smtClean="0">
                <a:ea typeface="ＭＳ Ｐゴシック" pitchFamily="34" charset="-128"/>
              </a:rPr>
              <a:t>Corporate </a:t>
            </a:r>
            <a:r>
              <a:rPr lang="en-US" altLang="en-US" dirty="0">
                <a:ea typeface="ＭＳ Ｐゴシック" pitchFamily="34" charset="-128"/>
              </a:rPr>
              <a:t>Integrity </a:t>
            </a:r>
            <a:r>
              <a:rPr lang="en-US" altLang="en-US" dirty="0" smtClean="0">
                <a:ea typeface="ＭＳ Ｐゴシック" pitchFamily="34" charset="-128"/>
              </a:rPr>
              <a:t>Agreements</a:t>
            </a:r>
          </a:p>
          <a:p>
            <a:pPr marL="571500" indent="-342900"/>
            <a:r>
              <a:rPr lang="en-US" altLang="en-US" dirty="0" smtClean="0">
                <a:ea typeface="ＭＳ Ｐゴシック" pitchFamily="34" charset="-128"/>
              </a:rPr>
              <a:t>Harm </a:t>
            </a:r>
            <a:r>
              <a:rPr lang="en-US" altLang="en-US" dirty="0">
                <a:ea typeface="ＭＳ Ｐゴシック" pitchFamily="34" charset="-128"/>
              </a:rPr>
              <a:t>to reputation and service </a:t>
            </a:r>
            <a:r>
              <a:rPr lang="en-US" altLang="en-US" dirty="0" smtClean="0">
                <a:ea typeface="ＭＳ Ｐゴシック" pitchFamily="34" charset="-128"/>
              </a:rPr>
              <a:t>lines</a:t>
            </a:r>
          </a:p>
          <a:p>
            <a:pPr marL="571500" indent="-342900"/>
            <a:r>
              <a:rPr lang="en-US" altLang="en-US" dirty="0" smtClean="0">
                <a:ea typeface="ＭＳ Ｐゴシック" pitchFamily="34" charset="-128"/>
              </a:rPr>
              <a:t>Loss </a:t>
            </a:r>
            <a:r>
              <a:rPr lang="en-US" altLang="en-US" dirty="0">
                <a:ea typeface="ＭＳ Ｐゴシック" pitchFamily="34" charset="-128"/>
              </a:rPr>
              <a:t>of focus on strategic </a:t>
            </a:r>
            <a:r>
              <a:rPr lang="en-US" altLang="en-US" dirty="0" smtClean="0">
                <a:ea typeface="ＭＳ Ｐゴシック" pitchFamily="34" charset="-128"/>
              </a:rPr>
              <a:t>initiatives</a:t>
            </a:r>
          </a:p>
          <a:p>
            <a:pPr marL="571500" indent="-342900"/>
            <a:r>
              <a:rPr lang="en-US" altLang="en-US" dirty="0" smtClean="0">
                <a:ea typeface="ＭＳ Ｐゴシック" pitchFamily="34" charset="-128"/>
              </a:rPr>
              <a:t>Increased expenses</a:t>
            </a:r>
          </a:p>
          <a:p>
            <a:pPr marL="1143000" lvl="1" indent="-342900"/>
            <a:r>
              <a:rPr lang="en-US" altLang="en-US" dirty="0">
                <a:ea typeface="ＭＳ Ｐゴシック" pitchFamily="34" charset="-128"/>
              </a:rPr>
              <a:t>L</a:t>
            </a:r>
            <a:r>
              <a:rPr lang="en-US" altLang="en-US" dirty="0" smtClean="0">
                <a:ea typeface="ＭＳ Ｐゴシック" pitchFamily="34" charset="-128"/>
              </a:rPr>
              <a:t>egal </a:t>
            </a:r>
            <a:r>
              <a:rPr lang="en-US" altLang="en-US" dirty="0">
                <a:ea typeface="ＭＳ Ｐゴシック" pitchFamily="34" charset="-128"/>
              </a:rPr>
              <a:t>and consulting fees, </a:t>
            </a:r>
            <a:r>
              <a:rPr lang="en-US" altLang="en-US" dirty="0" smtClean="0">
                <a:ea typeface="ＭＳ Ｐゴシック" pitchFamily="34" charset="-128"/>
              </a:rPr>
              <a:t>corporate resources</a:t>
            </a:r>
          </a:p>
          <a:p>
            <a:pPr marL="571500" indent="-342900"/>
            <a:r>
              <a:rPr lang="en-US" altLang="en-US" dirty="0" smtClean="0">
                <a:ea typeface="ＭＳ Ｐゴシック" pitchFamily="34" charset="-128"/>
              </a:rPr>
              <a:t>Loss </a:t>
            </a:r>
            <a:r>
              <a:rPr lang="en-US" altLang="en-US" dirty="0">
                <a:ea typeface="ＭＳ Ｐゴシック" pitchFamily="34" charset="-128"/>
              </a:rPr>
              <a:t>of </a:t>
            </a:r>
            <a:r>
              <a:rPr lang="en-US" altLang="en-US" dirty="0" smtClean="0">
                <a:ea typeface="ＭＳ Ｐゴシック" pitchFamily="34" charset="-128"/>
              </a:rPr>
              <a:t>revenue</a:t>
            </a:r>
          </a:p>
          <a:p>
            <a:pPr marL="1143000" lvl="1" indent="-342900"/>
            <a:r>
              <a:rPr lang="en-US" altLang="en-US" dirty="0" smtClean="0">
                <a:ea typeface="ＭＳ Ｐゴシック" pitchFamily="34" charset="-128"/>
              </a:rPr>
              <a:t>Refunds to payers for inappropriately billed services</a:t>
            </a:r>
            <a:endParaRPr lang="en-US" altLang="en-US" dirty="0">
              <a:ea typeface="ＭＳ Ｐゴシック" pitchFamily="34" charset="-128"/>
            </a:endParaRPr>
          </a:p>
        </p:txBody>
      </p:sp>
      <p:sp>
        <p:nvSpPr>
          <p:cNvPr id="3" name="Title 2"/>
          <p:cNvSpPr>
            <a:spLocks noGrp="1"/>
          </p:cNvSpPr>
          <p:nvPr>
            <p:ph type="title"/>
          </p:nvPr>
        </p:nvSpPr>
        <p:spPr/>
        <p:txBody>
          <a:bodyPr/>
          <a:lstStyle/>
          <a:p>
            <a:r>
              <a:rPr lang="en-US" dirty="0" smtClean="0"/>
              <a:t>Costs of Non-Compliance</a:t>
            </a:r>
            <a:endParaRPr lang="en-US" dirty="0"/>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14</a:t>
            </a:fld>
            <a:endParaRPr lang="en-US" dirty="0"/>
          </a:p>
        </p:txBody>
      </p:sp>
    </p:spTree>
    <p:extLst>
      <p:ext uri="{BB962C8B-B14F-4D97-AF65-F5344CB8AC3E}">
        <p14:creationId xmlns:p14="http://schemas.microsoft.com/office/powerpoint/2010/main" val="818514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301625" y="1600200"/>
            <a:ext cx="8504238" cy="4953000"/>
          </a:xfrm>
        </p:spPr>
        <p:txBody>
          <a:bodyPr>
            <a:normAutofit fontScale="92500" lnSpcReduction="10000"/>
          </a:bodyPr>
          <a:lstStyle/>
          <a:p>
            <a:pPr marL="0" indent="0" eaLnBrk="1" fontAlgn="auto" hangingPunct="1">
              <a:spcAft>
                <a:spcPts val="1000"/>
              </a:spcAft>
              <a:buSzPct val="115000"/>
              <a:buNone/>
              <a:defRPr/>
            </a:pPr>
            <a:r>
              <a:rPr lang="en-US" sz="2600" i="1" dirty="0" smtClean="0">
                <a:solidFill>
                  <a:srgbClr val="0070C0"/>
                </a:solidFill>
                <a:latin typeface="Arial" pitchFamily="34" charset="0"/>
                <a:cs typeface="Arial" pitchFamily="34" charset="0"/>
              </a:rPr>
              <a:t>Physicians</a:t>
            </a:r>
            <a:r>
              <a:rPr lang="en-US" sz="2600" i="1" dirty="0" smtClean="0">
                <a:latin typeface="Arial" pitchFamily="34" charset="0"/>
                <a:cs typeface="Arial" pitchFamily="34" charset="0"/>
              </a:rPr>
              <a:t> have a duty to report a suspected wrongdoing. </a:t>
            </a:r>
          </a:p>
          <a:p>
            <a:pPr marL="0" indent="0" eaLnBrk="1" fontAlgn="auto" hangingPunct="1">
              <a:spcAft>
                <a:spcPts val="1000"/>
              </a:spcAft>
              <a:buSzPct val="115000"/>
              <a:buNone/>
              <a:defRPr/>
            </a:pPr>
            <a:endParaRPr lang="en-US" sz="100" dirty="0" smtClean="0">
              <a:latin typeface="Arial" pitchFamily="34" charset="0"/>
              <a:cs typeface="Arial" pitchFamily="34" charset="0"/>
            </a:endParaRPr>
          </a:p>
          <a:p>
            <a:pPr marL="0" indent="0" eaLnBrk="1" fontAlgn="auto" hangingPunct="1">
              <a:spcAft>
                <a:spcPts val="1000"/>
              </a:spcAft>
              <a:buSzPct val="115000"/>
              <a:buNone/>
              <a:defRPr/>
            </a:pPr>
            <a:r>
              <a:rPr lang="en-US" dirty="0" smtClean="0">
                <a:latin typeface="Arial" pitchFamily="34" charset="0"/>
                <a:cs typeface="Arial" pitchFamily="34" charset="0"/>
              </a:rPr>
              <a:t>Examples of Wrongdoings:</a:t>
            </a:r>
          </a:p>
          <a:p>
            <a:pPr marL="571500" indent="-342900">
              <a:spcAft>
                <a:spcPts val="1000"/>
              </a:spcAft>
              <a:buSzPct val="115000"/>
              <a:defRPr/>
            </a:pPr>
            <a:r>
              <a:rPr lang="en-US" sz="2100" dirty="0" smtClean="0">
                <a:latin typeface="Arial" pitchFamily="34" charset="0"/>
                <a:cs typeface="Arial" pitchFamily="34" charset="0"/>
              </a:rPr>
              <a:t>Operating or conducting business in violation of a known regulation </a:t>
            </a:r>
          </a:p>
          <a:p>
            <a:pPr marL="571500" indent="-342900">
              <a:spcAft>
                <a:spcPts val="1000"/>
              </a:spcAft>
              <a:buSzPct val="115000"/>
              <a:defRPr/>
            </a:pPr>
            <a:r>
              <a:rPr lang="en-US" sz="2100" dirty="0" smtClean="0">
                <a:latin typeface="Arial" pitchFamily="34" charset="0"/>
                <a:cs typeface="Arial" pitchFamily="34" charset="0"/>
              </a:rPr>
              <a:t>Breaches of confidential information</a:t>
            </a:r>
          </a:p>
          <a:p>
            <a:pPr marL="571500" indent="-342900">
              <a:spcAft>
                <a:spcPts val="1000"/>
              </a:spcAft>
              <a:buSzPct val="115000"/>
              <a:defRPr/>
            </a:pPr>
            <a:r>
              <a:rPr lang="en-US" sz="2100" dirty="0" smtClean="0">
                <a:latin typeface="Arial" pitchFamily="34" charset="0"/>
                <a:cs typeface="Arial" pitchFamily="34" charset="0"/>
              </a:rPr>
              <a:t>Unethical relationships with vendors or contractors</a:t>
            </a:r>
          </a:p>
          <a:p>
            <a:pPr marL="571500" indent="-342900">
              <a:spcAft>
                <a:spcPts val="1000"/>
              </a:spcAft>
              <a:buSzPct val="115000"/>
              <a:defRPr/>
            </a:pPr>
            <a:r>
              <a:rPr lang="en-US" sz="2100" dirty="0" smtClean="0">
                <a:latin typeface="Arial" pitchFamily="34" charset="0"/>
                <a:cs typeface="Arial" pitchFamily="34" charset="0"/>
              </a:rPr>
              <a:t>Fraudulent or false actions or statements</a:t>
            </a:r>
          </a:p>
          <a:p>
            <a:pPr marL="571500" indent="-342900">
              <a:spcAft>
                <a:spcPts val="1000"/>
              </a:spcAft>
              <a:buSzPct val="115000"/>
              <a:defRPr/>
            </a:pPr>
            <a:r>
              <a:rPr lang="en-US" sz="2100" dirty="0" smtClean="0">
                <a:latin typeface="Arial" pitchFamily="34" charset="0"/>
                <a:cs typeface="Arial" pitchFamily="34" charset="0"/>
              </a:rPr>
              <a:t>Improper billing or charging practices</a:t>
            </a:r>
          </a:p>
          <a:p>
            <a:pPr marL="571500" indent="-342900">
              <a:spcAft>
                <a:spcPts val="1000"/>
              </a:spcAft>
              <a:buSzPct val="115000"/>
              <a:defRPr/>
            </a:pPr>
            <a:r>
              <a:rPr lang="en-US" sz="2100" dirty="0" smtClean="0">
                <a:latin typeface="Arial" pitchFamily="34" charset="0"/>
                <a:cs typeface="Arial" pitchFamily="34" charset="0"/>
              </a:rPr>
              <a:t>Behavior inconsistent with policy or Mission/Values</a:t>
            </a:r>
          </a:p>
          <a:p>
            <a:pPr marL="571500" indent="-342900">
              <a:spcAft>
                <a:spcPts val="1000"/>
              </a:spcAft>
              <a:buSzPct val="115000"/>
              <a:defRPr/>
            </a:pPr>
            <a:r>
              <a:rPr lang="en-US" sz="2100" dirty="0" smtClean="0">
                <a:latin typeface="Arial" pitchFamily="34" charset="0"/>
                <a:cs typeface="Arial" pitchFamily="34" charset="0"/>
              </a:rPr>
              <a:t>Standards of care or practice not followed</a:t>
            </a:r>
            <a:endParaRPr lang="en-US" sz="2100" dirty="0">
              <a:latin typeface="Arial" pitchFamily="34" charset="0"/>
              <a:cs typeface="Arial" pitchFamily="34" charset="0"/>
            </a:endParaRPr>
          </a:p>
          <a:p>
            <a:pPr marL="571500" indent="-342900">
              <a:spcAft>
                <a:spcPts val="1000"/>
              </a:spcAft>
              <a:buSzPct val="115000"/>
              <a:defRPr/>
            </a:pPr>
            <a:r>
              <a:rPr lang="en-US" sz="2100" dirty="0" smtClean="0">
                <a:latin typeface="Arial" pitchFamily="34" charset="0"/>
                <a:cs typeface="Arial" pitchFamily="34" charset="0"/>
              </a:rPr>
              <a:t>Bribes or kickbacks (payment for referrals or business)</a:t>
            </a:r>
            <a:endParaRPr lang="en-US" sz="2100" dirty="0">
              <a:latin typeface="Arial" pitchFamily="34" charset="0"/>
              <a:cs typeface="Arial" pitchFamily="34" charset="0"/>
            </a:endParaRPr>
          </a:p>
        </p:txBody>
      </p:sp>
      <p:sp>
        <p:nvSpPr>
          <p:cNvPr id="23554" name="Title 7"/>
          <p:cNvSpPr>
            <a:spLocks noGrp="1"/>
          </p:cNvSpPr>
          <p:nvPr>
            <p:ph type="title"/>
          </p:nvPr>
        </p:nvSpPr>
        <p:spPr/>
        <p:txBody>
          <a:bodyPr/>
          <a:lstStyle/>
          <a:p>
            <a:pPr eaLnBrk="1" hangingPunct="1"/>
            <a:r>
              <a:rPr lang="en-US" sz="3200" dirty="0" smtClean="0">
                <a:solidFill>
                  <a:schemeClr val="tx1"/>
                </a:solidFill>
                <a:latin typeface="Arial" charset="0"/>
                <a:cs typeface="Arial" charset="0"/>
              </a:rPr>
              <a:t>Duty To Report Wrongdoing</a:t>
            </a: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sz="quarter" idx="14"/>
          </p:nvPr>
        </p:nvSpPr>
        <p:spPr>
          <a:xfrm>
            <a:off x="228600" y="1524000"/>
            <a:ext cx="8504238" cy="5181600"/>
          </a:xfrm>
        </p:spPr>
        <p:txBody>
          <a:bodyPr/>
          <a:lstStyle/>
          <a:p>
            <a:pPr algn="ctr" eaLnBrk="1" hangingPunct="1">
              <a:buFont typeface="Wingdings 2" pitchFamily="18" charset="2"/>
              <a:buNone/>
            </a:pPr>
            <a:endParaRPr lang="en-US" sz="1200" dirty="0" smtClean="0">
              <a:solidFill>
                <a:srgbClr val="0070C0"/>
              </a:solidFill>
              <a:latin typeface="Arial" charset="0"/>
              <a:cs typeface="Arial" charset="0"/>
            </a:endParaRPr>
          </a:p>
          <a:p>
            <a:pPr eaLnBrk="1" hangingPunct="1">
              <a:buFont typeface="Wingdings 2" pitchFamily="18" charset="2"/>
              <a:buNone/>
            </a:pPr>
            <a:endParaRPr lang="en-US" sz="1200" dirty="0" smtClean="0">
              <a:latin typeface="Arial" charset="0"/>
              <a:cs typeface="Arial" charset="0"/>
            </a:endParaRPr>
          </a:p>
          <a:p>
            <a:pPr eaLnBrk="1" hangingPunct="1">
              <a:buFont typeface="Wingdings 2" pitchFamily="18" charset="2"/>
              <a:buNone/>
            </a:pPr>
            <a:endParaRPr lang="en-US" sz="1200" dirty="0" smtClean="0">
              <a:latin typeface="Arial" charset="0"/>
              <a:cs typeface="Arial" charset="0"/>
            </a:endParaRPr>
          </a:p>
          <a:p>
            <a:pPr algn="ctr" eaLnBrk="1" hangingPunct="1">
              <a:buFont typeface="Wingdings 2" pitchFamily="18" charset="2"/>
              <a:buNone/>
            </a:pPr>
            <a:endParaRPr lang="en-US" sz="1200" b="1" dirty="0" smtClean="0">
              <a:latin typeface="Arial" charset="0"/>
              <a:cs typeface="Arial" charset="0"/>
            </a:endParaRPr>
          </a:p>
          <a:p>
            <a:pPr algn="ctr" eaLnBrk="1" hangingPunct="1">
              <a:buFont typeface="Wingdings 2" pitchFamily="18" charset="2"/>
              <a:buNone/>
            </a:pPr>
            <a:endParaRPr lang="en-US" sz="1200" dirty="0" smtClean="0">
              <a:latin typeface="Arial" charset="0"/>
              <a:cs typeface="Arial" charset="0"/>
            </a:endParaRPr>
          </a:p>
          <a:p>
            <a:pPr algn="ctr" eaLnBrk="1" hangingPunct="1">
              <a:buFont typeface="Wingdings 2" pitchFamily="18" charset="2"/>
              <a:buNone/>
            </a:pPr>
            <a:endParaRPr lang="en-US" sz="1200" dirty="0" smtClean="0">
              <a:latin typeface="Arial" charset="0"/>
              <a:cs typeface="Arial" charset="0"/>
            </a:endParaRPr>
          </a:p>
          <a:p>
            <a:pPr algn="ctr" eaLnBrk="1" hangingPunct="1">
              <a:buFont typeface="Wingdings 2" pitchFamily="18" charset="2"/>
              <a:buNone/>
            </a:pPr>
            <a:endParaRPr lang="en-US" sz="2000" dirty="0" smtClean="0">
              <a:latin typeface="Arial" charset="0"/>
              <a:cs typeface="Arial" charset="0"/>
            </a:endParaRPr>
          </a:p>
          <a:p>
            <a:pPr algn="ctr" eaLnBrk="1" hangingPunct="1">
              <a:buFont typeface="Wingdings 2" pitchFamily="18" charset="2"/>
              <a:buNone/>
            </a:pPr>
            <a:endParaRPr lang="en-US" sz="2400" dirty="0" smtClean="0">
              <a:latin typeface="Arial" charset="0"/>
              <a:cs typeface="Arial" charset="0"/>
            </a:endParaRPr>
          </a:p>
        </p:txBody>
      </p:sp>
      <p:sp>
        <p:nvSpPr>
          <p:cNvPr id="15362" name="Title 1"/>
          <p:cNvSpPr>
            <a:spLocks noGrp="1"/>
          </p:cNvSpPr>
          <p:nvPr>
            <p:ph type="title"/>
          </p:nvPr>
        </p:nvSpPr>
        <p:spPr/>
        <p:txBody>
          <a:bodyPr/>
          <a:lstStyle/>
          <a:p>
            <a:r>
              <a:rPr lang="en-US" dirty="0">
                <a:latin typeface="Arial" charset="0"/>
                <a:cs typeface="Arial" charset="0"/>
              </a:rPr>
              <a:t>How Do I Report</a:t>
            </a:r>
            <a:r>
              <a:rPr lang="en-US" dirty="0" smtClean="0">
                <a:latin typeface="Arial" charset="0"/>
                <a:cs typeface="Arial" charset="0"/>
              </a:rPr>
              <a:t>? </a:t>
            </a:r>
            <a:endParaRPr lang="en-US" sz="3200" dirty="0" smtClean="0">
              <a:solidFill>
                <a:schemeClr val="tx1"/>
              </a:solidFill>
              <a:latin typeface="Arial" charset="0"/>
              <a:cs typeface="Arial" charset="0"/>
            </a:endParaRP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16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93706195"/>
              </p:ext>
            </p:extLst>
          </p:nvPr>
        </p:nvGraphicFramePr>
        <p:xfrm>
          <a:off x="914400" y="2895600"/>
          <a:ext cx="7391400" cy="3299638"/>
        </p:xfrm>
        <a:graphic>
          <a:graphicData uri="http://schemas.openxmlformats.org/drawingml/2006/table">
            <a:tbl>
              <a:tblPr firstRow="1" bandRow="1">
                <a:tableStyleId>{5940675A-B579-460E-94D1-54222C63F5DA}</a:tableStyleId>
              </a:tblPr>
              <a:tblGrid>
                <a:gridCol w="3505200"/>
                <a:gridCol w="3886200"/>
              </a:tblGrid>
              <a:tr h="990600">
                <a:tc>
                  <a:txBody>
                    <a:bodyPr/>
                    <a:lstStyle/>
                    <a:p>
                      <a:pPr algn="l" eaLnBrk="1" hangingPunct="1">
                        <a:buFont typeface="Wingdings 2" pitchFamily="18" charset="2"/>
                        <a:buNone/>
                      </a:pPr>
                      <a:r>
                        <a:rPr lang="en-US" sz="1800" dirty="0" smtClean="0">
                          <a:solidFill>
                            <a:srgbClr val="0070C0"/>
                          </a:solidFill>
                        </a:rPr>
                        <a:t>Rachael Cochart</a:t>
                      </a:r>
                      <a:endParaRPr lang="en-US" sz="2000" dirty="0" smtClean="0">
                        <a:solidFill>
                          <a:srgbClr val="0070C0"/>
                        </a:solidFill>
                      </a:endParaRPr>
                    </a:p>
                    <a:p>
                      <a:pPr algn="l" eaLnBrk="1" hangingPunct="1">
                        <a:buFont typeface="Wingdings 2" pitchFamily="18" charset="2"/>
                        <a:buNone/>
                      </a:pPr>
                      <a:r>
                        <a:rPr lang="en-US" sz="1600" dirty="0" smtClean="0"/>
                        <a:t>EWD</a:t>
                      </a:r>
                      <a:r>
                        <a:rPr lang="en-US" sz="1600" baseline="0" dirty="0" smtClean="0"/>
                        <a:t> </a:t>
                      </a:r>
                      <a:r>
                        <a:rPr lang="en-US" sz="1600" dirty="0" smtClean="0"/>
                        <a:t>Responsibility Officer</a:t>
                      </a:r>
                    </a:p>
                    <a:p>
                      <a:pPr algn="l" eaLnBrk="1" hangingPunct="1">
                        <a:buFont typeface="Wingdings 2" pitchFamily="18" charset="2"/>
                        <a:buNone/>
                      </a:pPr>
                      <a:r>
                        <a:rPr lang="en-US" sz="1300" dirty="0" smtClean="0">
                          <a:hlinkClick r:id="rId3"/>
                        </a:rPr>
                        <a:t>Rachael.Cochart@hshs.org</a:t>
                      </a:r>
                      <a:r>
                        <a:rPr lang="en-US" sz="1300" dirty="0" smtClean="0"/>
                        <a:t> | 920-884-4016</a:t>
                      </a:r>
                    </a:p>
                    <a:p>
                      <a:pPr algn="l" eaLnBrk="1" hangingPunct="1">
                        <a:buFont typeface="Wingdings 2" pitchFamily="18" charset="2"/>
                        <a:buNone/>
                      </a:pPr>
                      <a:endParaRPr lang="en-US" sz="1100" b="0" dirty="0" smtClean="0">
                        <a:solidFill>
                          <a:srgbClr val="0070C0"/>
                        </a:solidFill>
                        <a:latin typeface="+mj-lt"/>
                        <a:cs typeface="Arial" charset="0"/>
                      </a:endParaRPr>
                    </a:p>
                  </a:txBody>
                  <a:tcPr/>
                </a:tc>
                <a:tc>
                  <a:txBody>
                    <a:bodyPr/>
                    <a:lstStyle/>
                    <a:p>
                      <a:pPr algn="l"/>
                      <a:r>
                        <a:rPr lang="en-US" sz="1800" dirty="0" smtClean="0">
                          <a:solidFill>
                            <a:srgbClr val="0070C0"/>
                          </a:solidFill>
                        </a:rPr>
                        <a:t>Kerry Wolford</a:t>
                      </a:r>
                      <a:r>
                        <a:rPr lang="en-US" sz="1100" dirty="0" smtClean="0"/>
                        <a:t/>
                      </a:r>
                      <a:br>
                        <a:rPr lang="en-US" sz="1100" dirty="0" smtClean="0"/>
                      </a:br>
                      <a:r>
                        <a:rPr lang="en-US" sz="1600" dirty="0" smtClean="0"/>
                        <a:t>EWD</a:t>
                      </a:r>
                      <a:r>
                        <a:rPr lang="en-US" sz="1600" baseline="0" dirty="0" smtClean="0"/>
                        <a:t> </a:t>
                      </a:r>
                      <a:r>
                        <a:rPr lang="en-US" sz="1600" dirty="0" smtClean="0"/>
                        <a:t>Privacy Officer</a:t>
                      </a:r>
                      <a:br>
                        <a:rPr lang="en-US" sz="1600" dirty="0" smtClean="0"/>
                      </a:br>
                      <a:r>
                        <a:rPr lang="en-US" sz="1300" dirty="0" smtClean="0">
                          <a:hlinkClick r:id="rId4"/>
                        </a:rPr>
                        <a:t>Kerry.Wolford@hshs.org</a:t>
                      </a:r>
                      <a:r>
                        <a:rPr lang="en-US" sz="1300" dirty="0" smtClean="0"/>
                        <a:t> |</a:t>
                      </a:r>
                      <a:r>
                        <a:rPr lang="en-US" sz="1300" baseline="0" dirty="0" smtClean="0"/>
                        <a:t> </a:t>
                      </a:r>
                      <a:r>
                        <a:rPr lang="en-US" sz="1300" dirty="0" smtClean="0"/>
                        <a:t>920-433-8513 </a:t>
                      </a:r>
                      <a:endParaRPr lang="en-US" sz="1300" b="0" dirty="0" smtClean="0">
                        <a:solidFill>
                          <a:schemeClr val="tx1"/>
                        </a:solidFill>
                        <a:latin typeface="+mj-lt"/>
                      </a:endParaRPr>
                    </a:p>
                  </a:txBody>
                  <a:tcPr/>
                </a:tc>
              </a:tr>
              <a:tr h="1004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Adam Nichol</a:t>
                      </a:r>
                      <a:br>
                        <a:rPr lang="en-US" sz="1800" dirty="0" smtClean="0">
                          <a:solidFill>
                            <a:srgbClr val="0070C0"/>
                          </a:solidFill>
                        </a:rPr>
                      </a:br>
                      <a:r>
                        <a:rPr kumimoji="0" lang="en-US" sz="1600" kern="1200" dirty="0" smtClean="0"/>
                        <a:t>EWD</a:t>
                      </a:r>
                      <a:r>
                        <a:rPr kumimoji="0" lang="en-US" sz="1600" kern="1200" baseline="0" dirty="0" smtClean="0"/>
                        <a:t> I</a:t>
                      </a:r>
                      <a:r>
                        <a:rPr kumimoji="0" lang="en-US" sz="1600" kern="1200" dirty="0" smtClean="0"/>
                        <a:t>nformation Security Officer</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hlinkClick r:id="rId5"/>
                        </a:rPr>
                        <a:t>Adam.Nichol@hshs.org</a:t>
                      </a:r>
                      <a:r>
                        <a:rPr lang="en-US" sz="1300" dirty="0" smtClean="0"/>
                        <a:t> | 920-431-3034</a:t>
                      </a:r>
                    </a:p>
                    <a:p>
                      <a:pPr algn="l"/>
                      <a:r>
                        <a:rPr lang="en-US" sz="1300" dirty="0" smtClean="0"/>
                        <a:t> </a:t>
                      </a:r>
                      <a:endParaRPr lang="en-US" sz="13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Mark Novak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HSHS</a:t>
                      </a:r>
                      <a:r>
                        <a:rPr lang="en-US" sz="1600" baseline="0" dirty="0" smtClean="0"/>
                        <a:t> System VP, Responsibility Officer</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hlinkClick r:id="rId6"/>
                        </a:rPr>
                        <a:t>Mark.Novak@hshs.org</a:t>
                      </a:r>
                      <a:r>
                        <a:rPr lang="en-US" sz="1300" baseline="0" dirty="0" smtClean="0"/>
                        <a:t> | 217-492-6590</a:t>
                      </a:r>
                      <a:endParaRPr lang="en-US" sz="1300" b="0" dirty="0" smtClean="0">
                        <a:solidFill>
                          <a:schemeClr val="tx1"/>
                        </a:solidFill>
                        <a:latin typeface="Arial" charset="0"/>
                        <a:cs typeface="Arial" charset="0"/>
                      </a:endParaRPr>
                    </a:p>
                  </a:txBody>
                  <a:tcPr/>
                </a:tc>
              </a:tr>
              <a:tr h="130319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HSHS Values Line</a:t>
                      </a:r>
                      <a:br>
                        <a:rPr lang="en-US" sz="1800" dirty="0" smtClean="0">
                          <a:solidFill>
                            <a:srgbClr val="0070C0"/>
                          </a:solidFill>
                        </a:rPr>
                      </a:br>
                      <a:r>
                        <a:rPr lang="en-US" sz="1600" dirty="0" smtClean="0"/>
                        <a:t>(866)435-5777</a:t>
                      </a:r>
                      <a:br>
                        <a:rPr lang="en-US" sz="1600" dirty="0" smtClean="0"/>
                      </a:br>
                      <a:r>
                        <a:rPr lang="en-US" sz="1600" dirty="0" smtClean="0">
                          <a:hlinkClick r:id="rId7"/>
                        </a:rPr>
                        <a:t>hshsvalueline.ethicspoint.com</a:t>
                      </a:r>
                      <a:r>
                        <a:rPr lang="en-US" sz="1600" dirty="0" smtClean="0"/>
                        <a:t> </a:t>
                      </a:r>
                      <a:r>
                        <a:rPr lang="en-US" sz="2000" dirty="0" smtClean="0"/>
                        <a:t/>
                      </a:r>
                      <a:br>
                        <a:rPr lang="en-US" sz="2000" dirty="0" smtClean="0"/>
                      </a:br>
                      <a:r>
                        <a:rPr lang="en-US" sz="1300" dirty="0" smtClean="0"/>
                        <a:t>Confidential, anonymous</a:t>
                      </a:r>
                      <a:r>
                        <a:rPr lang="en-US" sz="1300" baseline="0" dirty="0" smtClean="0"/>
                        <a:t> </a:t>
                      </a:r>
                      <a:r>
                        <a:rPr lang="en-US" sz="1300" dirty="0" smtClean="0"/>
                        <a:t>and available 24/7</a:t>
                      </a:r>
                      <a:endParaRPr lang="en-US" sz="1300" i="1" dirty="0" smtClean="0">
                        <a:solidFill>
                          <a:schemeClr val="tx1"/>
                        </a:solidFill>
                        <a:latin typeface="Arial" charset="0"/>
                        <a:cs typeface="Arial" charset="0"/>
                      </a:endParaRPr>
                    </a:p>
                  </a:txBody>
                  <a:tcPr/>
                </a:tc>
                <a:tc hMerge="1">
                  <a:txBody>
                    <a:bodyPr/>
                    <a:lstStyle/>
                    <a:p>
                      <a:pPr algn="ctr"/>
                      <a:endParaRPr lang="en-US" sz="1600" b="1" u="none" dirty="0">
                        <a:solidFill>
                          <a:schemeClr val="tx1"/>
                        </a:solidFill>
                      </a:endParaRPr>
                    </a:p>
                  </a:txBody>
                  <a:tcPr/>
                </a:tc>
              </a:tr>
            </a:tbl>
          </a:graphicData>
        </a:graphic>
      </p:graphicFrame>
      <p:sp>
        <p:nvSpPr>
          <p:cNvPr id="3" name="TextBox 2"/>
          <p:cNvSpPr txBox="1"/>
          <p:nvPr/>
        </p:nvSpPr>
        <p:spPr bwMode="gray">
          <a:xfrm>
            <a:off x="381000" y="1676400"/>
            <a:ext cx="8077200" cy="1066800"/>
          </a:xfrm>
          <a:prstGeom prst="rect">
            <a:avLst/>
          </a:prstGeom>
          <a:noFill/>
        </p:spPr>
        <p:txBody>
          <a:bodyPr wrap="square" lIns="45720" rIns="45720" rtlCol="0">
            <a:noAutofit/>
          </a:bodyPr>
          <a:lstStyle/>
          <a:p>
            <a:pPr marL="342900" indent="-342900" algn="l">
              <a:spcBef>
                <a:spcPts val="400"/>
              </a:spcBef>
              <a:buFont typeface="Wingdings" panose="05000000000000000000" pitchFamily="2" charset="2"/>
              <a:buChar char="ü"/>
            </a:pPr>
            <a:r>
              <a:rPr lang="en-US" sz="2000" dirty="0" smtClean="0">
                <a:latin typeface="+mn-lt"/>
              </a:rPr>
              <a:t>Physician Leadership  </a:t>
            </a:r>
          </a:p>
          <a:p>
            <a:pPr marL="342900" indent="-342900" algn="l">
              <a:spcBef>
                <a:spcPts val="400"/>
              </a:spcBef>
              <a:buFont typeface="Wingdings" panose="05000000000000000000" pitchFamily="2" charset="2"/>
              <a:buChar char="ü"/>
            </a:pPr>
            <a:r>
              <a:rPr lang="en-US" sz="2000" dirty="0" smtClean="0">
                <a:latin typeface="+mn-lt"/>
              </a:rPr>
              <a:t>Service Line Director</a:t>
            </a:r>
          </a:p>
          <a:p>
            <a:pPr marL="342900" indent="-342900" algn="l">
              <a:spcBef>
                <a:spcPts val="400"/>
              </a:spcBef>
              <a:buFont typeface="Wingdings" panose="05000000000000000000" pitchFamily="2" charset="2"/>
              <a:buChar char="ü"/>
            </a:pPr>
            <a:r>
              <a:rPr lang="en-US" sz="2000" dirty="0" smtClean="0">
                <a:latin typeface="+mn-lt"/>
              </a:rPr>
              <a:t>Responsibility Team: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sz="quarter" idx="14"/>
          </p:nvPr>
        </p:nvSpPr>
        <p:spPr>
          <a:xfrm>
            <a:off x="228600" y="1752600"/>
            <a:ext cx="8728364" cy="4880757"/>
          </a:xfrm>
        </p:spPr>
        <p:txBody>
          <a:bodyPr/>
          <a:lstStyle/>
          <a:p>
            <a:pPr marL="0" indent="0" algn="ctr">
              <a:spcAft>
                <a:spcPts val="1200"/>
              </a:spcAft>
              <a:buSzPct val="80000"/>
              <a:buNone/>
            </a:pPr>
            <a:r>
              <a:rPr lang="en-US" sz="2800" b="1" dirty="0" smtClean="0">
                <a:latin typeface="+mj-lt"/>
              </a:rPr>
              <a:t>Organizational </a:t>
            </a:r>
            <a:r>
              <a:rPr lang="en-US" sz="2800" b="1" dirty="0">
                <a:latin typeface="+mj-lt"/>
              </a:rPr>
              <a:t>ethics and compliance </a:t>
            </a:r>
            <a:r>
              <a:rPr lang="en-US" sz="2800" dirty="0" smtClean="0">
                <a:latin typeface="+mj-lt"/>
              </a:rPr>
              <a:t>with government </a:t>
            </a:r>
            <a:r>
              <a:rPr lang="en-US" sz="2800" dirty="0">
                <a:latin typeface="+mj-lt"/>
              </a:rPr>
              <a:t>and industry regulation are </a:t>
            </a:r>
            <a:r>
              <a:rPr lang="en-US" sz="2800" b="1" dirty="0">
                <a:latin typeface="+mj-lt"/>
              </a:rPr>
              <a:t>responsibilities</a:t>
            </a:r>
            <a:r>
              <a:rPr lang="en-US" sz="2800" dirty="0">
                <a:latin typeface="+mj-lt"/>
              </a:rPr>
              <a:t> we take </a:t>
            </a:r>
            <a:r>
              <a:rPr lang="en-US" sz="2800" b="1" dirty="0">
                <a:latin typeface="+mj-lt"/>
              </a:rPr>
              <a:t>seriously</a:t>
            </a:r>
            <a:r>
              <a:rPr lang="en-US" sz="2800" dirty="0">
                <a:latin typeface="+mj-lt"/>
              </a:rPr>
              <a:t>. The community and our patients have a right to expect that we will act within a framework of </a:t>
            </a:r>
            <a:r>
              <a:rPr lang="en-US" sz="2800" b="1" dirty="0">
                <a:latin typeface="+mj-lt"/>
              </a:rPr>
              <a:t>honesty and integrity</a:t>
            </a:r>
            <a:r>
              <a:rPr lang="en-US" sz="2800" dirty="0">
                <a:latin typeface="+mj-lt"/>
              </a:rPr>
              <a:t>. This is a duty that falls to all of </a:t>
            </a:r>
            <a:r>
              <a:rPr lang="en-US" sz="2800" dirty="0" smtClean="0">
                <a:latin typeface="+mj-lt"/>
              </a:rPr>
              <a:t>us...</a:t>
            </a:r>
          </a:p>
          <a:p>
            <a:pPr marL="0" indent="0" algn="ctr">
              <a:spcAft>
                <a:spcPts val="1200"/>
              </a:spcAft>
              <a:buSzPct val="80000"/>
              <a:buNone/>
            </a:pPr>
            <a:r>
              <a:rPr lang="en-US" sz="3200" dirty="0" smtClean="0"/>
              <a:t/>
            </a:r>
            <a:br>
              <a:rPr lang="en-US" sz="3200" dirty="0" smtClean="0"/>
            </a:br>
            <a:r>
              <a:rPr lang="en-US" sz="3600" b="1" dirty="0" smtClean="0">
                <a:solidFill>
                  <a:srgbClr val="FF0000"/>
                </a:solidFill>
              </a:rPr>
              <a:t>Do the Right Thing.</a:t>
            </a:r>
            <a:r>
              <a:rPr lang="en-US" sz="2800" b="1" i="1" dirty="0" smtClean="0">
                <a:solidFill>
                  <a:srgbClr val="C00000"/>
                </a:solidFill>
              </a:rPr>
              <a:t/>
            </a:r>
            <a:br>
              <a:rPr lang="en-US" sz="2800" b="1" i="1" dirty="0" smtClean="0">
                <a:solidFill>
                  <a:srgbClr val="C00000"/>
                </a:solidFill>
              </a:rPr>
            </a:br>
            <a:endParaRPr lang="en-US" b="1" i="1" dirty="0">
              <a:solidFill>
                <a:srgbClr val="C00000"/>
              </a:solidFill>
            </a:endParaRPr>
          </a:p>
        </p:txBody>
      </p:sp>
      <p:sp>
        <p:nvSpPr>
          <p:cNvPr id="25602" name="Title 1"/>
          <p:cNvSpPr>
            <a:spLocks noGrp="1"/>
          </p:cNvSpPr>
          <p:nvPr>
            <p:ph type="title"/>
          </p:nvPr>
        </p:nvSpPr>
        <p:spPr>
          <a:xfrm>
            <a:off x="304800" y="228600"/>
            <a:ext cx="8534400" cy="758825"/>
          </a:xfrm>
        </p:spPr>
        <p:txBody>
          <a:bodyPr/>
          <a:lstStyle/>
          <a:p>
            <a:pPr eaLnBrk="1" hangingPunct="1"/>
            <a:r>
              <a:rPr lang="en-US" dirty="0" smtClean="0">
                <a:solidFill>
                  <a:schemeClr val="tx1"/>
                </a:solidFill>
                <a:latin typeface="Arial" charset="0"/>
                <a:cs typeface="Arial" charset="0"/>
              </a:rPr>
              <a:t>Part I – End</a:t>
            </a: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17</a:t>
            </a:fld>
            <a:endParaRPr lang="en-US" dirty="0"/>
          </a:p>
        </p:txBody>
      </p:sp>
    </p:spTree>
    <p:extLst>
      <p:ext uri="{BB962C8B-B14F-4D97-AF65-F5344CB8AC3E}">
        <p14:creationId xmlns:p14="http://schemas.microsoft.com/office/powerpoint/2010/main" val="4102439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solidFill>
                  <a:schemeClr val="accent2"/>
                </a:solidFill>
                <a:latin typeface="Arial" charset="0"/>
                <a:cs typeface="Arial" charset="0"/>
              </a:rPr>
              <a:t/>
            </a:r>
            <a:br>
              <a:rPr lang="en-US" altLang="en-US" dirty="0" smtClean="0">
                <a:solidFill>
                  <a:schemeClr val="accent2"/>
                </a:solidFill>
                <a:latin typeface="Arial" charset="0"/>
                <a:cs typeface="Arial" charset="0"/>
              </a:rPr>
            </a:br>
            <a:r>
              <a:rPr lang="en-US" altLang="en-US" dirty="0" smtClean="0">
                <a:solidFill>
                  <a:schemeClr val="accent2"/>
                </a:solidFill>
                <a:latin typeface="Arial" charset="0"/>
                <a:cs typeface="Arial" charset="0"/>
              </a:rPr>
              <a:t>Part 2 – </a:t>
            </a:r>
            <a:br>
              <a:rPr lang="en-US" altLang="en-US" dirty="0" smtClean="0">
                <a:solidFill>
                  <a:schemeClr val="accent2"/>
                </a:solidFill>
                <a:latin typeface="Arial" charset="0"/>
                <a:cs typeface="Arial" charset="0"/>
              </a:rPr>
            </a:br>
            <a:r>
              <a:rPr lang="en-US" altLang="en-US" dirty="0" smtClean="0">
                <a:solidFill>
                  <a:schemeClr val="accent2"/>
                </a:solidFill>
                <a:latin typeface="Arial" charset="0"/>
                <a:cs typeface="Arial" charset="0"/>
              </a:rPr>
              <a:t>HIPAA </a:t>
            </a:r>
            <a:r>
              <a:rPr lang="en-US" altLang="en-US" dirty="0">
                <a:solidFill>
                  <a:schemeClr val="accent2"/>
                </a:solidFill>
                <a:latin typeface="Arial" charset="0"/>
                <a:cs typeface="Arial" charset="0"/>
              </a:rPr>
              <a:t>Privacy and Security</a:t>
            </a:r>
            <a:br>
              <a:rPr lang="en-US" altLang="en-US" dirty="0">
                <a:solidFill>
                  <a:schemeClr val="accent2"/>
                </a:solidFill>
                <a:latin typeface="Arial" charset="0"/>
                <a:cs typeface="Arial" charset="0"/>
              </a:rPr>
            </a:br>
            <a:endParaRPr lang="en-US" dirty="0">
              <a:solidFill>
                <a:schemeClr val="accent2"/>
              </a:solidFill>
            </a:endParaRPr>
          </a:p>
        </p:txBody>
      </p:sp>
      <p:sp>
        <p:nvSpPr>
          <p:cNvPr id="3" name="Subtitle 2"/>
          <p:cNvSpPr>
            <a:spLocks noGrp="1"/>
          </p:cNvSpPr>
          <p:nvPr>
            <p:ph type="subTitle" idx="1"/>
          </p:nvPr>
        </p:nvSpPr>
        <p:spPr/>
        <p:txBody>
          <a:bodyPr/>
          <a:lstStyle/>
          <a:p>
            <a:r>
              <a:rPr lang="en-US" dirty="0" smtClean="0">
                <a:solidFill>
                  <a:schemeClr val="tx1"/>
                </a:solidFill>
              </a:rPr>
              <a:t>Get ‘HIP’ with HIPAA</a:t>
            </a:r>
            <a:endParaRPr lang="en-US" dirty="0">
              <a:solidFill>
                <a:schemeClr val="tx1"/>
              </a:solidFill>
            </a:endParaRPr>
          </a:p>
        </p:txBody>
      </p:sp>
      <p:sp>
        <p:nvSpPr>
          <p:cNvPr id="4" name="Text Placeholder 3"/>
          <p:cNvSpPr>
            <a:spLocks noGrp="1"/>
          </p:cNvSpPr>
          <p:nvPr>
            <p:ph type="body" sz="quarter" idx="10"/>
          </p:nvPr>
        </p:nvSpPr>
        <p:spPr>
          <a:xfrm>
            <a:off x="173860" y="6019800"/>
            <a:ext cx="4873153" cy="725384"/>
          </a:xfrm>
        </p:spPr>
        <p:txBody>
          <a:bodyPr/>
          <a:lstStyle/>
          <a:p>
            <a:r>
              <a:rPr lang="en-US" dirty="0" smtClean="0"/>
              <a:t>Presented by:</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914400"/>
            <a:ext cx="905256"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633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0" indent="0">
              <a:spcAft>
                <a:spcPts val="1200"/>
              </a:spcAft>
              <a:buNone/>
            </a:pPr>
            <a:r>
              <a:rPr lang="en-US" altLang="en-US" b="1" dirty="0">
                <a:latin typeface="Arial" charset="0"/>
                <a:cs typeface="Arial" charset="0"/>
              </a:rPr>
              <a:t>H</a:t>
            </a:r>
            <a:r>
              <a:rPr lang="en-US" altLang="en-US" dirty="0">
                <a:latin typeface="Arial" charset="0"/>
                <a:cs typeface="Arial" charset="0"/>
              </a:rPr>
              <a:t>ealth </a:t>
            </a:r>
            <a:r>
              <a:rPr lang="en-US" altLang="en-US" b="1" dirty="0">
                <a:latin typeface="Arial" charset="0"/>
                <a:cs typeface="Arial" charset="0"/>
              </a:rPr>
              <a:t>I</a:t>
            </a:r>
            <a:r>
              <a:rPr lang="en-US" altLang="en-US" dirty="0">
                <a:latin typeface="Arial" charset="0"/>
                <a:cs typeface="Arial" charset="0"/>
              </a:rPr>
              <a:t>nsurance </a:t>
            </a:r>
            <a:r>
              <a:rPr lang="en-US" altLang="en-US" b="1" dirty="0">
                <a:latin typeface="Arial" charset="0"/>
                <a:cs typeface="Arial" charset="0"/>
              </a:rPr>
              <a:t>P</a:t>
            </a:r>
            <a:r>
              <a:rPr lang="en-US" altLang="en-US" dirty="0">
                <a:latin typeface="Arial" charset="0"/>
                <a:cs typeface="Arial" charset="0"/>
              </a:rPr>
              <a:t>ortability and </a:t>
            </a:r>
            <a:r>
              <a:rPr lang="en-US" altLang="en-US" b="1" dirty="0">
                <a:latin typeface="Arial" charset="0"/>
                <a:cs typeface="Arial" charset="0"/>
              </a:rPr>
              <a:t>A</a:t>
            </a:r>
            <a:r>
              <a:rPr lang="en-US" altLang="en-US" dirty="0">
                <a:latin typeface="Arial" charset="0"/>
                <a:cs typeface="Arial" charset="0"/>
              </a:rPr>
              <a:t>ccountability </a:t>
            </a:r>
            <a:r>
              <a:rPr lang="en-US" altLang="en-US" b="1" dirty="0">
                <a:latin typeface="Arial" charset="0"/>
                <a:cs typeface="Arial" charset="0"/>
              </a:rPr>
              <a:t>A</a:t>
            </a:r>
            <a:r>
              <a:rPr lang="en-US" altLang="en-US" dirty="0">
                <a:latin typeface="Arial" charset="0"/>
                <a:cs typeface="Arial" charset="0"/>
              </a:rPr>
              <a:t>ct of </a:t>
            </a:r>
            <a:r>
              <a:rPr lang="en-US" altLang="en-US" dirty="0" smtClean="0">
                <a:latin typeface="Arial" charset="0"/>
                <a:cs typeface="Arial" charset="0"/>
              </a:rPr>
              <a:t>1996 </a:t>
            </a:r>
          </a:p>
          <a:p>
            <a:pPr marL="571500" indent="-342900">
              <a:spcBef>
                <a:spcPts val="0"/>
              </a:spcBef>
              <a:spcAft>
                <a:spcPts val="1200"/>
              </a:spcAft>
            </a:pPr>
            <a:r>
              <a:rPr lang="en-US" altLang="en-US" dirty="0" smtClean="0">
                <a:latin typeface="Arial" charset="0"/>
                <a:cs typeface="Arial" charset="0"/>
              </a:rPr>
              <a:t>Three components</a:t>
            </a:r>
            <a:endParaRPr lang="en-US" altLang="en-US" dirty="0">
              <a:latin typeface="Arial" charset="0"/>
              <a:cs typeface="Arial" charset="0"/>
            </a:endParaRPr>
          </a:p>
          <a:p>
            <a:pPr marL="800100" lvl="1" indent="0">
              <a:spcBef>
                <a:spcPts val="0"/>
              </a:spcBef>
              <a:spcAft>
                <a:spcPts val="1200"/>
              </a:spcAft>
              <a:buNone/>
            </a:pPr>
            <a:r>
              <a:rPr lang="en-US" altLang="en-US" sz="2400" b="1" dirty="0" smtClean="0">
                <a:latin typeface="Arial" charset="0"/>
                <a:cs typeface="Arial" charset="0"/>
              </a:rPr>
              <a:t>Privacy Rule </a:t>
            </a:r>
            <a:r>
              <a:rPr lang="en-US" altLang="en-US" sz="2400" dirty="0" smtClean="0">
                <a:latin typeface="Arial" charset="0"/>
                <a:cs typeface="Arial" charset="0"/>
              </a:rPr>
              <a:t>– </a:t>
            </a:r>
            <a:r>
              <a:rPr lang="en-US" altLang="en-US" sz="1800" dirty="0" smtClean="0">
                <a:latin typeface="Arial" charset="0"/>
                <a:cs typeface="Arial" charset="0"/>
              </a:rPr>
              <a:t>Standards protecting </a:t>
            </a:r>
            <a:r>
              <a:rPr lang="en-US" altLang="en-US" sz="1800" dirty="0">
                <a:latin typeface="Arial" charset="0"/>
                <a:cs typeface="Arial" charset="0"/>
              </a:rPr>
              <a:t>personal information from people who are not authorized to have </a:t>
            </a:r>
            <a:r>
              <a:rPr lang="en-US" altLang="en-US" sz="1800" dirty="0" smtClean="0">
                <a:latin typeface="Arial" charset="0"/>
                <a:cs typeface="Arial" charset="0"/>
              </a:rPr>
              <a:t>it</a:t>
            </a:r>
            <a:endParaRPr lang="en-US" altLang="en-US" sz="1800" dirty="0">
              <a:latin typeface="Arial" charset="0"/>
              <a:cs typeface="Arial" charset="0"/>
            </a:endParaRPr>
          </a:p>
          <a:p>
            <a:pPr marL="800100" lvl="1" indent="0">
              <a:spcBef>
                <a:spcPts val="0"/>
              </a:spcBef>
              <a:spcAft>
                <a:spcPts val="1200"/>
              </a:spcAft>
              <a:buNone/>
            </a:pPr>
            <a:r>
              <a:rPr lang="en-US" altLang="en-US" sz="2400" b="1" dirty="0" smtClean="0">
                <a:latin typeface="Arial" charset="0"/>
                <a:cs typeface="Arial" charset="0"/>
              </a:rPr>
              <a:t>Transaction </a:t>
            </a:r>
            <a:r>
              <a:rPr lang="en-US" altLang="en-US" sz="2400" b="1" dirty="0">
                <a:latin typeface="Arial" charset="0"/>
                <a:cs typeface="Arial" charset="0"/>
              </a:rPr>
              <a:t>and Code </a:t>
            </a:r>
            <a:r>
              <a:rPr lang="en-US" altLang="en-US" sz="2400" b="1" dirty="0" smtClean="0">
                <a:latin typeface="Arial" charset="0"/>
                <a:cs typeface="Arial" charset="0"/>
              </a:rPr>
              <a:t>Sets</a:t>
            </a:r>
            <a:r>
              <a:rPr lang="en-US" altLang="en-US" sz="2400" dirty="0" smtClean="0">
                <a:latin typeface="Arial" charset="0"/>
                <a:cs typeface="Arial" charset="0"/>
              </a:rPr>
              <a:t> – </a:t>
            </a:r>
            <a:r>
              <a:rPr lang="en-US" altLang="en-US" sz="1800" dirty="0" smtClean="0">
                <a:latin typeface="Arial" charset="0"/>
                <a:cs typeface="Arial" charset="0"/>
              </a:rPr>
              <a:t>Rules that apply when there is an electronic exchange of information to carryout financial transactions</a:t>
            </a:r>
            <a:endParaRPr lang="en-US" altLang="en-US" sz="1800" dirty="0">
              <a:latin typeface="Arial" charset="0"/>
              <a:cs typeface="Arial" charset="0"/>
            </a:endParaRPr>
          </a:p>
          <a:p>
            <a:pPr marL="800100" lvl="1" indent="0">
              <a:spcBef>
                <a:spcPts val="0"/>
              </a:spcBef>
              <a:spcAft>
                <a:spcPts val="1200"/>
              </a:spcAft>
              <a:buNone/>
            </a:pPr>
            <a:r>
              <a:rPr lang="en-US" altLang="en-US" sz="2400" b="1" dirty="0" smtClean="0">
                <a:latin typeface="Arial" charset="0"/>
                <a:cs typeface="Arial" charset="0"/>
              </a:rPr>
              <a:t>Security </a:t>
            </a:r>
            <a:r>
              <a:rPr lang="en-US" altLang="en-US" sz="2400" b="1" dirty="0">
                <a:latin typeface="Arial" charset="0"/>
                <a:cs typeface="Arial" charset="0"/>
              </a:rPr>
              <a:t>Rule </a:t>
            </a:r>
            <a:r>
              <a:rPr lang="en-US" altLang="en-US" sz="2400" dirty="0" smtClean="0">
                <a:latin typeface="Arial" charset="0"/>
                <a:cs typeface="Arial" charset="0"/>
              </a:rPr>
              <a:t>– </a:t>
            </a:r>
            <a:r>
              <a:rPr lang="en-US" altLang="en-US" sz="1800" dirty="0" smtClean="0">
                <a:latin typeface="Arial" charset="0"/>
                <a:cs typeface="Arial" charset="0"/>
              </a:rPr>
              <a:t>Methods used </a:t>
            </a:r>
            <a:r>
              <a:rPr lang="en-US" altLang="en-US" sz="1800" dirty="0">
                <a:latin typeface="Arial" charset="0"/>
                <a:cs typeface="Arial" charset="0"/>
              </a:rPr>
              <a:t>to keep information private and safe from unauthorized access, loss or </a:t>
            </a:r>
            <a:r>
              <a:rPr lang="en-US" altLang="en-US" sz="1800" dirty="0" smtClean="0">
                <a:latin typeface="Arial" charset="0"/>
                <a:cs typeface="Arial" charset="0"/>
              </a:rPr>
              <a:t>theft</a:t>
            </a:r>
          </a:p>
          <a:p>
            <a:pPr marL="571500" lvl="1" indent="-342900">
              <a:spcBef>
                <a:spcPts val="0"/>
              </a:spcBef>
              <a:spcAft>
                <a:spcPts val="1200"/>
              </a:spcAft>
              <a:buFont typeface="Arial" panose="020B0604020202020204" pitchFamily="34" charset="0"/>
              <a:buChar char="•"/>
            </a:pPr>
            <a:r>
              <a:rPr lang="en-US" altLang="en-US" sz="2400" b="1" dirty="0" smtClean="0">
                <a:latin typeface="Arial" charset="0"/>
                <a:cs typeface="Arial" charset="0"/>
              </a:rPr>
              <a:t>H</a:t>
            </a:r>
            <a:r>
              <a:rPr lang="en-US" altLang="en-US" sz="2400" dirty="0" smtClean="0">
                <a:latin typeface="Arial" charset="0"/>
                <a:cs typeface="Arial" charset="0"/>
              </a:rPr>
              <a:t>ealth </a:t>
            </a:r>
            <a:r>
              <a:rPr lang="en-US" altLang="en-US" sz="2400" b="1" dirty="0">
                <a:latin typeface="Arial" charset="0"/>
                <a:cs typeface="Arial" charset="0"/>
              </a:rPr>
              <a:t>I</a:t>
            </a:r>
            <a:r>
              <a:rPr lang="en-US" altLang="en-US" sz="2400" dirty="0">
                <a:latin typeface="Arial" charset="0"/>
                <a:cs typeface="Arial" charset="0"/>
              </a:rPr>
              <a:t>nformation </a:t>
            </a:r>
            <a:r>
              <a:rPr lang="en-US" altLang="en-US" sz="2400" b="1" dirty="0">
                <a:latin typeface="Arial" charset="0"/>
                <a:cs typeface="Arial" charset="0"/>
              </a:rPr>
              <a:t>T</a:t>
            </a:r>
            <a:r>
              <a:rPr lang="en-US" altLang="en-US" sz="2400" dirty="0">
                <a:latin typeface="Arial" charset="0"/>
                <a:cs typeface="Arial" charset="0"/>
              </a:rPr>
              <a:t>echnology for </a:t>
            </a:r>
            <a:r>
              <a:rPr lang="en-US" altLang="en-US" sz="2400" b="1" dirty="0">
                <a:latin typeface="Arial" charset="0"/>
                <a:cs typeface="Arial" charset="0"/>
              </a:rPr>
              <a:t>E</a:t>
            </a:r>
            <a:r>
              <a:rPr lang="en-US" altLang="en-US" sz="2400" dirty="0">
                <a:latin typeface="Arial" charset="0"/>
                <a:cs typeface="Arial" charset="0"/>
              </a:rPr>
              <a:t>conomic and </a:t>
            </a:r>
            <a:r>
              <a:rPr lang="en-US" altLang="en-US" sz="2400" b="1" dirty="0">
                <a:latin typeface="Arial" charset="0"/>
                <a:cs typeface="Arial" charset="0"/>
              </a:rPr>
              <a:t>C</a:t>
            </a:r>
            <a:r>
              <a:rPr lang="en-US" altLang="en-US" sz="2400" dirty="0">
                <a:latin typeface="Arial" charset="0"/>
                <a:cs typeface="Arial" charset="0"/>
              </a:rPr>
              <a:t>linical </a:t>
            </a:r>
            <a:r>
              <a:rPr lang="en-US" altLang="en-US" sz="2400" b="1" dirty="0">
                <a:latin typeface="Arial" charset="0"/>
                <a:cs typeface="Arial" charset="0"/>
              </a:rPr>
              <a:t>H</a:t>
            </a:r>
            <a:r>
              <a:rPr lang="en-US" altLang="en-US" sz="2400" dirty="0">
                <a:latin typeface="Arial" charset="0"/>
                <a:cs typeface="Arial" charset="0"/>
              </a:rPr>
              <a:t>ealth </a:t>
            </a:r>
            <a:r>
              <a:rPr lang="en-US" altLang="en-US" sz="2400" b="1" dirty="0">
                <a:latin typeface="Arial" charset="0"/>
                <a:cs typeface="Arial" charset="0"/>
              </a:rPr>
              <a:t>A</a:t>
            </a:r>
            <a:r>
              <a:rPr lang="en-US" altLang="en-US" sz="2400" dirty="0">
                <a:latin typeface="Arial" charset="0"/>
                <a:cs typeface="Arial" charset="0"/>
              </a:rPr>
              <a:t>ct </a:t>
            </a:r>
            <a:r>
              <a:rPr lang="en-US" altLang="en-US" sz="2400" b="1" dirty="0">
                <a:latin typeface="Arial" charset="0"/>
                <a:cs typeface="Arial" charset="0"/>
              </a:rPr>
              <a:t>(HITECH</a:t>
            </a:r>
            <a:r>
              <a:rPr lang="en-US" altLang="en-US" sz="2400" b="1" dirty="0" smtClean="0">
                <a:latin typeface="Arial" charset="0"/>
                <a:cs typeface="Arial" charset="0"/>
              </a:rPr>
              <a:t>) – </a:t>
            </a:r>
            <a:r>
              <a:rPr lang="en-US" altLang="en-US" sz="1800" dirty="0" smtClean="0">
                <a:latin typeface="Arial" charset="0"/>
                <a:cs typeface="Arial" charset="0"/>
              </a:rPr>
              <a:t>Extends requirements for Covered Entities who manage protected health information</a:t>
            </a:r>
            <a:endParaRPr lang="en-US" altLang="en-US" sz="1800" dirty="0">
              <a:latin typeface="Arial" charset="0"/>
              <a:cs typeface="Arial" charset="0"/>
            </a:endParaRPr>
          </a:p>
          <a:p>
            <a:endParaRPr lang="en-US" altLang="en-US" dirty="0"/>
          </a:p>
          <a:p>
            <a:pPr marL="0" indent="0">
              <a:buNone/>
            </a:pPr>
            <a:endParaRPr lang="en-US" dirty="0"/>
          </a:p>
        </p:txBody>
      </p:sp>
      <p:sp>
        <p:nvSpPr>
          <p:cNvPr id="3" name="Title 2"/>
          <p:cNvSpPr>
            <a:spLocks noGrp="1"/>
          </p:cNvSpPr>
          <p:nvPr>
            <p:ph type="title"/>
          </p:nvPr>
        </p:nvSpPr>
        <p:spPr/>
        <p:txBody>
          <a:bodyPr/>
          <a:lstStyle/>
          <a:p>
            <a:r>
              <a:rPr lang="en-US" dirty="0"/>
              <a:t>What is HIPAA? </a:t>
            </a:r>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19</a:t>
            </a:fld>
            <a:endParaRPr lang="en-US" dirty="0"/>
          </a:p>
        </p:txBody>
      </p:sp>
    </p:spTree>
    <p:extLst>
      <p:ext uri="{BB962C8B-B14F-4D97-AF65-F5344CB8AC3E}">
        <p14:creationId xmlns:p14="http://schemas.microsoft.com/office/powerpoint/2010/main" val="2908465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quarter" idx="14"/>
          </p:nvPr>
        </p:nvSpPr>
        <p:spPr>
          <a:xfrm>
            <a:off x="304800" y="1676400"/>
            <a:ext cx="8504237" cy="4572000"/>
          </a:xfrm>
        </p:spPr>
        <p:txBody>
          <a:bodyPr/>
          <a:lstStyle/>
          <a:p>
            <a:pPr>
              <a:lnSpc>
                <a:spcPct val="150000"/>
              </a:lnSpc>
              <a:spcAft>
                <a:spcPts val="1800"/>
              </a:spcAft>
              <a:buNone/>
            </a:pPr>
            <a:r>
              <a:rPr lang="en-US" sz="2600" dirty="0" smtClean="0">
                <a:latin typeface="Arial" charset="0"/>
                <a:cs typeface="Arial" charset="0"/>
              </a:rPr>
              <a:t>HSHS: </a:t>
            </a:r>
            <a:r>
              <a:rPr lang="en-US" sz="2600" dirty="0">
                <a:latin typeface="Arial" charset="0"/>
                <a:cs typeface="Arial" charset="0"/>
              </a:rPr>
              <a:t/>
            </a:r>
            <a:br>
              <a:rPr lang="en-US" sz="2600" dirty="0">
                <a:latin typeface="Arial" charset="0"/>
                <a:cs typeface="Arial" charset="0"/>
              </a:rPr>
            </a:br>
            <a:r>
              <a:rPr lang="en-US" sz="2600" dirty="0" smtClean="0">
                <a:latin typeface="Arial" charset="0"/>
                <a:cs typeface="Arial" charset="0"/>
              </a:rPr>
              <a:t>Recognizing and following all Federal and State laws that govern healthcare. </a:t>
            </a:r>
            <a:r>
              <a:rPr lang="en-US" sz="2600" dirty="0">
                <a:latin typeface="Arial" charset="0"/>
                <a:cs typeface="Arial" charset="0"/>
              </a:rPr>
              <a:t>To maintain a culture within our organization that promotes, supports, and encourages colleagues to </a:t>
            </a:r>
            <a:r>
              <a:rPr lang="en-US" sz="2600" b="1" dirty="0" smtClean="0">
                <a:latin typeface="Arial" charset="0"/>
                <a:cs typeface="Arial" charset="0"/>
              </a:rPr>
              <a:t>“Do </a:t>
            </a:r>
            <a:r>
              <a:rPr lang="en-US" sz="2600" b="1" dirty="0">
                <a:latin typeface="Arial" charset="0"/>
                <a:cs typeface="Arial" charset="0"/>
              </a:rPr>
              <a:t>the right thing,” </a:t>
            </a:r>
            <a:r>
              <a:rPr lang="en-US" sz="2600" dirty="0">
                <a:latin typeface="Arial" charset="0"/>
                <a:cs typeface="Arial" charset="0"/>
              </a:rPr>
              <a:t>by knowing and complying with our policies, procedures, and </a:t>
            </a:r>
            <a:r>
              <a:rPr lang="en-US" sz="2600" dirty="0" smtClean="0">
                <a:latin typeface="Arial" charset="0"/>
                <a:cs typeface="Arial" charset="0"/>
              </a:rPr>
              <a:t>Code of Conduct. </a:t>
            </a:r>
            <a:r>
              <a:rPr lang="en-US" sz="1800" i="1" dirty="0" smtClean="0">
                <a:latin typeface="Arial" charset="0"/>
                <a:cs typeface="Arial" charset="0"/>
              </a:rPr>
              <a:t/>
            </a:r>
            <a:br>
              <a:rPr lang="en-US" sz="1800" i="1" dirty="0" smtClean="0">
                <a:latin typeface="Arial" charset="0"/>
                <a:cs typeface="Arial" charset="0"/>
              </a:rPr>
            </a:br>
            <a:r>
              <a:rPr lang="en-US" sz="1800" i="1" dirty="0" smtClean="0">
                <a:latin typeface="Arial" charset="0"/>
                <a:cs typeface="Arial" charset="0"/>
              </a:rPr>
              <a:t>		</a:t>
            </a:r>
            <a:r>
              <a:rPr lang="en-US" sz="2800" b="1" dirty="0" smtClean="0">
                <a:latin typeface="Arial" charset="0"/>
                <a:cs typeface="Arial" charset="0"/>
              </a:rPr>
              <a:t>Responsibility = Compliance</a:t>
            </a:r>
          </a:p>
        </p:txBody>
      </p:sp>
      <p:sp>
        <p:nvSpPr>
          <p:cNvPr id="16386" name="Title 1"/>
          <p:cNvSpPr>
            <a:spLocks noGrp="1"/>
          </p:cNvSpPr>
          <p:nvPr>
            <p:ph type="title"/>
          </p:nvPr>
        </p:nvSpPr>
        <p:spPr/>
        <p:txBody>
          <a:bodyPr/>
          <a:lstStyle/>
          <a:p>
            <a:pPr eaLnBrk="1" hangingPunct="1"/>
            <a:r>
              <a:rPr lang="en-US" sz="3200" dirty="0" smtClean="0">
                <a:solidFill>
                  <a:schemeClr val="tx1"/>
                </a:solidFill>
                <a:latin typeface="Arial" charset="0"/>
                <a:cs typeface="Arial" charset="0"/>
              </a:rPr>
              <a:t> What is System Responsibility?</a:t>
            </a: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57200" y="1816925"/>
            <a:ext cx="8153400" cy="4880757"/>
          </a:xfrm>
        </p:spPr>
        <p:txBody>
          <a:bodyPr/>
          <a:lstStyle/>
          <a:p>
            <a:pPr marL="342900" indent="-342900">
              <a:spcAft>
                <a:spcPts val="1800"/>
              </a:spcAft>
              <a:buClr>
                <a:schemeClr val="tx1"/>
              </a:buClr>
            </a:pPr>
            <a:r>
              <a:rPr lang="en-US" altLang="en-US" dirty="0" smtClean="0"/>
              <a:t>Hospitals</a:t>
            </a:r>
          </a:p>
          <a:p>
            <a:pPr marL="342900" indent="-342900">
              <a:spcAft>
                <a:spcPts val="1800"/>
              </a:spcAft>
              <a:buClr>
                <a:schemeClr val="tx1"/>
              </a:buClr>
            </a:pPr>
            <a:r>
              <a:rPr lang="en-US" altLang="en-US" dirty="0" smtClean="0"/>
              <a:t>Physicians</a:t>
            </a:r>
            <a:endParaRPr lang="en-US" altLang="en-US" dirty="0"/>
          </a:p>
          <a:p>
            <a:pPr marL="342900" indent="-342900">
              <a:spcAft>
                <a:spcPts val="1800"/>
              </a:spcAft>
              <a:buClr>
                <a:schemeClr val="tx1"/>
              </a:buClr>
            </a:pPr>
            <a:r>
              <a:rPr lang="en-US" altLang="en-US" dirty="0" smtClean="0"/>
              <a:t>Home </a:t>
            </a:r>
            <a:r>
              <a:rPr lang="en-US" altLang="en-US" dirty="0"/>
              <a:t>Health </a:t>
            </a:r>
            <a:r>
              <a:rPr lang="en-US" altLang="en-US" dirty="0" smtClean="0"/>
              <a:t>Agencies</a:t>
            </a:r>
          </a:p>
          <a:p>
            <a:pPr marL="342900" indent="-342900">
              <a:spcAft>
                <a:spcPts val="1800"/>
              </a:spcAft>
              <a:buClr>
                <a:schemeClr val="tx1"/>
              </a:buClr>
            </a:pPr>
            <a:r>
              <a:rPr lang="en-US" altLang="en-US" dirty="0" smtClean="0"/>
              <a:t>Pharmacies</a:t>
            </a:r>
            <a:endParaRPr lang="en-US" altLang="en-US" dirty="0"/>
          </a:p>
          <a:p>
            <a:pPr marL="342900" indent="-342900">
              <a:spcAft>
                <a:spcPts val="1800"/>
              </a:spcAft>
              <a:buClr>
                <a:schemeClr val="tx1"/>
              </a:buClr>
            </a:pPr>
            <a:r>
              <a:rPr lang="en-US" altLang="en-US" dirty="0" smtClean="0"/>
              <a:t>Dentists</a:t>
            </a:r>
            <a:endParaRPr lang="en-US" altLang="en-US" dirty="0"/>
          </a:p>
          <a:p>
            <a:pPr marL="342900" indent="-342900">
              <a:spcAft>
                <a:spcPts val="1800"/>
              </a:spcAft>
              <a:buClr>
                <a:schemeClr val="tx1"/>
              </a:buClr>
            </a:pPr>
            <a:r>
              <a:rPr lang="en-US" altLang="en-US" dirty="0" smtClean="0"/>
              <a:t>Durable </a:t>
            </a:r>
            <a:r>
              <a:rPr lang="en-US" altLang="en-US" dirty="0"/>
              <a:t>Medical Equipment </a:t>
            </a:r>
            <a:r>
              <a:rPr lang="en-US" altLang="en-US" dirty="0" smtClean="0"/>
              <a:t>Companies</a:t>
            </a:r>
          </a:p>
          <a:p>
            <a:pPr marL="342900" indent="-342900">
              <a:spcAft>
                <a:spcPts val="1800"/>
              </a:spcAft>
              <a:buClr>
                <a:schemeClr val="tx1"/>
              </a:buClr>
            </a:pPr>
            <a:r>
              <a:rPr lang="en-US" altLang="en-US" dirty="0" smtClean="0"/>
              <a:t>Health </a:t>
            </a:r>
            <a:r>
              <a:rPr lang="en-US" altLang="en-US" dirty="0"/>
              <a:t>Plans</a:t>
            </a:r>
          </a:p>
          <a:p>
            <a:pPr marL="0" indent="0">
              <a:buClr>
                <a:schemeClr val="tx1"/>
              </a:buClr>
              <a:buNone/>
            </a:pPr>
            <a:endParaRPr lang="en-US" dirty="0"/>
          </a:p>
        </p:txBody>
      </p:sp>
      <p:sp>
        <p:nvSpPr>
          <p:cNvPr id="3" name="Title 2"/>
          <p:cNvSpPr>
            <a:spLocks noGrp="1"/>
          </p:cNvSpPr>
          <p:nvPr>
            <p:ph type="title"/>
          </p:nvPr>
        </p:nvSpPr>
        <p:spPr/>
        <p:txBody>
          <a:bodyPr/>
          <a:lstStyle/>
          <a:p>
            <a:r>
              <a:rPr lang="en-US" dirty="0"/>
              <a:t>HIPAA  Applies to Covered </a:t>
            </a:r>
            <a:r>
              <a:rPr lang="en-US" dirty="0" smtClean="0"/>
              <a:t>Entities</a:t>
            </a:r>
            <a:endParaRPr lang="en-US" dirty="0"/>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20</a:t>
            </a:fld>
            <a:endParaRPr lang="en-US" dirty="0"/>
          </a:p>
        </p:txBody>
      </p:sp>
    </p:spTree>
    <p:extLst>
      <p:ext uri="{BB962C8B-B14F-4D97-AF65-F5344CB8AC3E}">
        <p14:creationId xmlns:p14="http://schemas.microsoft.com/office/powerpoint/2010/main" val="1676744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0" indent="0">
              <a:buNone/>
            </a:pPr>
            <a:r>
              <a:rPr lang="en-US" altLang="en-US" sz="2800" b="1" dirty="0"/>
              <a:t>P</a:t>
            </a:r>
            <a:r>
              <a:rPr lang="en-US" altLang="en-US" sz="2800" dirty="0"/>
              <a:t>rotected </a:t>
            </a:r>
            <a:r>
              <a:rPr lang="en-US" altLang="en-US" sz="2800" b="1" dirty="0"/>
              <a:t>H</a:t>
            </a:r>
            <a:r>
              <a:rPr lang="en-US" altLang="en-US" sz="2800" dirty="0"/>
              <a:t>ealth </a:t>
            </a:r>
            <a:r>
              <a:rPr lang="en-US" altLang="en-US" sz="2800" b="1" dirty="0"/>
              <a:t>I</a:t>
            </a:r>
            <a:r>
              <a:rPr lang="en-US" altLang="en-US" sz="2800" dirty="0"/>
              <a:t>nformation (</a:t>
            </a:r>
            <a:r>
              <a:rPr lang="en-US" altLang="en-US" sz="2800" dirty="0" smtClean="0"/>
              <a:t>PHI) and</a:t>
            </a:r>
          </a:p>
          <a:p>
            <a:pPr marL="0" indent="0">
              <a:buNone/>
            </a:pPr>
            <a:r>
              <a:rPr lang="en-US" altLang="en-US" sz="2800" b="1" dirty="0" smtClean="0"/>
              <a:t>E</a:t>
            </a:r>
            <a:r>
              <a:rPr lang="en-US" altLang="en-US" sz="2800" dirty="0" smtClean="0"/>
              <a:t>lectronic </a:t>
            </a:r>
            <a:r>
              <a:rPr lang="en-US" altLang="en-US" sz="2800" b="1" dirty="0"/>
              <a:t>P</a:t>
            </a:r>
            <a:r>
              <a:rPr lang="en-US" altLang="en-US" sz="2800" dirty="0"/>
              <a:t>rotected </a:t>
            </a:r>
            <a:r>
              <a:rPr lang="en-US" altLang="en-US" sz="2800" b="1" dirty="0"/>
              <a:t>H</a:t>
            </a:r>
            <a:r>
              <a:rPr lang="en-US" altLang="en-US" sz="2800" dirty="0"/>
              <a:t>ealth </a:t>
            </a:r>
            <a:r>
              <a:rPr lang="en-US" altLang="en-US" sz="2800" b="1" dirty="0"/>
              <a:t>I</a:t>
            </a:r>
            <a:r>
              <a:rPr lang="en-US" altLang="en-US" sz="2800" dirty="0"/>
              <a:t>nformation (</a:t>
            </a:r>
            <a:r>
              <a:rPr lang="en-US" altLang="en-US" sz="2800" dirty="0" smtClean="0"/>
              <a:t>ePHI)</a:t>
            </a:r>
          </a:p>
          <a:p>
            <a:pPr marL="0" indent="0">
              <a:buNone/>
            </a:pPr>
            <a:endParaRPr lang="en-US" sz="1050" dirty="0"/>
          </a:p>
          <a:p>
            <a:pPr marL="571500" indent="-342900"/>
            <a:r>
              <a:rPr lang="en-US" sz="2200" dirty="0" smtClean="0"/>
              <a:t>Anything that can connect a patient to his/her information:</a:t>
            </a:r>
          </a:p>
          <a:p>
            <a:pPr marL="854075" lvl="1" indent="-342900"/>
            <a:endParaRPr lang="en-US" sz="1200" dirty="0" smtClean="0"/>
          </a:p>
          <a:p>
            <a:pPr marL="854075" lvl="1" indent="-342900">
              <a:buFont typeface="Wingdings" panose="05000000000000000000" pitchFamily="2" charset="2"/>
              <a:buChar char="ü"/>
            </a:pPr>
            <a:r>
              <a:rPr lang="en-US" dirty="0" smtClean="0"/>
              <a:t>Oral</a:t>
            </a:r>
            <a:r>
              <a:rPr lang="en-US" dirty="0"/>
              <a:t>, written, and electronic communication  </a:t>
            </a:r>
            <a:br>
              <a:rPr lang="en-US" dirty="0"/>
            </a:br>
            <a:endParaRPr lang="en-US" dirty="0" smtClean="0"/>
          </a:p>
          <a:p>
            <a:pPr marL="854075" lvl="1" indent="-342900">
              <a:buFont typeface="Wingdings" panose="05000000000000000000" pitchFamily="2" charset="2"/>
              <a:buChar char="ü"/>
            </a:pPr>
            <a:r>
              <a:rPr lang="en-US" dirty="0" smtClean="0"/>
              <a:t>Individual health </a:t>
            </a:r>
            <a:r>
              <a:rPr lang="en-US" dirty="0"/>
              <a:t>and/or demographic information </a:t>
            </a:r>
            <a:r>
              <a:rPr lang="en-US" dirty="0" smtClean="0"/>
              <a:t>transmitted </a:t>
            </a:r>
            <a:r>
              <a:rPr lang="en-US" dirty="0"/>
              <a:t>or maintained in any form where the information is created or received by a health care provider, health plan, employer or health care </a:t>
            </a:r>
            <a:r>
              <a:rPr lang="en-US" dirty="0" smtClean="0"/>
              <a:t>clearinghouse</a:t>
            </a:r>
            <a:br>
              <a:rPr lang="en-US" dirty="0" smtClean="0"/>
            </a:br>
            <a:endParaRPr lang="en-US" dirty="0" smtClean="0"/>
          </a:p>
          <a:p>
            <a:pPr marL="854075" lvl="1" indent="-342900">
              <a:buFont typeface="Wingdings" panose="05000000000000000000" pitchFamily="2" charset="2"/>
              <a:buChar char="ü"/>
            </a:pPr>
            <a:r>
              <a:rPr lang="en-US" dirty="0" smtClean="0"/>
              <a:t>Past</a:t>
            </a:r>
            <a:r>
              <a:rPr lang="en-US" dirty="0"/>
              <a:t>, present, and future health </a:t>
            </a:r>
            <a:r>
              <a:rPr lang="en-US" dirty="0" smtClean="0"/>
              <a:t>information</a:t>
            </a:r>
            <a:endParaRPr lang="en-US" dirty="0"/>
          </a:p>
          <a:p>
            <a:pPr marL="228600" indent="-228600">
              <a:spcAft>
                <a:spcPts val="1800"/>
              </a:spcAft>
              <a:buClr>
                <a:srgbClr val="C00000"/>
              </a:buClr>
              <a:defRPr/>
            </a:pPr>
            <a:endParaRPr lang="en-US" b="1" dirty="0"/>
          </a:p>
          <a:p>
            <a:pPr marL="228600" indent="-228600">
              <a:spcAft>
                <a:spcPts val="1800"/>
              </a:spcAft>
              <a:buClr>
                <a:srgbClr val="C00000"/>
              </a:buClr>
              <a:defRPr/>
            </a:pPr>
            <a:endParaRPr lang="en-US" b="1" dirty="0"/>
          </a:p>
          <a:p>
            <a:pPr marL="228600" indent="-228600">
              <a:spcAft>
                <a:spcPts val="1800"/>
              </a:spcAft>
              <a:buClr>
                <a:srgbClr val="C00000"/>
              </a:buClr>
              <a:defRPr/>
            </a:pPr>
            <a:endParaRPr lang="en-US" b="1" dirty="0"/>
          </a:p>
          <a:p>
            <a:pPr marL="228600" indent="-228600">
              <a:spcAft>
                <a:spcPts val="1800"/>
              </a:spcAft>
              <a:buClr>
                <a:srgbClr val="C00000"/>
              </a:buClr>
              <a:defRPr/>
            </a:pPr>
            <a:endParaRPr lang="en-US" b="1" dirty="0"/>
          </a:p>
          <a:p>
            <a:pPr marL="228600" indent="-228600">
              <a:spcAft>
                <a:spcPts val="1800"/>
              </a:spcAft>
              <a:buClr>
                <a:srgbClr val="C00000"/>
              </a:buClr>
              <a:defRPr/>
            </a:pPr>
            <a:endParaRPr lang="en-US" b="1" dirty="0"/>
          </a:p>
          <a:p>
            <a:pPr marL="228600" indent="-228600">
              <a:spcAft>
                <a:spcPts val="1800"/>
              </a:spcAft>
              <a:buClr>
                <a:srgbClr val="C00000"/>
              </a:buClr>
              <a:defRPr/>
            </a:pPr>
            <a:endParaRPr lang="en-US" b="1" dirty="0"/>
          </a:p>
          <a:p>
            <a:pPr marL="228600" indent="-228600">
              <a:spcAft>
                <a:spcPts val="1800"/>
              </a:spcAft>
              <a:buClr>
                <a:srgbClr val="C00000"/>
              </a:buClr>
              <a:defRPr/>
            </a:pPr>
            <a:endParaRPr lang="en-US" b="1" dirty="0"/>
          </a:p>
          <a:p>
            <a:pPr marL="228600" indent="-228600">
              <a:spcAft>
                <a:spcPts val="1800"/>
              </a:spcAft>
              <a:buClr>
                <a:srgbClr val="C00000"/>
              </a:buClr>
              <a:defRPr/>
            </a:pPr>
            <a:endParaRPr lang="en-US" b="1" dirty="0"/>
          </a:p>
          <a:p>
            <a:pPr marL="228600" indent="-228600">
              <a:spcAft>
                <a:spcPts val="1800"/>
              </a:spcAft>
              <a:buClr>
                <a:srgbClr val="C00000"/>
              </a:buClr>
              <a:defRPr/>
            </a:pPr>
            <a:endParaRPr lang="en-US" b="1" dirty="0"/>
          </a:p>
          <a:p>
            <a:pPr marL="228600" indent="-228600">
              <a:spcAft>
                <a:spcPts val="1800"/>
              </a:spcAft>
              <a:buClr>
                <a:srgbClr val="C00000"/>
              </a:buClr>
              <a:defRPr/>
            </a:pPr>
            <a:endParaRPr lang="en-US" sz="2000" b="1" dirty="0">
              <a:solidFill>
                <a:srgbClr val="000000"/>
              </a:solidFill>
            </a:endParaRPr>
          </a:p>
          <a:p>
            <a:pPr marL="0" indent="0">
              <a:buNone/>
            </a:pPr>
            <a:endParaRPr lang="en-US" dirty="0"/>
          </a:p>
        </p:txBody>
      </p:sp>
      <p:sp>
        <p:nvSpPr>
          <p:cNvPr id="3" name="Title 2"/>
          <p:cNvSpPr>
            <a:spLocks noGrp="1"/>
          </p:cNvSpPr>
          <p:nvPr>
            <p:ph type="title"/>
          </p:nvPr>
        </p:nvSpPr>
        <p:spPr/>
        <p:txBody>
          <a:bodyPr/>
          <a:lstStyle/>
          <a:p>
            <a:r>
              <a:rPr lang="en-US" dirty="0"/>
              <a:t>What is Protected? </a:t>
            </a:r>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21</a:t>
            </a:fld>
            <a:endParaRPr lang="en-US" dirty="0"/>
          </a:p>
        </p:txBody>
      </p:sp>
    </p:spTree>
    <p:extLst>
      <p:ext uri="{BB962C8B-B14F-4D97-AF65-F5344CB8AC3E}">
        <p14:creationId xmlns:p14="http://schemas.microsoft.com/office/powerpoint/2010/main" val="3326602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57200" y="1600200"/>
            <a:ext cx="4182094" cy="4880757"/>
          </a:xfrm>
        </p:spPr>
        <p:txBody>
          <a:bodyPr/>
          <a:lstStyle/>
          <a:p>
            <a:pPr marL="342900" indent="-342900">
              <a:spcBef>
                <a:spcPts val="0"/>
              </a:spcBef>
              <a:spcAft>
                <a:spcPts val="1200"/>
              </a:spcAft>
              <a:buClr>
                <a:schemeClr val="tx1"/>
              </a:buClr>
              <a:buSzPct val="85000"/>
            </a:pPr>
            <a:r>
              <a:rPr lang="en-US" altLang="en-US" dirty="0" smtClean="0">
                <a:cs typeface="Arial" charset="0"/>
              </a:rPr>
              <a:t>Name</a:t>
            </a:r>
          </a:p>
          <a:p>
            <a:pPr marL="342900" indent="-342900">
              <a:spcBef>
                <a:spcPts val="0"/>
              </a:spcBef>
              <a:spcAft>
                <a:spcPts val="1200"/>
              </a:spcAft>
              <a:buClr>
                <a:schemeClr val="tx1"/>
              </a:buClr>
              <a:buSzPct val="85000"/>
            </a:pPr>
            <a:r>
              <a:rPr lang="en-US" altLang="en-US" dirty="0" smtClean="0">
                <a:cs typeface="Arial" charset="0"/>
              </a:rPr>
              <a:t>Social Security No.</a:t>
            </a:r>
          </a:p>
          <a:p>
            <a:pPr marL="342900" indent="-342900">
              <a:spcBef>
                <a:spcPts val="0"/>
              </a:spcBef>
              <a:spcAft>
                <a:spcPts val="1200"/>
              </a:spcAft>
              <a:buClr>
                <a:schemeClr val="tx1"/>
              </a:buClr>
              <a:buSzPct val="85000"/>
            </a:pPr>
            <a:r>
              <a:rPr lang="en-US" altLang="en-US" dirty="0" smtClean="0">
                <a:cs typeface="Arial" charset="0"/>
              </a:rPr>
              <a:t>Certificate/</a:t>
            </a:r>
            <a:br>
              <a:rPr lang="en-US" altLang="en-US" dirty="0" smtClean="0">
                <a:cs typeface="Arial" charset="0"/>
              </a:rPr>
            </a:br>
            <a:r>
              <a:rPr lang="en-US" altLang="en-US" dirty="0" smtClean="0">
                <a:cs typeface="Arial" charset="0"/>
              </a:rPr>
              <a:t>Driver’s License No.</a:t>
            </a:r>
          </a:p>
          <a:p>
            <a:pPr marL="342900" indent="-342900">
              <a:spcBef>
                <a:spcPts val="0"/>
              </a:spcBef>
              <a:spcAft>
                <a:spcPts val="1200"/>
              </a:spcAft>
              <a:buClr>
                <a:schemeClr val="tx1"/>
              </a:buClr>
              <a:buSzPct val="85000"/>
            </a:pPr>
            <a:r>
              <a:rPr lang="en-US" altLang="en-US" dirty="0" smtClean="0">
                <a:cs typeface="Arial" charset="0"/>
              </a:rPr>
              <a:t>Birthdate</a:t>
            </a:r>
          </a:p>
          <a:p>
            <a:pPr marL="342900" indent="-342900">
              <a:spcBef>
                <a:spcPts val="0"/>
              </a:spcBef>
              <a:spcAft>
                <a:spcPts val="1200"/>
              </a:spcAft>
              <a:buClr>
                <a:schemeClr val="tx1"/>
              </a:buClr>
              <a:buSzPct val="85000"/>
            </a:pPr>
            <a:r>
              <a:rPr lang="en-US" altLang="en-US" dirty="0">
                <a:cs typeface="Arial" charset="0"/>
              </a:rPr>
              <a:t>Date of </a:t>
            </a:r>
            <a:r>
              <a:rPr lang="en-US" altLang="en-US" dirty="0" smtClean="0">
                <a:cs typeface="Arial" charset="0"/>
              </a:rPr>
              <a:t>Death</a:t>
            </a:r>
          </a:p>
          <a:p>
            <a:pPr marL="342900" indent="-342900">
              <a:spcBef>
                <a:spcPts val="0"/>
              </a:spcBef>
              <a:spcAft>
                <a:spcPts val="1200"/>
              </a:spcAft>
              <a:buClr>
                <a:schemeClr val="tx1"/>
              </a:buClr>
              <a:buSzPct val="85000"/>
            </a:pPr>
            <a:r>
              <a:rPr lang="en-US" altLang="en-US" dirty="0" smtClean="0">
                <a:cs typeface="Arial" charset="0"/>
              </a:rPr>
              <a:t>Address, </a:t>
            </a:r>
          </a:p>
          <a:p>
            <a:pPr marL="342900" indent="-342900">
              <a:spcBef>
                <a:spcPts val="0"/>
              </a:spcBef>
              <a:spcAft>
                <a:spcPts val="1200"/>
              </a:spcAft>
              <a:buClr>
                <a:schemeClr val="tx1"/>
              </a:buClr>
              <a:buSzPct val="85000"/>
            </a:pPr>
            <a:r>
              <a:rPr lang="en-US" altLang="en-US" dirty="0" smtClean="0">
                <a:cs typeface="Arial" charset="0"/>
              </a:rPr>
              <a:t>License Plate</a:t>
            </a:r>
          </a:p>
          <a:p>
            <a:pPr marL="342900" indent="-342900">
              <a:spcBef>
                <a:spcPts val="0"/>
              </a:spcBef>
              <a:spcAft>
                <a:spcPts val="1200"/>
              </a:spcAft>
              <a:buClr>
                <a:schemeClr val="tx1"/>
              </a:buClr>
              <a:buSzPct val="85000"/>
            </a:pPr>
            <a:r>
              <a:rPr lang="en-US" altLang="en-US" dirty="0" smtClean="0">
                <a:cs typeface="Arial" charset="0"/>
              </a:rPr>
              <a:t>Phone </a:t>
            </a:r>
          </a:p>
          <a:p>
            <a:pPr marL="342900" indent="-342900">
              <a:spcBef>
                <a:spcPts val="0"/>
              </a:spcBef>
              <a:spcAft>
                <a:spcPts val="1200"/>
              </a:spcAft>
              <a:buClr>
                <a:schemeClr val="tx1"/>
              </a:buClr>
              <a:buSzPct val="85000"/>
            </a:pPr>
            <a:r>
              <a:rPr lang="en-US" altLang="en-US" dirty="0" smtClean="0">
                <a:cs typeface="Arial" charset="0"/>
              </a:rPr>
              <a:t>Fax </a:t>
            </a:r>
            <a:br>
              <a:rPr lang="en-US" altLang="en-US" dirty="0" smtClean="0">
                <a:cs typeface="Arial" charset="0"/>
              </a:rPr>
            </a:br>
            <a:endParaRPr lang="en-US" altLang="en-US" dirty="0">
              <a:cs typeface="Arial" charset="0"/>
            </a:endParaRPr>
          </a:p>
          <a:p>
            <a:pPr marL="342900" indent="-342900">
              <a:spcBef>
                <a:spcPct val="20000"/>
              </a:spcBef>
              <a:spcAft>
                <a:spcPts val="1200"/>
              </a:spcAft>
              <a:buClr>
                <a:schemeClr val="tx1"/>
              </a:buClr>
              <a:buSzPct val="85000"/>
            </a:pPr>
            <a:endParaRPr lang="en-US" altLang="en-US" dirty="0" smtClean="0">
              <a:cs typeface="Arial" charset="0"/>
            </a:endParaRPr>
          </a:p>
          <a:p>
            <a:pPr marL="0" indent="0">
              <a:buNone/>
            </a:pPr>
            <a:endParaRPr lang="en-US" dirty="0"/>
          </a:p>
        </p:txBody>
      </p:sp>
      <p:sp>
        <p:nvSpPr>
          <p:cNvPr id="3" name="Title 2"/>
          <p:cNvSpPr>
            <a:spLocks noGrp="1"/>
          </p:cNvSpPr>
          <p:nvPr>
            <p:ph type="title"/>
          </p:nvPr>
        </p:nvSpPr>
        <p:spPr/>
        <p:txBody>
          <a:bodyPr/>
          <a:lstStyle/>
          <a:p>
            <a:r>
              <a:rPr lang="en-US" dirty="0"/>
              <a:t>Examples of </a:t>
            </a:r>
            <a:r>
              <a:rPr lang="en-US" dirty="0" smtClean="0"/>
              <a:t>PHI include but are not limited to </a:t>
            </a:r>
            <a:endParaRPr lang="en-US" dirty="0"/>
          </a:p>
        </p:txBody>
      </p:sp>
      <p:sp>
        <p:nvSpPr>
          <p:cNvPr id="4" name="TextBox 3"/>
          <p:cNvSpPr txBox="1"/>
          <p:nvPr/>
        </p:nvSpPr>
        <p:spPr bwMode="gray">
          <a:xfrm>
            <a:off x="4343400" y="1625600"/>
            <a:ext cx="4419600" cy="4343400"/>
          </a:xfrm>
          <a:prstGeom prst="rect">
            <a:avLst/>
          </a:prstGeom>
          <a:noFill/>
        </p:spPr>
        <p:txBody>
          <a:bodyPr wrap="none" lIns="45720" rIns="45720" rtlCol="0">
            <a:noAutofit/>
          </a:bodyPr>
          <a:lstStyle/>
          <a:p>
            <a:pPr marL="342900" indent="-342900">
              <a:spcBef>
                <a:spcPts val="0"/>
              </a:spcBef>
              <a:spcAft>
                <a:spcPts val="1200"/>
              </a:spcAft>
              <a:buClr>
                <a:schemeClr val="tx1"/>
              </a:buClr>
              <a:buSzPct val="85000"/>
              <a:buFont typeface="Arial" panose="020B0604020202020204" pitchFamily="34" charset="0"/>
              <a:buChar char="•"/>
            </a:pPr>
            <a:r>
              <a:rPr lang="en-US" altLang="en-US" sz="2400" dirty="0" smtClean="0">
                <a:latin typeface="+mn-lt"/>
                <a:cs typeface="Arial" charset="0"/>
              </a:rPr>
              <a:t>Photograph or </a:t>
            </a:r>
          </a:p>
          <a:p>
            <a:pPr marL="342900" indent="-342900">
              <a:spcBef>
                <a:spcPts val="0"/>
              </a:spcBef>
              <a:spcAft>
                <a:spcPts val="1200"/>
              </a:spcAft>
              <a:buClr>
                <a:schemeClr val="tx1"/>
              </a:buClr>
              <a:buSzPct val="85000"/>
              <a:buFont typeface="Arial" panose="020B0604020202020204" pitchFamily="34" charset="0"/>
              <a:buChar char="•"/>
            </a:pPr>
            <a:r>
              <a:rPr lang="en-US" altLang="en-US" sz="2400" dirty="0" smtClean="0">
                <a:latin typeface="+mn-lt"/>
                <a:cs typeface="Arial" charset="0"/>
              </a:rPr>
              <a:t>Partial photograph</a:t>
            </a:r>
          </a:p>
          <a:p>
            <a:pPr marL="342900" indent="-342900">
              <a:spcBef>
                <a:spcPts val="0"/>
              </a:spcBef>
              <a:spcAft>
                <a:spcPts val="1200"/>
              </a:spcAft>
              <a:buClr>
                <a:schemeClr val="tx1"/>
              </a:buClr>
              <a:buSzPct val="85000"/>
              <a:buFont typeface="Arial" panose="020B0604020202020204" pitchFamily="34" charset="0"/>
              <a:buChar char="•"/>
            </a:pPr>
            <a:r>
              <a:rPr lang="en-US" altLang="en-US" sz="2400" dirty="0" smtClean="0">
                <a:latin typeface="+mn-lt"/>
                <a:cs typeface="Arial" charset="0"/>
              </a:rPr>
              <a:t>Medical Record/Account No.</a:t>
            </a:r>
          </a:p>
          <a:p>
            <a:pPr marL="342900" indent="-342900">
              <a:spcBef>
                <a:spcPts val="0"/>
              </a:spcBef>
              <a:spcAft>
                <a:spcPts val="1200"/>
              </a:spcAft>
              <a:buClr>
                <a:schemeClr val="tx1"/>
              </a:buClr>
              <a:buSzPct val="85000"/>
              <a:buFont typeface="Arial" panose="020B0604020202020204" pitchFamily="34" charset="0"/>
              <a:buChar char="•"/>
            </a:pPr>
            <a:r>
              <a:rPr lang="en-US" altLang="en-US" sz="2400" dirty="0" smtClean="0">
                <a:cs typeface="Arial" charset="0"/>
              </a:rPr>
              <a:t>Admission Date</a:t>
            </a:r>
          </a:p>
          <a:p>
            <a:pPr marL="342900" indent="-342900">
              <a:spcBef>
                <a:spcPts val="0"/>
              </a:spcBef>
              <a:spcAft>
                <a:spcPts val="1200"/>
              </a:spcAft>
              <a:buClr>
                <a:schemeClr val="tx1"/>
              </a:buClr>
              <a:buSzPct val="85000"/>
              <a:buFont typeface="Arial" panose="020B0604020202020204" pitchFamily="34" charset="0"/>
              <a:buChar char="•"/>
            </a:pPr>
            <a:r>
              <a:rPr lang="en-US" altLang="en-US" sz="2400" dirty="0" smtClean="0">
                <a:cs typeface="Arial" charset="0"/>
              </a:rPr>
              <a:t>Discharge Date</a:t>
            </a:r>
          </a:p>
          <a:p>
            <a:pPr marL="342900" indent="-342900">
              <a:spcBef>
                <a:spcPts val="0"/>
              </a:spcBef>
              <a:spcAft>
                <a:spcPts val="1200"/>
              </a:spcAft>
              <a:buClr>
                <a:schemeClr val="tx1"/>
              </a:buClr>
              <a:buSzPct val="85000"/>
              <a:buFont typeface="Arial" panose="020B0604020202020204" pitchFamily="34" charset="0"/>
              <a:buChar char="•"/>
            </a:pPr>
            <a:r>
              <a:rPr lang="en-US" altLang="en-US" sz="2400" dirty="0" smtClean="0">
                <a:latin typeface="+mn-lt"/>
                <a:cs typeface="Arial" charset="0"/>
              </a:rPr>
              <a:t>E-mail Address</a:t>
            </a:r>
          </a:p>
          <a:p>
            <a:pPr marL="342900" indent="-342900">
              <a:spcBef>
                <a:spcPts val="0"/>
              </a:spcBef>
              <a:spcAft>
                <a:spcPts val="1200"/>
              </a:spcAft>
              <a:buClr>
                <a:schemeClr val="tx1"/>
              </a:buClr>
              <a:buSzPct val="85000"/>
              <a:buFont typeface="Arial" panose="020B0604020202020204" pitchFamily="34" charset="0"/>
              <a:buChar char="•"/>
            </a:pPr>
            <a:r>
              <a:rPr lang="en-US" altLang="en-US" sz="2400" dirty="0" smtClean="0">
                <a:latin typeface="+mn-lt"/>
                <a:cs typeface="Arial" charset="0"/>
              </a:rPr>
              <a:t>IP Address</a:t>
            </a:r>
          </a:p>
          <a:p>
            <a:pPr marL="342900" indent="-342900">
              <a:spcBef>
                <a:spcPts val="0"/>
              </a:spcBef>
              <a:spcAft>
                <a:spcPts val="1200"/>
              </a:spcAft>
              <a:buClr>
                <a:schemeClr val="tx1"/>
              </a:buClr>
              <a:buSzPct val="85000"/>
              <a:buFont typeface="Arial" panose="020B0604020202020204" pitchFamily="34" charset="0"/>
              <a:buChar char="•"/>
            </a:pPr>
            <a:r>
              <a:rPr lang="en-US" altLang="en-US" sz="2400" dirty="0" smtClean="0">
                <a:latin typeface="+mn-lt"/>
                <a:cs typeface="Arial" charset="0"/>
              </a:rPr>
              <a:t>All </a:t>
            </a:r>
            <a:r>
              <a:rPr lang="en-US" altLang="en-US" sz="2400" dirty="0">
                <a:latin typeface="+mn-lt"/>
                <a:cs typeface="Arial" charset="0"/>
              </a:rPr>
              <a:t>clinical data</a:t>
            </a:r>
          </a:p>
        </p:txBody>
      </p:sp>
      <p:sp>
        <p:nvSpPr>
          <p:cNvPr id="5" name="Slide Number Placeholder 4"/>
          <p:cNvSpPr>
            <a:spLocks noGrp="1"/>
          </p:cNvSpPr>
          <p:nvPr>
            <p:ph type="sldNum" sz="quarter" idx="4"/>
          </p:nvPr>
        </p:nvSpPr>
        <p:spPr/>
        <p:txBody>
          <a:bodyPr/>
          <a:lstStyle/>
          <a:p>
            <a:pPr>
              <a:defRPr/>
            </a:pPr>
            <a:fld id="{BC4C802B-7EEC-40EB-BA5C-74F879E8C1BA}" type="slidenum">
              <a:rPr lang="en-US" smtClean="0"/>
              <a:pPr>
                <a:defRPr/>
              </a:pPr>
              <a:t>22</a:t>
            </a:fld>
            <a:endParaRPr lang="en-US" dirty="0"/>
          </a:p>
        </p:txBody>
      </p:sp>
    </p:spTree>
    <p:extLst>
      <p:ext uri="{BB962C8B-B14F-4D97-AF65-F5344CB8AC3E}">
        <p14:creationId xmlns:p14="http://schemas.microsoft.com/office/powerpoint/2010/main" val="822628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28600" y="1676400"/>
            <a:ext cx="8728364" cy="5105400"/>
          </a:xfrm>
        </p:spPr>
        <p:txBody>
          <a:bodyPr/>
          <a:lstStyle/>
          <a:p>
            <a:pPr marL="0" indent="0">
              <a:spcBef>
                <a:spcPts val="0"/>
              </a:spcBef>
              <a:spcAft>
                <a:spcPts val="1800"/>
              </a:spcAft>
              <a:buNone/>
            </a:pPr>
            <a:r>
              <a:rPr lang="en-US" altLang="en-US" sz="2000" dirty="0"/>
              <a:t>Regulates </a:t>
            </a:r>
            <a:r>
              <a:rPr lang="en-US" altLang="en-US" sz="2000" dirty="0" smtClean="0"/>
              <a:t>internal </a:t>
            </a:r>
            <a:r>
              <a:rPr lang="en-US" altLang="en-US" sz="2000" dirty="0"/>
              <a:t>use and external disclosure of </a:t>
            </a:r>
            <a:r>
              <a:rPr lang="en-US" altLang="en-US" sz="2000" dirty="0" smtClean="0"/>
              <a:t>PHI by </a:t>
            </a:r>
            <a:r>
              <a:rPr lang="en-US" altLang="en-US" sz="2000" dirty="0"/>
              <a:t>organizations and their </a:t>
            </a:r>
            <a:r>
              <a:rPr lang="en-US" altLang="en-US" sz="2000" dirty="0" smtClean="0"/>
              <a:t>colleagues.</a:t>
            </a:r>
            <a:endParaRPr lang="en-US" altLang="en-US" sz="2000" dirty="0"/>
          </a:p>
          <a:p>
            <a:pPr marL="571500" indent="-342900">
              <a:spcBef>
                <a:spcPts val="0"/>
              </a:spcBef>
              <a:spcAft>
                <a:spcPts val="1200"/>
              </a:spcAft>
            </a:pPr>
            <a:r>
              <a:rPr lang="en-US" altLang="en-US" sz="1600" b="1" dirty="0" smtClean="0"/>
              <a:t>Permitted Use and Disclosure</a:t>
            </a:r>
          </a:p>
          <a:p>
            <a:pPr marL="571500" indent="-342900">
              <a:spcBef>
                <a:spcPts val="0"/>
              </a:spcBef>
              <a:spcAft>
                <a:spcPts val="1200"/>
              </a:spcAft>
            </a:pPr>
            <a:r>
              <a:rPr lang="en-US" altLang="en-US" sz="1600" b="1" dirty="0" smtClean="0"/>
              <a:t>Minimum Necessary</a:t>
            </a:r>
          </a:p>
          <a:p>
            <a:pPr marL="571500" indent="-342900">
              <a:spcBef>
                <a:spcPts val="0"/>
              </a:spcBef>
              <a:spcAft>
                <a:spcPts val="1200"/>
              </a:spcAft>
            </a:pPr>
            <a:r>
              <a:rPr lang="en-US" altLang="en-US" sz="1600" b="1" dirty="0" smtClean="0"/>
              <a:t>Patient Rights</a:t>
            </a:r>
          </a:p>
          <a:p>
            <a:pPr marL="228600" indent="-228600">
              <a:spcBef>
                <a:spcPts val="0"/>
              </a:spcBef>
              <a:spcAft>
                <a:spcPts val="1800"/>
              </a:spcAft>
              <a:buFont typeface="Wingdings" panose="05000000000000000000" pitchFamily="2" charset="2"/>
              <a:buChar char="ü"/>
            </a:pPr>
            <a:r>
              <a:rPr lang="en-US" altLang="en-US" sz="1600" dirty="0" smtClean="0"/>
              <a:t>We demonstrate respect for our patients by NOT discussing PHI with unauthorized individuals, in public places (such as elevators, hallways or cafeteria) or social situations.</a:t>
            </a:r>
          </a:p>
          <a:p>
            <a:pPr marL="228600" indent="-228600">
              <a:spcBef>
                <a:spcPts val="0"/>
              </a:spcBef>
              <a:spcAft>
                <a:spcPts val="1800"/>
              </a:spcAft>
              <a:buFont typeface="Wingdings" panose="05000000000000000000" pitchFamily="2" charset="2"/>
              <a:buChar char="ü"/>
            </a:pPr>
            <a:r>
              <a:rPr lang="en-US" altLang="en-US" sz="1600" dirty="0" smtClean="0"/>
              <a:t>Even </a:t>
            </a:r>
            <a:r>
              <a:rPr lang="en-US" altLang="en-US" sz="1600" dirty="0"/>
              <a:t>if we are not using an identifier, patients and/or their family members have the perception that we will be talking about them or their loved one. That perception goes a long way within our community and is very damaging. </a:t>
            </a:r>
          </a:p>
          <a:p>
            <a:pPr>
              <a:spcBef>
                <a:spcPts val="0"/>
              </a:spcBef>
              <a:spcAft>
                <a:spcPts val="1800"/>
              </a:spcAft>
              <a:buFont typeface="Wingdings" panose="05000000000000000000" pitchFamily="2" charset="2"/>
              <a:buChar char="ü"/>
            </a:pPr>
            <a:r>
              <a:rPr lang="en-US" altLang="en-US" sz="1600" dirty="0" smtClean="0"/>
              <a:t>Information about colleagues who are patients is just as confidential as any other patient information. </a:t>
            </a:r>
          </a:p>
          <a:p>
            <a:pPr marL="0" indent="0" algn="ctr">
              <a:spcBef>
                <a:spcPts val="0"/>
              </a:spcBef>
              <a:spcAft>
                <a:spcPts val="1200"/>
              </a:spcAft>
              <a:buNone/>
            </a:pPr>
            <a:r>
              <a:rPr lang="en-US" altLang="en-US" sz="2000" b="1" i="1" dirty="0"/>
              <a:t>“Sharing is not always caring.”</a:t>
            </a:r>
          </a:p>
          <a:p>
            <a:pPr marL="0" indent="0">
              <a:spcAft>
                <a:spcPts val="1200"/>
              </a:spcAft>
              <a:buNone/>
            </a:pPr>
            <a:endParaRPr lang="en-US" altLang="en-US" dirty="0"/>
          </a:p>
          <a:p>
            <a:pPr marL="0" indent="0">
              <a:buNone/>
            </a:pPr>
            <a:endParaRPr lang="en-US" dirty="0"/>
          </a:p>
        </p:txBody>
      </p:sp>
      <p:sp>
        <p:nvSpPr>
          <p:cNvPr id="3" name="Title 2"/>
          <p:cNvSpPr>
            <a:spLocks noGrp="1"/>
          </p:cNvSpPr>
          <p:nvPr>
            <p:ph type="title"/>
          </p:nvPr>
        </p:nvSpPr>
        <p:spPr/>
        <p:txBody>
          <a:bodyPr/>
          <a:lstStyle/>
          <a:p>
            <a:r>
              <a:rPr lang="en-US" dirty="0" smtClean="0"/>
              <a:t>HIPAA Privacy Rule</a:t>
            </a:r>
            <a:endParaRPr lang="en-US" dirty="0"/>
          </a:p>
        </p:txBody>
      </p:sp>
      <p:sp>
        <p:nvSpPr>
          <p:cNvPr id="5" name="Slide Number Placeholder 4"/>
          <p:cNvSpPr>
            <a:spLocks noGrp="1"/>
          </p:cNvSpPr>
          <p:nvPr>
            <p:ph type="sldNum" sz="quarter" idx="4"/>
          </p:nvPr>
        </p:nvSpPr>
        <p:spPr/>
        <p:txBody>
          <a:bodyPr/>
          <a:lstStyle/>
          <a:p>
            <a:pPr>
              <a:defRPr/>
            </a:pPr>
            <a:fld id="{BC4C802B-7EEC-40EB-BA5C-74F879E8C1BA}" type="slidenum">
              <a:rPr lang="en-US" smtClean="0"/>
              <a:pPr>
                <a:defRPr/>
              </a:pPr>
              <a:t>23</a:t>
            </a:fld>
            <a:endParaRPr lang="en-US" dirty="0"/>
          </a:p>
        </p:txBody>
      </p:sp>
    </p:spTree>
    <p:extLst>
      <p:ext uri="{BB962C8B-B14F-4D97-AF65-F5344CB8AC3E}">
        <p14:creationId xmlns:p14="http://schemas.microsoft.com/office/powerpoint/2010/main" val="2185618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04800" y="1752600"/>
            <a:ext cx="8686800" cy="4953000"/>
          </a:xfrm>
        </p:spPr>
        <p:txBody>
          <a:bodyPr/>
          <a:lstStyle/>
          <a:p>
            <a:pPr marL="0" lvl="1" indent="0">
              <a:spcBef>
                <a:spcPts val="0"/>
              </a:spcBef>
              <a:buNone/>
            </a:pPr>
            <a:r>
              <a:rPr lang="en-US" sz="2200" b="1" i="1" dirty="0">
                <a:effectLst>
                  <a:outerShdw blurRad="38100" dist="38100" dir="2700000" algn="tl">
                    <a:srgbClr val="C0C0C0"/>
                  </a:outerShdw>
                </a:effectLst>
              </a:rPr>
              <a:t>T</a:t>
            </a:r>
            <a:r>
              <a:rPr lang="en-US" sz="2200" i="1" dirty="0"/>
              <a:t>reatment </a:t>
            </a:r>
            <a:r>
              <a:rPr lang="en-US" sz="2200" i="1" dirty="0" smtClean="0"/>
              <a:t> </a:t>
            </a:r>
            <a:r>
              <a:rPr lang="en-US" sz="2200" dirty="0" smtClean="0"/>
              <a:t> 		</a:t>
            </a:r>
            <a:r>
              <a:rPr lang="en-US" altLang="en-US" sz="2200" dirty="0" smtClean="0"/>
              <a:t>Activities </a:t>
            </a:r>
            <a:r>
              <a:rPr lang="en-US" altLang="en-US" sz="2200" dirty="0"/>
              <a:t>related to </a:t>
            </a:r>
            <a:r>
              <a:rPr lang="en-US" altLang="en-US" sz="2200" dirty="0" smtClean="0"/>
              <a:t>provision </a:t>
            </a:r>
            <a:r>
              <a:rPr lang="en-US" altLang="en-US" sz="2200" dirty="0"/>
              <a:t>of </a:t>
            </a:r>
            <a:r>
              <a:rPr lang="en-US" altLang="en-US" sz="2200" dirty="0" smtClean="0"/>
              <a:t>care and				treatment.</a:t>
            </a:r>
          </a:p>
          <a:p>
            <a:pPr marL="0" lvl="1" indent="0">
              <a:spcBef>
                <a:spcPts val="0"/>
              </a:spcBef>
              <a:buNone/>
            </a:pPr>
            <a:endParaRPr lang="en-US" altLang="en-US" sz="2200" dirty="0" smtClean="0"/>
          </a:p>
          <a:p>
            <a:pPr marL="0" lvl="1" indent="0">
              <a:spcBef>
                <a:spcPts val="0"/>
              </a:spcBef>
              <a:buNone/>
            </a:pPr>
            <a:r>
              <a:rPr lang="en-US" sz="2200" b="1" i="1" dirty="0" smtClean="0">
                <a:effectLst>
                  <a:outerShdw blurRad="38100" dist="38100" dir="2700000" algn="tl">
                    <a:srgbClr val="C0C0C0"/>
                  </a:outerShdw>
                </a:effectLst>
              </a:rPr>
              <a:t>P</a:t>
            </a:r>
            <a:r>
              <a:rPr lang="en-US" sz="2200" i="1" dirty="0" smtClean="0"/>
              <a:t>ayment		</a:t>
            </a:r>
            <a:r>
              <a:rPr lang="en-US" altLang="en-US" sz="2200" dirty="0" smtClean="0"/>
              <a:t>Activities </a:t>
            </a:r>
            <a:r>
              <a:rPr lang="en-US" altLang="en-US" sz="2200" dirty="0"/>
              <a:t>related to business, clinical 				management, and general 	administrative 			</a:t>
            </a:r>
            <a:r>
              <a:rPr lang="en-US" altLang="en-US" sz="2200" dirty="0" smtClean="0"/>
              <a:t>	duties </a:t>
            </a:r>
            <a:r>
              <a:rPr lang="en-US" altLang="en-US" sz="2200" dirty="0"/>
              <a:t>and </a:t>
            </a:r>
            <a:r>
              <a:rPr lang="en-US" altLang="en-US" sz="2200" dirty="0" smtClean="0"/>
              <a:t>reimbursement.</a:t>
            </a:r>
            <a:endParaRPr lang="en-US" altLang="en-US" sz="2200" dirty="0"/>
          </a:p>
          <a:p>
            <a:pPr marL="0" lvl="1" indent="0">
              <a:spcBef>
                <a:spcPts val="0"/>
              </a:spcBef>
              <a:buNone/>
            </a:pPr>
            <a:endParaRPr lang="en-US" altLang="en-US" sz="2200" dirty="0" smtClean="0"/>
          </a:p>
          <a:p>
            <a:pPr marL="0" lvl="1" indent="0">
              <a:spcBef>
                <a:spcPts val="0"/>
              </a:spcBef>
              <a:buNone/>
              <a:defRPr/>
            </a:pPr>
            <a:r>
              <a:rPr lang="en-US" sz="2200" i="1" dirty="0" smtClean="0"/>
              <a:t>Health </a:t>
            </a:r>
            <a:r>
              <a:rPr lang="en-US" sz="2200" i="1" dirty="0"/>
              <a:t>Care </a:t>
            </a:r>
            <a:r>
              <a:rPr lang="en-US" sz="2200" i="1" dirty="0" smtClean="0"/>
              <a:t> </a:t>
            </a:r>
            <a:r>
              <a:rPr lang="en-US" sz="2200" dirty="0" smtClean="0"/>
              <a:t>		</a:t>
            </a:r>
            <a:r>
              <a:rPr lang="en-US" altLang="en-US" sz="2200" dirty="0" smtClean="0"/>
              <a:t>Provision</a:t>
            </a:r>
            <a:r>
              <a:rPr lang="en-US" altLang="en-US" sz="2200" dirty="0"/>
              <a:t>, coordination </a:t>
            </a:r>
            <a:r>
              <a:rPr lang="en-US" altLang="en-US" sz="2200" dirty="0" smtClean="0"/>
              <a:t>or management of </a:t>
            </a:r>
            <a:r>
              <a:rPr lang="en-US" sz="2200" b="1" i="1" dirty="0">
                <a:effectLst>
                  <a:outerShdw blurRad="38100" dist="38100" dir="2700000" algn="tl">
                    <a:srgbClr val="C0C0C0"/>
                  </a:outerShdw>
                </a:effectLst>
              </a:rPr>
              <a:t>O</a:t>
            </a:r>
            <a:r>
              <a:rPr lang="en-US" sz="2200" i="1" dirty="0"/>
              <a:t>perations</a:t>
            </a:r>
            <a:r>
              <a:rPr lang="en-US" sz="2200" dirty="0"/>
              <a:t> </a:t>
            </a:r>
            <a:r>
              <a:rPr lang="en-US" sz="2200" dirty="0" smtClean="0"/>
              <a:t>		</a:t>
            </a:r>
            <a:r>
              <a:rPr lang="en-US" altLang="en-US" sz="2200" dirty="0" smtClean="0"/>
              <a:t>healthcare </a:t>
            </a:r>
            <a:r>
              <a:rPr lang="en-US" altLang="en-US" sz="2200" dirty="0"/>
              <a:t>and </a:t>
            </a:r>
            <a:r>
              <a:rPr lang="en-US" altLang="en-US" sz="2200" dirty="0" smtClean="0"/>
              <a:t>related services, </a:t>
            </a:r>
            <a:r>
              <a:rPr lang="en-US" altLang="en-US" sz="2200" dirty="0"/>
              <a:t>such as </a:t>
            </a:r>
            <a:r>
              <a:rPr lang="en-US" altLang="en-US" sz="2200" dirty="0" smtClean="0"/>
              <a:t>				quality and risk.</a:t>
            </a:r>
          </a:p>
          <a:p>
            <a:pPr marL="0" lvl="1" indent="0">
              <a:buNone/>
              <a:defRPr/>
            </a:pPr>
            <a:endParaRPr lang="en-US" altLang="en-US" sz="1000" dirty="0" smtClean="0"/>
          </a:p>
          <a:p>
            <a:pPr marL="0" lvl="1" indent="0" algn="ctr">
              <a:buNone/>
              <a:defRPr/>
            </a:pPr>
            <a:r>
              <a:rPr lang="en-US" i="1" dirty="0"/>
              <a:t>The use of PHI for purposes outside of </a:t>
            </a:r>
            <a:r>
              <a:rPr lang="en-US" i="1" dirty="0">
                <a:latin typeface="Arial" charset="0"/>
              </a:rPr>
              <a:t>Treatment, Payment, &amp; Healthcare Operations </a:t>
            </a:r>
            <a:r>
              <a:rPr lang="en-US" i="1" dirty="0"/>
              <a:t>is </a:t>
            </a:r>
            <a:r>
              <a:rPr lang="en-US" i="1" dirty="0">
                <a:solidFill>
                  <a:srgbClr val="FF0000"/>
                </a:solidFill>
              </a:rPr>
              <a:t>strictly prohibited </a:t>
            </a:r>
            <a:r>
              <a:rPr lang="en-US" i="1" dirty="0"/>
              <a:t>without Patient Authorization or Privacy Board Approval. </a:t>
            </a:r>
          </a:p>
          <a:p>
            <a:pPr marL="0" lvl="1" indent="0">
              <a:buNone/>
              <a:defRPr/>
            </a:pPr>
            <a:endParaRPr lang="en-US" altLang="en-US" sz="2400" dirty="0" smtClean="0"/>
          </a:p>
          <a:p>
            <a:pPr marL="0" lvl="1" indent="0">
              <a:buNone/>
              <a:defRPr/>
            </a:pPr>
            <a:endParaRPr lang="en-US" sz="2800" dirty="0"/>
          </a:p>
          <a:p>
            <a:pPr marL="0" lvl="1" indent="0">
              <a:buNone/>
              <a:defRPr/>
            </a:pPr>
            <a:endParaRPr lang="en-US" altLang="en-US" sz="2800" dirty="0"/>
          </a:p>
          <a:p>
            <a:pPr marL="0" lvl="1" indent="0">
              <a:buNone/>
              <a:defRPr/>
            </a:pPr>
            <a:endParaRPr lang="en-US" sz="2800" b="1" dirty="0">
              <a:solidFill>
                <a:srgbClr val="FF0000"/>
              </a:solidFill>
              <a:effectLst>
                <a:outerShdw blurRad="38100" dist="38100" dir="2700000" algn="tl">
                  <a:srgbClr val="C0C0C0"/>
                </a:outerShdw>
              </a:effectLst>
            </a:endParaRPr>
          </a:p>
          <a:p>
            <a:pPr marL="0" lvl="1" indent="0">
              <a:buNone/>
            </a:pPr>
            <a:endParaRPr lang="en-US" altLang="en-US" sz="2800" dirty="0"/>
          </a:p>
          <a:p>
            <a:pPr marL="0" lvl="1" indent="0">
              <a:buNone/>
            </a:pPr>
            <a:endParaRPr lang="en-US" sz="2800" dirty="0"/>
          </a:p>
        </p:txBody>
      </p:sp>
      <p:sp>
        <p:nvSpPr>
          <p:cNvPr id="3" name="Title 2"/>
          <p:cNvSpPr>
            <a:spLocks noGrp="1"/>
          </p:cNvSpPr>
          <p:nvPr>
            <p:ph type="title"/>
          </p:nvPr>
        </p:nvSpPr>
        <p:spPr/>
        <p:txBody>
          <a:bodyPr/>
          <a:lstStyle/>
          <a:p>
            <a:r>
              <a:rPr lang="en-US" dirty="0" smtClean="0"/>
              <a:t>Permitted </a:t>
            </a:r>
            <a:r>
              <a:rPr lang="en-US" dirty="0"/>
              <a:t>Use and </a:t>
            </a:r>
            <a:r>
              <a:rPr lang="en-US" dirty="0" smtClean="0"/>
              <a:t>Disclosure</a:t>
            </a:r>
            <a:endParaRPr lang="en-US" dirty="0"/>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24</a:t>
            </a:fld>
            <a:endParaRPr lang="en-US" dirty="0"/>
          </a:p>
        </p:txBody>
      </p:sp>
    </p:spTree>
    <p:extLst>
      <p:ext uri="{BB962C8B-B14F-4D97-AF65-F5344CB8AC3E}">
        <p14:creationId xmlns:p14="http://schemas.microsoft.com/office/powerpoint/2010/main" val="1128073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04800" y="1676400"/>
            <a:ext cx="8499764" cy="4728357"/>
          </a:xfrm>
        </p:spPr>
        <p:txBody>
          <a:bodyPr/>
          <a:lstStyle/>
          <a:p>
            <a:pPr marL="0" lvl="1" indent="0">
              <a:spcBef>
                <a:spcPct val="20000"/>
              </a:spcBef>
              <a:buNone/>
            </a:pPr>
            <a:r>
              <a:rPr lang="en-US" altLang="en-US" sz="2400" dirty="0" smtClean="0"/>
              <a:t>Understand </a:t>
            </a:r>
            <a:r>
              <a:rPr lang="en-US" altLang="en-US" sz="2400" dirty="0"/>
              <a:t>the policies and procedures related to handling or releasing </a:t>
            </a:r>
            <a:r>
              <a:rPr lang="en-US" altLang="en-US" sz="2400" dirty="0" smtClean="0"/>
              <a:t>PHI.</a:t>
            </a:r>
            <a:endParaRPr lang="en-US" altLang="en-US" sz="2400" dirty="0"/>
          </a:p>
          <a:p>
            <a:pPr marL="0" lvl="1">
              <a:spcBef>
                <a:spcPct val="20000"/>
              </a:spcBef>
            </a:pPr>
            <a:endParaRPr lang="en-US" altLang="en-US" sz="2400" dirty="0"/>
          </a:p>
          <a:p>
            <a:pPr marL="0" lvl="1" indent="0">
              <a:spcBef>
                <a:spcPct val="20000"/>
              </a:spcBef>
              <a:buNone/>
            </a:pPr>
            <a:r>
              <a:rPr lang="en-US" altLang="en-US" sz="2400" dirty="0"/>
              <a:t>Requests for </a:t>
            </a:r>
            <a:r>
              <a:rPr lang="en-US" altLang="en-US" sz="2400" dirty="0" smtClean="0"/>
              <a:t>patient Information:</a:t>
            </a:r>
          </a:p>
          <a:p>
            <a:pPr marL="571500" lvl="1" indent="-342900">
              <a:spcBef>
                <a:spcPct val="20000"/>
              </a:spcBef>
              <a:buFont typeface="Wingdings" panose="05000000000000000000" pitchFamily="2" charset="2"/>
              <a:buChar char="ü"/>
            </a:pPr>
            <a:r>
              <a:rPr lang="en-US" altLang="en-US" sz="2400" dirty="0" smtClean="0"/>
              <a:t>Know who is asking</a:t>
            </a:r>
          </a:p>
          <a:p>
            <a:pPr marL="571500" lvl="1" indent="-342900">
              <a:spcBef>
                <a:spcPct val="20000"/>
              </a:spcBef>
              <a:buFont typeface="Wingdings" panose="05000000000000000000" pitchFamily="2" charset="2"/>
              <a:buChar char="ü"/>
            </a:pPr>
            <a:r>
              <a:rPr lang="en-US" altLang="en-US" sz="2400" dirty="0" smtClean="0"/>
              <a:t>Know </a:t>
            </a:r>
            <a:r>
              <a:rPr lang="en-US" altLang="en-US" sz="2400" dirty="0"/>
              <a:t>the </a:t>
            </a:r>
            <a:r>
              <a:rPr lang="en-US" altLang="en-US" sz="2400" dirty="0" smtClean="0"/>
              <a:t>purpose</a:t>
            </a:r>
            <a:endParaRPr lang="en-US" altLang="en-US" sz="2400" dirty="0"/>
          </a:p>
          <a:p>
            <a:pPr marL="571500" lvl="1" indent="-342900">
              <a:spcBef>
                <a:spcPct val="20000"/>
              </a:spcBef>
              <a:buFont typeface="Wingdings" panose="05000000000000000000" pitchFamily="2" charset="2"/>
              <a:buChar char="ü"/>
            </a:pPr>
            <a:r>
              <a:rPr lang="en-US" altLang="en-US" sz="2400" dirty="0" smtClean="0"/>
              <a:t>Know if they are authorized to have it</a:t>
            </a:r>
          </a:p>
          <a:p>
            <a:pPr marL="1028700" lvl="2" indent="-342900">
              <a:spcBef>
                <a:spcPct val="20000"/>
              </a:spcBef>
              <a:buFont typeface="Wingdings" panose="05000000000000000000" pitchFamily="2" charset="2"/>
              <a:buChar char="ü"/>
            </a:pPr>
            <a:endParaRPr lang="en-US" altLang="en-US" sz="2400" dirty="0"/>
          </a:p>
          <a:p>
            <a:pPr marL="0" lvl="1" indent="0">
              <a:spcBef>
                <a:spcPct val="20000"/>
              </a:spcBef>
              <a:buNone/>
            </a:pPr>
            <a:r>
              <a:rPr lang="en-US" altLang="en-US" sz="2400" dirty="0" smtClean="0"/>
              <a:t>Questions – Contact your </a:t>
            </a:r>
            <a:r>
              <a:rPr lang="en-US" altLang="en-US" sz="2400" dirty="0"/>
              <a:t>supervisor, </a:t>
            </a:r>
            <a:r>
              <a:rPr lang="en-US" altLang="en-US" sz="2400" dirty="0" smtClean="0"/>
              <a:t>Health Information Management (HIM) </a:t>
            </a:r>
            <a:r>
              <a:rPr lang="en-US" altLang="en-US" sz="2400" dirty="0"/>
              <a:t>or the Privacy </a:t>
            </a:r>
            <a:r>
              <a:rPr lang="en-US" altLang="en-US" sz="2400" dirty="0" smtClean="0"/>
              <a:t>Officer.</a:t>
            </a:r>
            <a:endParaRPr lang="en-US" altLang="en-US" sz="2400" dirty="0"/>
          </a:p>
          <a:p>
            <a:pPr marL="0" lvl="1">
              <a:spcBef>
                <a:spcPct val="20000"/>
              </a:spcBef>
            </a:pPr>
            <a:endParaRPr lang="en-US" altLang="en-US" sz="2400" dirty="0"/>
          </a:p>
          <a:p>
            <a:pPr marL="0" indent="0">
              <a:buNone/>
            </a:pPr>
            <a:endParaRPr lang="en-US" dirty="0"/>
          </a:p>
        </p:txBody>
      </p:sp>
      <p:sp>
        <p:nvSpPr>
          <p:cNvPr id="3" name="Title 2"/>
          <p:cNvSpPr>
            <a:spLocks noGrp="1"/>
          </p:cNvSpPr>
          <p:nvPr>
            <p:ph type="title"/>
          </p:nvPr>
        </p:nvSpPr>
        <p:spPr/>
        <p:txBody>
          <a:bodyPr/>
          <a:lstStyle/>
          <a:p>
            <a:r>
              <a:rPr lang="en-US" dirty="0" smtClean="0"/>
              <a:t>Permitted </a:t>
            </a:r>
            <a:r>
              <a:rPr lang="en-US" dirty="0"/>
              <a:t>Use and </a:t>
            </a:r>
            <a:r>
              <a:rPr lang="en-US" dirty="0" smtClean="0"/>
              <a:t>Disclosure</a:t>
            </a:r>
            <a:endParaRPr lang="en-US" dirty="0"/>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25</a:t>
            </a:fld>
            <a:endParaRPr lang="en-US" dirty="0"/>
          </a:p>
        </p:txBody>
      </p:sp>
    </p:spTree>
    <p:extLst>
      <p:ext uri="{BB962C8B-B14F-4D97-AF65-F5344CB8AC3E}">
        <p14:creationId xmlns:p14="http://schemas.microsoft.com/office/powerpoint/2010/main" val="3226313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37506" y="1600201"/>
            <a:ext cx="8728364" cy="5097482"/>
          </a:xfrm>
        </p:spPr>
        <p:txBody>
          <a:bodyPr/>
          <a:lstStyle/>
          <a:p>
            <a:pPr marL="0" indent="0">
              <a:spcBef>
                <a:spcPts val="0"/>
              </a:spcBef>
              <a:buNone/>
            </a:pPr>
            <a:r>
              <a:rPr lang="en-US" sz="1800" b="1" dirty="0" smtClean="0"/>
              <a:t>HIPAA </a:t>
            </a:r>
            <a:r>
              <a:rPr lang="en-US" sz="1800" b="1" dirty="0"/>
              <a:t>Authorization to Communicate </a:t>
            </a:r>
            <a:r>
              <a:rPr lang="en-US" sz="1800" b="1" dirty="0" smtClean="0"/>
              <a:t>Form – </a:t>
            </a:r>
            <a:r>
              <a:rPr lang="en-US" sz="1800" dirty="0" smtClean="0"/>
              <a:t>patients designate </a:t>
            </a:r>
            <a:r>
              <a:rPr lang="en-US" sz="1800" dirty="0"/>
              <a:t>specific individuals with whom the health care team can discuss their health care and billing information. </a:t>
            </a:r>
            <a:r>
              <a:rPr lang="en-US" sz="1800" dirty="0" smtClean="0"/>
              <a:t>These designations are valid </a:t>
            </a:r>
            <a:r>
              <a:rPr lang="en-US" sz="1800" dirty="0"/>
              <a:t>across all EWD Hospitals and Prevea. </a:t>
            </a:r>
            <a:endParaRPr lang="en-US" sz="1800" dirty="0" smtClean="0"/>
          </a:p>
          <a:p>
            <a:pPr marL="0" indent="0">
              <a:spcBef>
                <a:spcPts val="0"/>
              </a:spcBef>
              <a:buNone/>
            </a:pPr>
            <a:endParaRPr lang="en-US" sz="1800" dirty="0"/>
          </a:p>
          <a:p>
            <a:pPr marL="0" indent="0">
              <a:spcBef>
                <a:spcPts val="0"/>
              </a:spcBef>
              <a:buNone/>
            </a:pPr>
            <a:r>
              <a:rPr lang="en-US" sz="1600" dirty="0" smtClean="0"/>
              <a:t>The</a:t>
            </a:r>
            <a:r>
              <a:rPr lang="en-US" sz="1600" b="1" dirty="0" smtClean="0"/>
              <a:t> HIPAA </a:t>
            </a:r>
            <a:r>
              <a:rPr lang="en-US" sz="1600" b="1" dirty="0"/>
              <a:t>Authorization to Communicate Form</a:t>
            </a:r>
            <a:r>
              <a:rPr lang="en-US" sz="1600" dirty="0"/>
              <a:t> is located within </a:t>
            </a:r>
            <a:r>
              <a:rPr lang="en-US" sz="1600" dirty="0" smtClean="0"/>
              <a:t>Epic </a:t>
            </a:r>
            <a:r>
              <a:rPr lang="en-US" sz="1600" dirty="0"/>
              <a:t>under the Media Tab.  </a:t>
            </a:r>
            <a:endParaRPr lang="en-US" sz="1600" dirty="0" smtClean="0"/>
          </a:p>
          <a:p>
            <a:pPr marL="0" indent="0">
              <a:spcBef>
                <a:spcPts val="0"/>
              </a:spcBef>
              <a:buNone/>
            </a:pPr>
            <a:endParaRPr lang="en-US" sz="900" dirty="0"/>
          </a:p>
          <a:p>
            <a:pPr marL="520700" indent="-292100">
              <a:spcBef>
                <a:spcPts val="0"/>
              </a:spcBef>
              <a:buFont typeface="Wingdings" panose="05000000000000000000" pitchFamily="2" charset="2"/>
              <a:buChar char="ü"/>
            </a:pPr>
            <a:r>
              <a:rPr lang="en-US" sz="1600" dirty="0"/>
              <a:t>As a provider, please remember that while your patient is in the hospital or presents for an office visit or appointment, we should be confirming with the patient (or their legal representative) that it is OK to discuss their healthcare with the patient’s family or friends present at the time. This simple courtesy will significantly reduce the risk of a HIPAA violation and help maintain patient satisfaction. </a:t>
            </a:r>
            <a:endParaRPr lang="en-US" sz="1600" dirty="0" smtClean="0"/>
          </a:p>
          <a:p>
            <a:pPr>
              <a:spcBef>
                <a:spcPts val="0"/>
              </a:spcBef>
              <a:buFont typeface="Wingdings" panose="05000000000000000000" pitchFamily="2" charset="2"/>
              <a:buChar char="ü"/>
            </a:pPr>
            <a:endParaRPr lang="en-US" sz="900" dirty="0"/>
          </a:p>
          <a:p>
            <a:pPr marL="520700" indent="-292100">
              <a:spcBef>
                <a:spcPts val="0"/>
              </a:spcBef>
              <a:buFont typeface="Wingdings" panose="05000000000000000000" pitchFamily="2" charset="2"/>
              <a:buChar char="ü"/>
            </a:pPr>
            <a:r>
              <a:rPr lang="en-US" sz="1600" dirty="0"/>
              <a:t>For instances where the patient is </a:t>
            </a:r>
            <a:r>
              <a:rPr lang="en-US" sz="1600" u="sng" dirty="0"/>
              <a:t>not</a:t>
            </a:r>
            <a:r>
              <a:rPr lang="en-US" sz="1600" dirty="0"/>
              <a:t> present and a family or friend is inquiring about the patient, prior to sharing any information, verify through the </a:t>
            </a:r>
            <a:r>
              <a:rPr lang="en-US" sz="1600" b="1" dirty="0"/>
              <a:t>HIPAA Authorization to Communicate Form</a:t>
            </a:r>
            <a:r>
              <a:rPr lang="en-US" sz="1600" dirty="0"/>
              <a:t> who the patient has already approved to hear that information.  If this information is not found, then seek verbal or written approval from the patient (or their legal representative) before discussing.  </a:t>
            </a:r>
            <a:endParaRPr lang="en-US" sz="900" dirty="0" smtClean="0"/>
          </a:p>
          <a:p>
            <a:pPr marL="0" indent="0">
              <a:spcBef>
                <a:spcPts val="0"/>
              </a:spcBef>
              <a:buNone/>
            </a:pPr>
            <a:r>
              <a:rPr lang="en-US" sz="900" dirty="0" smtClean="0"/>
              <a:t> </a:t>
            </a:r>
            <a:endParaRPr lang="en-US" sz="900" dirty="0"/>
          </a:p>
          <a:p>
            <a:pPr marL="0" indent="0">
              <a:spcBef>
                <a:spcPts val="0"/>
              </a:spcBef>
              <a:buNone/>
            </a:pPr>
            <a:endParaRPr lang="en-US" sz="1600" dirty="0" smtClean="0"/>
          </a:p>
          <a:p>
            <a:pPr marL="0" indent="0">
              <a:spcBef>
                <a:spcPts val="0"/>
              </a:spcBef>
              <a:buNone/>
            </a:pPr>
            <a:r>
              <a:rPr lang="en-US" sz="1600" i="1" dirty="0" smtClean="0"/>
              <a:t>An </a:t>
            </a:r>
            <a:r>
              <a:rPr lang="en-US" sz="1600" i="1" dirty="0"/>
              <a:t>epic training document has been prepared and is available to you on your Epic Learning Dashboard. </a:t>
            </a:r>
          </a:p>
          <a:p>
            <a:endParaRPr lang="en-US" sz="1600" dirty="0"/>
          </a:p>
        </p:txBody>
      </p:sp>
      <p:sp>
        <p:nvSpPr>
          <p:cNvPr id="3" name="Title 2"/>
          <p:cNvSpPr>
            <a:spLocks noGrp="1"/>
          </p:cNvSpPr>
          <p:nvPr>
            <p:ph type="title"/>
          </p:nvPr>
        </p:nvSpPr>
        <p:spPr/>
        <p:txBody>
          <a:bodyPr/>
          <a:lstStyle/>
          <a:p>
            <a:r>
              <a:rPr lang="en-US" dirty="0" smtClean="0"/>
              <a:t>Permitted Use and Disclosure - </a:t>
            </a:r>
            <a:br>
              <a:rPr lang="en-US" dirty="0" smtClean="0"/>
            </a:br>
            <a:r>
              <a:rPr lang="en-US" dirty="0" smtClean="0"/>
              <a:t>Need to Know</a:t>
            </a:r>
            <a:endParaRPr lang="en-US" dirty="0"/>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26</a:t>
            </a:fld>
            <a:endParaRPr lang="en-US" dirty="0"/>
          </a:p>
        </p:txBody>
      </p:sp>
    </p:spTree>
    <p:extLst>
      <p:ext uri="{BB962C8B-B14F-4D97-AF65-F5344CB8AC3E}">
        <p14:creationId xmlns:p14="http://schemas.microsoft.com/office/powerpoint/2010/main" val="1527679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81000" y="1600200"/>
            <a:ext cx="8382000" cy="5029200"/>
          </a:xfrm>
          <a:ln>
            <a:noFill/>
          </a:ln>
        </p:spPr>
        <p:txBody>
          <a:bodyPr/>
          <a:lstStyle/>
          <a:p>
            <a:pPr marL="0" indent="0">
              <a:buNone/>
            </a:pPr>
            <a:r>
              <a:rPr lang="en-US" altLang="en-US" dirty="0" smtClean="0">
                <a:latin typeface="Arial" charset="0"/>
                <a:cs typeface="Arial" charset="0"/>
              </a:rPr>
              <a:t>Using, Disclosing, or Requesting PHI</a:t>
            </a:r>
          </a:p>
          <a:p>
            <a:pPr marL="571500" indent="-342900">
              <a:buFont typeface="Wingdings" panose="05000000000000000000" pitchFamily="2" charset="2"/>
              <a:buChar char="ü"/>
            </a:pPr>
            <a:r>
              <a:rPr lang="en-US" altLang="en-US" sz="2000" dirty="0" smtClean="0">
                <a:latin typeface="Arial" charset="0"/>
                <a:cs typeface="Arial" charset="0"/>
              </a:rPr>
              <a:t>Covered Entity must ensure the use or disclosure is limited to </a:t>
            </a:r>
            <a:r>
              <a:rPr lang="en-US" altLang="en-US" sz="2000" i="1" dirty="0" smtClean="0">
                <a:latin typeface="Arial" charset="0"/>
                <a:cs typeface="Arial" charset="0"/>
              </a:rPr>
              <a:t>minimum necessary, </a:t>
            </a:r>
            <a:r>
              <a:rPr lang="en-US" altLang="en-US" sz="2000" dirty="0" smtClean="0">
                <a:latin typeface="Arial" charset="0"/>
                <a:cs typeface="Arial" charset="0"/>
              </a:rPr>
              <a:t>required to accomplish the intended purpose of the use, disclosure, or request.</a:t>
            </a:r>
            <a:r>
              <a:rPr lang="en-US" altLang="en-US" sz="900" dirty="0" smtClean="0">
                <a:latin typeface="Arial" charset="0"/>
                <a:cs typeface="Arial" charset="0"/>
              </a:rPr>
              <a:t/>
            </a:r>
            <a:br>
              <a:rPr lang="en-US" altLang="en-US" sz="900" dirty="0" smtClean="0">
                <a:latin typeface="Arial" charset="0"/>
                <a:cs typeface="Arial" charset="0"/>
              </a:rPr>
            </a:br>
            <a:endParaRPr lang="en-US" altLang="en-US" sz="900" dirty="0" smtClean="0">
              <a:latin typeface="Arial" charset="0"/>
              <a:cs typeface="Arial" charset="0"/>
            </a:endParaRPr>
          </a:p>
          <a:p>
            <a:pPr marL="571500" indent="-342900">
              <a:buFont typeface="Wingdings" panose="05000000000000000000" pitchFamily="2" charset="2"/>
              <a:buChar char="ü"/>
            </a:pPr>
            <a:r>
              <a:rPr lang="en-US" altLang="en-US" sz="2000" dirty="0" smtClean="0">
                <a:latin typeface="Arial" charset="0"/>
                <a:cs typeface="Arial" charset="0"/>
              </a:rPr>
              <a:t>Access should be limited to information necessary to do your job.</a:t>
            </a:r>
          </a:p>
          <a:p>
            <a:pPr marL="742950" lvl="2" indent="0">
              <a:buNone/>
            </a:pPr>
            <a:r>
              <a:rPr lang="en-US" sz="1600" dirty="0" smtClean="0">
                <a:latin typeface="Arial" panose="020B0604020202020204" pitchFamily="34" charset="0"/>
                <a:cs typeface="Arial" panose="020B0604020202020204" pitchFamily="34" charset="0"/>
              </a:rPr>
              <a:t>See separate handout for Medical Staff Guidelines for Access</a:t>
            </a:r>
            <a:endParaRPr lang="en-US" altLang="en-US" sz="1600" dirty="0" smtClean="0">
              <a:latin typeface="Arial" panose="020B0604020202020204" pitchFamily="34" charset="0"/>
              <a:cs typeface="Arial" panose="020B0604020202020204" pitchFamily="34" charset="0"/>
            </a:endParaRPr>
          </a:p>
          <a:p>
            <a:pPr marL="571500" lvl="1" indent="-342900">
              <a:buClr>
                <a:schemeClr val="tx1"/>
              </a:buClr>
              <a:buFont typeface="Wingdings" panose="05000000000000000000" pitchFamily="2" charset="2"/>
              <a:buChar char="ü"/>
            </a:pPr>
            <a:r>
              <a:rPr lang="en-US" altLang="en-US" dirty="0" smtClean="0">
                <a:latin typeface="Arial" charset="0"/>
                <a:cs typeface="Arial" charset="0"/>
              </a:rPr>
              <a:t>Accessing your personal health information</a:t>
            </a:r>
          </a:p>
          <a:p>
            <a:pPr marL="800100" lvl="2" indent="0">
              <a:buClr>
                <a:schemeClr val="tx1"/>
              </a:buClr>
              <a:buNone/>
            </a:pPr>
            <a:r>
              <a:rPr lang="en-US" altLang="en-US" sz="1600" dirty="0" smtClean="0">
                <a:latin typeface="Arial" charset="0"/>
                <a:cs typeface="Arial" charset="0"/>
              </a:rPr>
              <a:t>Contact the HIM or utilize the patient portal; </a:t>
            </a:r>
            <a:r>
              <a:rPr lang="en-US" altLang="en-US" sz="1600" dirty="0" err="1" smtClean="0">
                <a:latin typeface="Arial" charset="0"/>
                <a:cs typeface="Arial" charset="0"/>
              </a:rPr>
              <a:t>MyPrevea</a:t>
            </a:r>
            <a:r>
              <a:rPr lang="en-US" altLang="en-US" sz="1600" dirty="0" smtClean="0">
                <a:latin typeface="Arial" charset="0"/>
                <a:cs typeface="Arial" charset="0"/>
              </a:rPr>
              <a:t> or </a:t>
            </a:r>
            <a:r>
              <a:rPr lang="en-US" altLang="en-US" sz="1600" dirty="0" err="1" smtClean="0">
                <a:latin typeface="Arial" charset="0"/>
                <a:cs typeface="Arial" charset="0"/>
              </a:rPr>
              <a:t>MyHealthRecord</a:t>
            </a:r>
            <a:endParaRPr lang="en-US" altLang="en-US" sz="1600" dirty="0" smtClean="0">
              <a:latin typeface="Arial" charset="0"/>
              <a:cs typeface="Arial" charset="0"/>
            </a:endParaRPr>
          </a:p>
          <a:p>
            <a:pPr marL="571500" lvl="1" indent="-342900">
              <a:buClr>
                <a:schemeClr val="tx1"/>
              </a:buClr>
              <a:buFont typeface="Wingdings" panose="05000000000000000000" pitchFamily="2" charset="2"/>
              <a:buChar char="ü"/>
            </a:pPr>
            <a:r>
              <a:rPr lang="en-US" altLang="en-US" dirty="0" smtClean="0">
                <a:latin typeface="Arial" charset="0"/>
                <a:cs typeface="Arial" charset="0"/>
              </a:rPr>
              <a:t>Family members/friends who are also colleagues </a:t>
            </a:r>
          </a:p>
          <a:p>
            <a:pPr marL="744538" lvl="3" indent="0">
              <a:buClr>
                <a:schemeClr val="tx1"/>
              </a:buClr>
              <a:buNone/>
            </a:pPr>
            <a:r>
              <a:rPr lang="en-US" altLang="en-US" dirty="0" smtClean="0">
                <a:latin typeface="Arial" charset="0"/>
                <a:cs typeface="Arial" charset="0"/>
              </a:rPr>
              <a:t>Although the same Confidentiality and Security Agreement have been signed, that does not allow the right for discussion with family/friend colleagues who do not have a job related need to know information. </a:t>
            </a:r>
            <a:endParaRPr lang="en-US" altLang="en-US" sz="800" b="1" i="1" dirty="0">
              <a:latin typeface="Arial" charset="0"/>
              <a:cs typeface="Arial" charset="0"/>
            </a:endParaRPr>
          </a:p>
          <a:p>
            <a:pPr marL="744538" lvl="3" indent="0">
              <a:buClr>
                <a:schemeClr val="tx1"/>
              </a:buClr>
              <a:buNone/>
            </a:pPr>
            <a:endParaRPr lang="en-US" altLang="en-US" sz="600" b="1" i="1" dirty="0" smtClean="0">
              <a:latin typeface="Arial" charset="0"/>
              <a:cs typeface="Arial" charset="0"/>
            </a:endParaRPr>
          </a:p>
          <a:p>
            <a:pPr marL="514350" lvl="2" indent="-514350" algn="ctr">
              <a:buClr>
                <a:schemeClr val="tx1"/>
              </a:buClr>
              <a:buNone/>
            </a:pPr>
            <a:r>
              <a:rPr lang="en-US" altLang="en-US" sz="2000" b="1" i="1" dirty="0" smtClean="0">
                <a:latin typeface="Arial" charset="0"/>
                <a:cs typeface="Arial" charset="0"/>
              </a:rPr>
              <a:t>“Just because you can, doesn’t mean you should.” </a:t>
            </a:r>
          </a:p>
          <a:p>
            <a:pPr lvl="2">
              <a:buClr>
                <a:schemeClr val="tx1"/>
              </a:buClr>
              <a:buFont typeface="Wingdings" panose="05000000000000000000" pitchFamily="2" charset="2"/>
              <a:buChar char="Ø"/>
            </a:pPr>
            <a:endParaRPr lang="en-US" altLang="en-US" sz="2000" dirty="0"/>
          </a:p>
        </p:txBody>
      </p:sp>
      <p:sp>
        <p:nvSpPr>
          <p:cNvPr id="3" name="Title 2"/>
          <p:cNvSpPr>
            <a:spLocks noGrp="1"/>
          </p:cNvSpPr>
          <p:nvPr>
            <p:ph type="title"/>
          </p:nvPr>
        </p:nvSpPr>
        <p:spPr/>
        <p:txBody>
          <a:bodyPr/>
          <a:lstStyle/>
          <a:p>
            <a:r>
              <a:rPr lang="en-US" dirty="0"/>
              <a:t>Minimum </a:t>
            </a:r>
            <a:r>
              <a:rPr lang="en-US" dirty="0" smtClean="0"/>
              <a:t>Necessary</a:t>
            </a:r>
            <a:endParaRPr lang="en-US" dirty="0"/>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27</a:t>
            </a:fld>
            <a:endParaRPr lang="en-US" dirty="0"/>
          </a:p>
        </p:txBody>
      </p:sp>
    </p:spTree>
    <p:extLst>
      <p:ext uri="{BB962C8B-B14F-4D97-AF65-F5344CB8AC3E}">
        <p14:creationId xmlns:p14="http://schemas.microsoft.com/office/powerpoint/2010/main" val="487539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52400" y="1600200"/>
            <a:ext cx="8728364" cy="4880757"/>
          </a:xfrm>
        </p:spPr>
        <p:txBody>
          <a:bodyPr/>
          <a:lstStyle/>
          <a:p>
            <a:pPr marL="0" indent="177800">
              <a:lnSpc>
                <a:spcPct val="150000"/>
              </a:lnSpc>
              <a:spcBef>
                <a:spcPts val="0"/>
              </a:spcBef>
              <a:buClr>
                <a:schemeClr val="tx1"/>
              </a:buClr>
              <a:buSzPct val="130000"/>
              <a:buNone/>
            </a:pPr>
            <a:r>
              <a:rPr lang="en-US" altLang="en-US" dirty="0" smtClean="0"/>
              <a:t>Patients have the right to:</a:t>
            </a:r>
          </a:p>
          <a:p>
            <a:pPr marL="0" indent="177800">
              <a:lnSpc>
                <a:spcPct val="150000"/>
              </a:lnSpc>
              <a:spcBef>
                <a:spcPts val="0"/>
              </a:spcBef>
              <a:buClr>
                <a:schemeClr val="tx1"/>
              </a:buClr>
              <a:buSzPct val="130000"/>
              <a:buNone/>
            </a:pPr>
            <a:endParaRPr lang="en-US" altLang="en-US" sz="1100" dirty="0" smtClean="0"/>
          </a:p>
          <a:p>
            <a:pPr marL="800100" indent="-342900">
              <a:spcBef>
                <a:spcPts val="0"/>
              </a:spcBef>
              <a:buClr>
                <a:schemeClr val="tx1"/>
              </a:buClr>
              <a:buSzPct val="130000"/>
              <a:buFont typeface="Wingdings" panose="05000000000000000000" pitchFamily="2" charset="2"/>
              <a:buChar char="ü"/>
            </a:pPr>
            <a:r>
              <a:rPr lang="en-US" altLang="en-US" sz="2000" b="1" dirty="0" smtClean="0"/>
              <a:t>Receive </a:t>
            </a:r>
            <a:r>
              <a:rPr lang="en-US" altLang="en-US" sz="2000" b="1" dirty="0"/>
              <a:t>written notice of privacy </a:t>
            </a:r>
            <a:r>
              <a:rPr lang="en-US" altLang="en-US" sz="2000" b="1" dirty="0" smtClean="0"/>
              <a:t>practices</a:t>
            </a:r>
          </a:p>
          <a:p>
            <a:pPr marL="800100" lvl="1" indent="0">
              <a:spcBef>
                <a:spcPts val="0"/>
              </a:spcBef>
              <a:buClr>
                <a:schemeClr val="tx1"/>
              </a:buClr>
              <a:buSzPct val="130000"/>
              <a:buNone/>
            </a:pPr>
            <a:r>
              <a:rPr lang="en-US" altLang="en-US" sz="1800" dirty="0" smtClean="0"/>
              <a:t>Provided at registration, brochures are available in registration lobby areas and also posted on hospital websites</a:t>
            </a:r>
            <a:br>
              <a:rPr lang="en-US" altLang="en-US" sz="1800" dirty="0" smtClean="0"/>
            </a:br>
            <a:endParaRPr lang="en-US" altLang="en-US" sz="1800" dirty="0"/>
          </a:p>
          <a:p>
            <a:pPr marL="800100" indent="-342900">
              <a:spcBef>
                <a:spcPts val="0"/>
              </a:spcBef>
              <a:buClr>
                <a:schemeClr val="tx1"/>
              </a:buClr>
              <a:buSzPct val="130000"/>
              <a:buFont typeface="Wingdings" panose="05000000000000000000" pitchFamily="2" charset="2"/>
              <a:buChar char="ü"/>
            </a:pPr>
            <a:r>
              <a:rPr lang="en-US" altLang="en-US" sz="2000" b="1" dirty="0" smtClean="0"/>
              <a:t>Request </a:t>
            </a:r>
            <a:r>
              <a:rPr lang="en-US" altLang="en-US" sz="2000" b="1" dirty="0"/>
              <a:t>restrictions on uses &amp; </a:t>
            </a:r>
            <a:r>
              <a:rPr lang="en-US" altLang="en-US" sz="2000" b="1" dirty="0" smtClean="0"/>
              <a:t>disclosures</a:t>
            </a:r>
          </a:p>
          <a:p>
            <a:pPr marL="800100" lvl="1" indent="0">
              <a:spcBef>
                <a:spcPts val="0"/>
              </a:spcBef>
              <a:buClr>
                <a:schemeClr val="tx1"/>
              </a:buClr>
              <a:buSzPct val="130000"/>
              <a:buNone/>
            </a:pPr>
            <a:r>
              <a:rPr lang="en-US" altLang="en-US" sz="1800" dirty="0" smtClean="0"/>
              <a:t>This does not mean we have to agree to it, except for self-pay requests. Any request must be in written format and reviewed by the Privacy Officer before agreeing to anything </a:t>
            </a:r>
            <a:br>
              <a:rPr lang="en-US" altLang="en-US" sz="1800" dirty="0" smtClean="0"/>
            </a:br>
            <a:endParaRPr lang="en-US" altLang="en-US" sz="1800" dirty="0"/>
          </a:p>
          <a:p>
            <a:pPr marL="800100" indent="-342900">
              <a:spcBef>
                <a:spcPts val="0"/>
              </a:spcBef>
              <a:buClr>
                <a:schemeClr val="tx1"/>
              </a:buClr>
              <a:buSzPct val="130000"/>
              <a:buFont typeface="Wingdings" panose="05000000000000000000" pitchFamily="2" charset="2"/>
              <a:buChar char="ü"/>
            </a:pPr>
            <a:r>
              <a:rPr lang="en-US" altLang="en-US" sz="2000" b="1" dirty="0" smtClean="0"/>
              <a:t>Access</a:t>
            </a:r>
            <a:r>
              <a:rPr lang="en-US" altLang="en-US" sz="2000" b="1" dirty="0"/>
              <a:t>, inspect &amp; copy their </a:t>
            </a:r>
            <a:r>
              <a:rPr lang="en-US" altLang="en-US" sz="2000" b="1" dirty="0" smtClean="0"/>
              <a:t>PHI</a:t>
            </a:r>
          </a:p>
          <a:p>
            <a:pPr marL="800100" lvl="1" indent="0">
              <a:spcBef>
                <a:spcPts val="0"/>
              </a:spcBef>
              <a:buClr>
                <a:schemeClr val="tx1"/>
              </a:buClr>
              <a:buSzPct val="130000"/>
              <a:buNone/>
            </a:pPr>
            <a:r>
              <a:rPr lang="en-US" altLang="en-US" sz="1800" dirty="0" smtClean="0"/>
              <a:t>If you receive any of these requests, forward to HIM for processing. They understand the rules that apply and will facilitates the patient’s needs appropriately. </a:t>
            </a:r>
            <a:endParaRPr lang="en-US" altLang="en-US" sz="1800" dirty="0"/>
          </a:p>
          <a:p>
            <a:pPr>
              <a:buFont typeface="Wingdings" panose="05000000000000000000" pitchFamily="2" charset="2"/>
              <a:buChar char="ü"/>
            </a:pPr>
            <a:endParaRPr lang="en-US" sz="2200" dirty="0"/>
          </a:p>
        </p:txBody>
      </p:sp>
      <p:sp>
        <p:nvSpPr>
          <p:cNvPr id="3" name="Title 2"/>
          <p:cNvSpPr>
            <a:spLocks noGrp="1"/>
          </p:cNvSpPr>
          <p:nvPr>
            <p:ph type="title"/>
          </p:nvPr>
        </p:nvSpPr>
        <p:spPr/>
        <p:txBody>
          <a:bodyPr/>
          <a:lstStyle/>
          <a:p>
            <a:r>
              <a:rPr lang="en-US" dirty="0"/>
              <a:t>Patient </a:t>
            </a:r>
            <a:r>
              <a:rPr lang="en-US" dirty="0" smtClean="0"/>
              <a:t>Rights</a:t>
            </a:r>
            <a:endParaRPr lang="en-US" dirty="0"/>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28</a:t>
            </a:fld>
            <a:endParaRPr lang="en-US" dirty="0"/>
          </a:p>
        </p:txBody>
      </p:sp>
    </p:spTree>
    <p:extLst>
      <p:ext uri="{BB962C8B-B14F-4D97-AF65-F5344CB8AC3E}">
        <p14:creationId xmlns:p14="http://schemas.microsoft.com/office/powerpoint/2010/main" val="2765764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914400" indent="-457200">
              <a:spcBef>
                <a:spcPts val="0"/>
              </a:spcBef>
              <a:buClr>
                <a:schemeClr val="tx1"/>
              </a:buClr>
              <a:buSzPct val="130000"/>
              <a:buFont typeface="Wingdings" panose="05000000000000000000" pitchFamily="2" charset="2"/>
              <a:buChar char="ü"/>
            </a:pPr>
            <a:r>
              <a:rPr lang="en-US" altLang="en-US" sz="2000" b="1" dirty="0"/>
              <a:t>Request amendment or correction of their </a:t>
            </a:r>
            <a:r>
              <a:rPr lang="en-US" altLang="en-US" sz="2000" b="1" dirty="0" smtClean="0"/>
              <a:t>PHI</a:t>
            </a:r>
          </a:p>
          <a:p>
            <a:pPr marL="457200" indent="0">
              <a:spcBef>
                <a:spcPts val="0"/>
              </a:spcBef>
              <a:buClr>
                <a:schemeClr val="tx1"/>
              </a:buClr>
              <a:buSzPct val="130000"/>
              <a:buNone/>
            </a:pPr>
            <a:r>
              <a:rPr lang="en-US" altLang="en-US" sz="1800" dirty="0" smtClean="0"/>
              <a:t>	After patients review their information they may identify an error within their 	medical record. Patients should complete the Request for Amendment 	Form. If you receive one of these forms, forward to the Privacy Officer for 	review and action</a:t>
            </a:r>
            <a:br>
              <a:rPr lang="en-US" altLang="en-US" sz="1800" dirty="0" smtClean="0"/>
            </a:br>
            <a:endParaRPr lang="en-US" altLang="en-US" sz="1800" dirty="0"/>
          </a:p>
          <a:p>
            <a:pPr marL="914400" indent="-457200">
              <a:spcBef>
                <a:spcPts val="0"/>
              </a:spcBef>
              <a:buClr>
                <a:schemeClr val="tx1"/>
              </a:buClr>
              <a:buSzPct val="130000"/>
              <a:buFont typeface="Wingdings" panose="05000000000000000000" pitchFamily="2" charset="2"/>
              <a:buChar char="ü"/>
            </a:pPr>
            <a:r>
              <a:rPr lang="en-US" altLang="en-US" sz="2000" b="1" dirty="0"/>
              <a:t>Receive an accounting of disclosures of their </a:t>
            </a:r>
            <a:r>
              <a:rPr lang="en-US" altLang="en-US" sz="2000" b="1" dirty="0" smtClean="0"/>
              <a:t>PHI</a:t>
            </a:r>
          </a:p>
          <a:p>
            <a:pPr marL="914400" indent="-457200">
              <a:spcBef>
                <a:spcPts val="0"/>
              </a:spcBef>
              <a:buClr>
                <a:schemeClr val="tx1"/>
              </a:buClr>
              <a:buSzPct val="130000"/>
              <a:buNone/>
            </a:pPr>
            <a:r>
              <a:rPr lang="en-US" altLang="en-US" sz="1800" dirty="0" smtClean="0"/>
              <a:t>	Patients have the right to know who has accessed, used and disclosed their information and for what purpose. This is a very important reason not to access something for which you do not have a job related need. Patients have the right to know this information and HSHS cannot protect you from it.</a:t>
            </a:r>
            <a:endParaRPr lang="en-US" altLang="en-US" sz="1800" dirty="0"/>
          </a:p>
          <a:p>
            <a:pPr>
              <a:buFont typeface="Wingdings" panose="05000000000000000000" pitchFamily="2" charset="2"/>
              <a:buChar char="ü"/>
            </a:pPr>
            <a:endParaRPr lang="en-US" dirty="0"/>
          </a:p>
        </p:txBody>
      </p:sp>
      <p:sp>
        <p:nvSpPr>
          <p:cNvPr id="3" name="Title 2"/>
          <p:cNvSpPr>
            <a:spLocks noGrp="1"/>
          </p:cNvSpPr>
          <p:nvPr>
            <p:ph type="title"/>
          </p:nvPr>
        </p:nvSpPr>
        <p:spPr/>
        <p:txBody>
          <a:bodyPr/>
          <a:lstStyle/>
          <a:p>
            <a:r>
              <a:rPr lang="en-US" dirty="0" smtClean="0"/>
              <a:t>Patient Rights Continued</a:t>
            </a:r>
            <a:endParaRPr lang="en-US" dirty="0"/>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29</a:t>
            </a:fld>
            <a:endParaRPr lang="en-US" dirty="0"/>
          </a:p>
        </p:txBody>
      </p:sp>
    </p:spTree>
    <p:extLst>
      <p:ext uri="{BB962C8B-B14F-4D97-AF65-F5344CB8AC3E}">
        <p14:creationId xmlns:p14="http://schemas.microsoft.com/office/powerpoint/2010/main" val="3725864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sz="quarter" idx="14"/>
          </p:nvPr>
        </p:nvSpPr>
        <p:spPr>
          <a:xfrm>
            <a:off x="533399" y="1603375"/>
            <a:ext cx="8272463" cy="4797425"/>
          </a:xfrm>
        </p:spPr>
        <p:txBody>
          <a:bodyPr>
            <a:normAutofit/>
          </a:bodyPr>
          <a:lstStyle/>
          <a:p>
            <a:pPr marL="0" indent="0">
              <a:spcAft>
                <a:spcPts val="1200"/>
              </a:spcAft>
              <a:buNone/>
              <a:defRPr/>
            </a:pPr>
            <a:r>
              <a:rPr lang="en-US" sz="1200" dirty="0">
                <a:latin typeface="Arial" charset="0"/>
              </a:rPr>
              <a:t/>
            </a:r>
            <a:br>
              <a:rPr lang="en-US" sz="1200" dirty="0">
                <a:latin typeface="Arial" charset="0"/>
              </a:rPr>
            </a:br>
            <a:r>
              <a:rPr lang="en-US" sz="2800" i="1" dirty="0" smtClean="0">
                <a:latin typeface="+mj-lt"/>
              </a:rPr>
              <a:t>Our </a:t>
            </a:r>
            <a:r>
              <a:rPr lang="en-US" sz="2800" i="1" dirty="0">
                <a:latin typeface="+mj-lt"/>
              </a:rPr>
              <a:t>ethical and legal obligations, and professional </a:t>
            </a:r>
            <a:r>
              <a:rPr lang="en-US" sz="2800" i="1" dirty="0" smtClean="0">
                <a:latin typeface="+mj-lt"/>
              </a:rPr>
              <a:t> conduct </a:t>
            </a:r>
            <a:r>
              <a:rPr lang="en-US" sz="2800" i="1" dirty="0">
                <a:latin typeface="+mj-lt"/>
              </a:rPr>
              <a:t>standards. </a:t>
            </a:r>
            <a:r>
              <a:rPr lang="en-US" sz="2800" i="1" dirty="0" smtClean="0">
                <a:latin typeface="+mj-lt"/>
              </a:rPr>
              <a:t/>
            </a:r>
            <a:br>
              <a:rPr lang="en-US" sz="2800" i="1" dirty="0" smtClean="0">
                <a:latin typeface="+mj-lt"/>
              </a:rPr>
            </a:br>
            <a:endParaRPr lang="en-US" sz="1100" i="1" dirty="0">
              <a:latin typeface="+mj-lt"/>
            </a:endParaRPr>
          </a:p>
          <a:p>
            <a:pPr marL="342900" indent="-342900">
              <a:spcAft>
                <a:spcPts val="1200"/>
              </a:spcAft>
              <a:buFont typeface="Wingdings" panose="05000000000000000000" pitchFamily="2" charset="2"/>
              <a:buChar char="ü"/>
              <a:defRPr/>
            </a:pPr>
            <a:r>
              <a:rPr lang="en-US" sz="2600" dirty="0" smtClean="0">
                <a:latin typeface="+mj-lt"/>
              </a:rPr>
              <a:t>All physician, colleagues</a:t>
            </a:r>
            <a:r>
              <a:rPr lang="en-US" sz="2600" dirty="0">
                <a:latin typeface="+mj-lt"/>
              </a:rPr>
              <a:t>, contractors, </a:t>
            </a:r>
            <a:r>
              <a:rPr lang="en-US" sz="2600" dirty="0" smtClean="0">
                <a:latin typeface="+mj-lt"/>
              </a:rPr>
              <a:t>and vendors must adhere to The Code.</a:t>
            </a:r>
            <a:endParaRPr lang="en-US" sz="2600" dirty="0">
              <a:latin typeface="+mj-lt"/>
            </a:endParaRPr>
          </a:p>
          <a:p>
            <a:pPr marL="342900" indent="-342900">
              <a:spcAft>
                <a:spcPts val="1200"/>
              </a:spcAft>
              <a:buFont typeface="Wingdings" panose="05000000000000000000" pitchFamily="2" charset="2"/>
              <a:buChar char="ü"/>
              <a:defRPr/>
            </a:pPr>
            <a:r>
              <a:rPr lang="en-US" sz="2600" dirty="0" smtClean="0">
                <a:latin typeface="+mj-lt"/>
              </a:rPr>
              <a:t>Available on Intranet </a:t>
            </a:r>
            <a:r>
              <a:rPr lang="en-US" sz="2600" dirty="0" smtClean="0">
                <a:latin typeface="+mj-lt"/>
                <a:sym typeface="Wingdings" panose="05000000000000000000" pitchFamily="2" charset="2"/>
              </a:rPr>
              <a:t> </a:t>
            </a:r>
            <a:r>
              <a:rPr lang="en-US" sz="2600" dirty="0" smtClean="0">
                <a:latin typeface="+mj-lt"/>
              </a:rPr>
              <a:t>System Responsibility  </a:t>
            </a:r>
            <a:endParaRPr lang="en-US" sz="2600" dirty="0">
              <a:latin typeface="+mj-lt"/>
            </a:endParaRPr>
          </a:p>
          <a:p>
            <a:pPr marL="0" indent="0" algn="just" eaLnBrk="1" fontAlgn="auto" hangingPunct="1">
              <a:spcAft>
                <a:spcPts val="1200"/>
              </a:spcAft>
              <a:buNone/>
              <a:defRPr/>
            </a:pPr>
            <a:endParaRPr lang="en-US" sz="2000" dirty="0" smtClean="0">
              <a:latin typeface="Arial" pitchFamily="34" charset="0"/>
              <a:cs typeface="Arial" pitchFamily="34" charset="0"/>
            </a:endParaRPr>
          </a:p>
        </p:txBody>
      </p:sp>
      <p:sp>
        <p:nvSpPr>
          <p:cNvPr id="18434" name="Title 1"/>
          <p:cNvSpPr>
            <a:spLocks noGrp="1"/>
          </p:cNvSpPr>
          <p:nvPr>
            <p:ph type="title"/>
          </p:nvPr>
        </p:nvSpPr>
        <p:spPr/>
        <p:txBody>
          <a:bodyPr/>
          <a:lstStyle/>
          <a:p>
            <a:pPr eaLnBrk="1" hangingPunct="1"/>
            <a:r>
              <a:rPr lang="en-US" sz="3200" dirty="0" smtClean="0">
                <a:solidFill>
                  <a:schemeClr val="tx1"/>
                </a:solidFill>
                <a:latin typeface="Arial" charset="0"/>
                <a:cs typeface="Arial" charset="0"/>
              </a:rPr>
              <a:t>Code of Conduct</a:t>
            </a: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37506" y="1371600"/>
            <a:ext cx="8728364" cy="5410199"/>
          </a:xfrm>
        </p:spPr>
        <p:txBody>
          <a:bodyPr/>
          <a:lstStyle/>
          <a:p>
            <a:pPr marL="800100" indent="-342900">
              <a:lnSpc>
                <a:spcPct val="150000"/>
              </a:lnSpc>
              <a:spcBef>
                <a:spcPts val="0"/>
              </a:spcBef>
              <a:buClr>
                <a:schemeClr val="tx1"/>
              </a:buClr>
              <a:buSzPct val="130000"/>
              <a:buFont typeface="Wingdings" panose="05000000000000000000" pitchFamily="2" charset="2"/>
              <a:buChar char="ü"/>
            </a:pPr>
            <a:r>
              <a:rPr lang="en-US" altLang="en-US" sz="2000" b="1" dirty="0"/>
              <a:t>File a complaint</a:t>
            </a:r>
          </a:p>
          <a:p>
            <a:pPr marL="1025525" lvl="1" indent="-225425">
              <a:spcBef>
                <a:spcPts val="0"/>
              </a:spcBef>
              <a:buClr>
                <a:schemeClr val="tx1"/>
              </a:buClr>
              <a:buSzPct val="13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Can be filed within any in the organization or </a:t>
            </a:r>
            <a:r>
              <a:rPr lang="en-US" altLang="en-US" sz="1600" dirty="0" smtClean="0">
                <a:latin typeface="Arial" panose="020B0604020202020204" pitchFamily="34" charset="0"/>
                <a:cs typeface="Arial" panose="020B0604020202020204" pitchFamily="34" charset="0"/>
              </a:rPr>
              <a:t>directly with </a:t>
            </a:r>
            <a:r>
              <a:rPr lang="en-US" altLang="en-US" sz="1600" dirty="0">
                <a:latin typeface="Arial" panose="020B0604020202020204" pitchFamily="34" charset="0"/>
                <a:cs typeface="Arial" panose="020B0604020202020204" pitchFamily="34" charset="0"/>
              </a:rPr>
              <a:t>the Office for Civil Rights, who has been delegated the governmental authority to investigate all HIPAA reports/complaints/concerns</a:t>
            </a:r>
            <a:r>
              <a:rPr lang="en-US" altLang="en-US" sz="1600" dirty="0"/>
              <a:t>. </a:t>
            </a:r>
            <a:endParaRPr lang="en-US" altLang="en-US" sz="1600" dirty="0" smtClean="0"/>
          </a:p>
          <a:p>
            <a:pPr marL="800100" lvl="1" indent="0">
              <a:spcBef>
                <a:spcPts val="0"/>
              </a:spcBef>
              <a:buClr>
                <a:schemeClr val="tx1"/>
              </a:buClr>
              <a:buSzPct val="130000"/>
              <a:buNone/>
            </a:pPr>
            <a:endParaRPr lang="en-US" altLang="en-US" sz="1600" dirty="0"/>
          </a:p>
          <a:p>
            <a:pPr marL="1025525" lvl="1" indent="-225425">
              <a:spcBef>
                <a:spcPts val="0"/>
              </a:spcBef>
              <a:buClr>
                <a:schemeClr val="tx1"/>
              </a:buClr>
              <a:buSzPct val="130000"/>
              <a:buFont typeface="Arial" panose="020B0604020202020204" pitchFamily="34" charset="0"/>
              <a:buChar char="•"/>
            </a:pPr>
            <a:r>
              <a:rPr lang="en-US" altLang="en-US" sz="1600" dirty="0" smtClean="0">
                <a:latin typeface="Arial" panose="020B0604020202020204" pitchFamily="34" charset="0"/>
                <a:cs typeface="Arial" panose="020B0604020202020204" pitchFamily="34" charset="0"/>
              </a:rPr>
              <a:t>If </a:t>
            </a:r>
            <a:r>
              <a:rPr lang="en-US" altLang="en-US" sz="1600" dirty="0">
                <a:latin typeface="Arial" panose="020B0604020202020204" pitchFamily="34" charset="0"/>
                <a:cs typeface="Arial" panose="020B0604020202020204" pitchFamily="34" charset="0"/>
              </a:rPr>
              <a:t>you receive a complaint immediately pass it to the Privacy Officer. </a:t>
            </a:r>
            <a:r>
              <a:rPr lang="en-US" altLang="en-US" sz="1600" dirty="0" smtClean="0">
                <a:latin typeface="Arial" panose="020B0604020202020204" pitchFamily="34" charset="0"/>
                <a:cs typeface="Arial" panose="020B0604020202020204" pitchFamily="34" charset="0"/>
              </a:rPr>
              <a:t>“HIPAA” </a:t>
            </a:r>
            <a:r>
              <a:rPr lang="en-US" altLang="en-US" sz="1600" dirty="0">
                <a:latin typeface="Arial" panose="020B0604020202020204" pitchFamily="34" charset="0"/>
                <a:cs typeface="Arial" panose="020B0604020202020204" pitchFamily="34" charset="0"/>
              </a:rPr>
              <a:t>might not be blatantly stated within the complaint itself, </a:t>
            </a:r>
            <a:r>
              <a:rPr lang="en-US" altLang="en-US" sz="1600" dirty="0" smtClean="0">
                <a:latin typeface="Arial" panose="020B0604020202020204" pitchFamily="34" charset="0"/>
                <a:cs typeface="Arial" panose="020B0604020202020204" pitchFamily="34" charset="0"/>
              </a:rPr>
              <a:t>however, stop to evaluate if what has transpired contains a HIPAA event. </a:t>
            </a:r>
            <a:br>
              <a:rPr lang="en-US" altLang="en-US" sz="1600" dirty="0" smtClean="0">
                <a:latin typeface="Arial" panose="020B0604020202020204" pitchFamily="34" charset="0"/>
                <a:cs typeface="Arial" panose="020B0604020202020204" pitchFamily="34" charset="0"/>
              </a:rPr>
            </a:br>
            <a:endParaRPr lang="en-US" altLang="en-US" sz="1600" dirty="0">
              <a:latin typeface="Arial" panose="020B0604020202020204" pitchFamily="34" charset="0"/>
              <a:cs typeface="Arial" panose="020B0604020202020204" pitchFamily="34" charset="0"/>
            </a:endParaRPr>
          </a:p>
          <a:p>
            <a:pPr marL="1025525" lvl="1" indent="-285750">
              <a:spcBef>
                <a:spcPts val="0"/>
              </a:spcBef>
              <a:buClr>
                <a:schemeClr val="tx1"/>
              </a:buClr>
              <a:buSzPct val="130000"/>
              <a:buFont typeface="Arial" panose="020B0604020202020204" pitchFamily="34" charset="0"/>
              <a:buChar char="•"/>
            </a:pPr>
            <a:r>
              <a:rPr lang="en-US" sz="1600" i="1" dirty="0" smtClean="0">
                <a:latin typeface="Arial" panose="020B0604020202020204" pitchFamily="34" charset="0"/>
                <a:cs typeface="Arial" panose="020B0604020202020204" pitchFamily="34" charset="0"/>
              </a:rPr>
              <a:t>Example</a:t>
            </a:r>
            <a:r>
              <a:rPr lang="en-US" sz="1600" dirty="0" smtClean="0">
                <a:latin typeface="Arial" panose="020B0604020202020204" pitchFamily="34" charset="0"/>
                <a:cs typeface="Arial" panose="020B0604020202020204" pitchFamily="34" charset="0"/>
              </a:rPr>
              <a:t>: Two </a:t>
            </a:r>
            <a:r>
              <a:rPr lang="en-US" sz="1600" dirty="0">
                <a:latin typeface="Arial" panose="020B0604020202020204" pitchFamily="34" charset="0"/>
                <a:cs typeface="Arial" panose="020B0604020202020204" pitchFamily="34" charset="0"/>
              </a:rPr>
              <a:t>nurses are on the unit prepping patients for discharge, both nurses print the AVS (After Visit Summary </a:t>
            </a:r>
            <a:r>
              <a:rPr lang="en-US" sz="1600" dirty="0" smtClean="0">
                <a:latin typeface="Arial" panose="020B0604020202020204" pitchFamily="34" charset="0"/>
                <a:cs typeface="Arial" panose="020B0604020202020204" pitchFamily="34" charset="0"/>
              </a:rPr>
              <a:t>formerly </a:t>
            </a:r>
            <a:r>
              <a:rPr lang="en-US" sz="1600" dirty="0">
                <a:latin typeface="Arial" panose="020B0604020202020204" pitchFamily="34" charset="0"/>
                <a:cs typeface="Arial" panose="020B0604020202020204" pitchFamily="34" charset="0"/>
              </a:rPr>
              <a:t>known </a:t>
            </a:r>
            <a:r>
              <a:rPr lang="en-US" sz="1600" dirty="0" smtClean="0">
                <a:latin typeface="Arial" panose="020B0604020202020204" pitchFamily="34" charset="0"/>
                <a:cs typeface="Arial" panose="020B0604020202020204" pitchFamily="34" charset="0"/>
              </a:rPr>
              <a:t>as </a:t>
            </a:r>
            <a:r>
              <a:rPr lang="en-US" sz="1600" dirty="0">
                <a:latin typeface="Arial" panose="020B0604020202020204" pitchFamily="34" charset="0"/>
                <a:cs typeface="Arial" panose="020B0604020202020204" pitchFamily="34" charset="0"/>
              </a:rPr>
              <a:t>Discharge </a:t>
            </a:r>
            <a:r>
              <a:rPr lang="en-US" sz="1600" dirty="0" smtClean="0">
                <a:latin typeface="Arial" panose="020B0604020202020204" pitchFamily="34" charset="0"/>
                <a:cs typeface="Arial" panose="020B0604020202020204" pitchFamily="34" charset="0"/>
              </a:rPr>
              <a:t>Instructions) </a:t>
            </a:r>
            <a:r>
              <a:rPr lang="en-US" sz="1600" dirty="0">
                <a:latin typeface="Arial" panose="020B0604020202020204" pitchFamily="34" charset="0"/>
                <a:cs typeface="Arial" panose="020B0604020202020204" pitchFamily="34" charset="0"/>
              </a:rPr>
              <a:t>to the same printer. Nurse A, grabs papers off the printer and doesn’t thoroughly look at every page making the assumption she was the only one printing. She hands the papers to the patient, doesn’t go thorough every </a:t>
            </a:r>
            <a:r>
              <a:rPr lang="en-US" sz="1600" dirty="0" smtClean="0">
                <a:latin typeface="Arial" panose="020B0604020202020204" pitchFamily="34" charset="0"/>
                <a:cs typeface="Arial" panose="020B0604020202020204" pitchFamily="34" charset="0"/>
              </a:rPr>
              <a:t>page with the patient. </a:t>
            </a:r>
            <a:r>
              <a:rPr lang="en-US" sz="1600" dirty="0">
                <a:latin typeface="Arial" panose="020B0604020202020204" pitchFamily="34" charset="0"/>
                <a:cs typeface="Arial" panose="020B0604020202020204" pitchFamily="34" charset="0"/>
              </a:rPr>
              <a:t>Before actual departure the patient </a:t>
            </a:r>
            <a:r>
              <a:rPr lang="en-US" sz="1600" dirty="0" smtClean="0">
                <a:latin typeface="Arial" panose="020B0604020202020204" pitchFamily="34" charset="0"/>
                <a:cs typeface="Arial" panose="020B0604020202020204" pitchFamily="34" charset="0"/>
              </a:rPr>
              <a:t>(or </a:t>
            </a:r>
            <a:r>
              <a:rPr lang="en-US" sz="1600" dirty="0">
                <a:latin typeface="Arial" panose="020B0604020202020204" pitchFamily="34" charset="0"/>
                <a:cs typeface="Arial" panose="020B0604020202020204" pitchFamily="34" charset="0"/>
              </a:rPr>
              <a:t>their family </a:t>
            </a:r>
            <a:r>
              <a:rPr lang="en-US" sz="1600" dirty="0" smtClean="0">
                <a:latin typeface="Arial" panose="020B0604020202020204" pitchFamily="34" charset="0"/>
                <a:cs typeface="Arial" panose="020B0604020202020204" pitchFamily="34" charset="0"/>
              </a:rPr>
              <a:t>member) </a:t>
            </a:r>
            <a:r>
              <a:rPr lang="en-US" sz="1600" dirty="0">
                <a:latin typeface="Arial" panose="020B0604020202020204" pitchFamily="34" charset="0"/>
                <a:cs typeface="Arial" panose="020B0604020202020204" pitchFamily="34" charset="0"/>
              </a:rPr>
              <a:t>informs the nurse that they have information that doesn’t belong to them. They hand it to the Nurse. Nurse panics, as the patient is in a hurry trying to leave, she straightens out the paperwork and moves on. Is there a HIPAA violation? What is it? A patient received some or part of another patients information.  The Nurse should immediately report </a:t>
            </a:r>
            <a:r>
              <a:rPr lang="en-US" sz="1600" dirty="0" smtClean="0">
                <a:latin typeface="Arial" panose="020B0604020202020204" pitchFamily="34" charset="0"/>
                <a:cs typeface="Arial" panose="020B0604020202020204" pitchFamily="34" charset="0"/>
              </a:rPr>
              <a:t>this to the Privacy Officer. </a:t>
            </a:r>
            <a:endParaRPr lang="en-US" sz="16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Patient Rights Continued</a:t>
            </a:r>
            <a:endParaRPr lang="en-US" dirty="0"/>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30</a:t>
            </a:fld>
            <a:endParaRPr lang="en-US" dirty="0"/>
          </a:p>
        </p:txBody>
      </p:sp>
    </p:spTree>
    <p:extLst>
      <p:ext uri="{BB962C8B-B14F-4D97-AF65-F5344CB8AC3E}">
        <p14:creationId xmlns:p14="http://schemas.microsoft.com/office/powerpoint/2010/main" val="239638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sz="quarter" idx="14"/>
          </p:nvPr>
        </p:nvSpPr>
        <p:spPr/>
        <p:txBody>
          <a:bodyPr/>
          <a:lstStyle/>
          <a:p>
            <a:pPr marL="0" lvl="1" indent="0">
              <a:buNone/>
            </a:pPr>
            <a:r>
              <a:rPr lang="en-US" sz="2400" dirty="0" smtClean="0"/>
              <a:t>Ensures every </a:t>
            </a:r>
            <a:r>
              <a:rPr lang="en-US" sz="2400" dirty="0"/>
              <a:t>C</a:t>
            </a:r>
            <a:r>
              <a:rPr lang="en-US" sz="2400" dirty="0" smtClean="0"/>
              <a:t>overed </a:t>
            </a:r>
            <a:r>
              <a:rPr lang="en-US" sz="2400" dirty="0"/>
              <a:t>E</a:t>
            </a:r>
            <a:r>
              <a:rPr lang="en-US" sz="2400" dirty="0" smtClean="0"/>
              <a:t>ntity </a:t>
            </a:r>
            <a:r>
              <a:rPr lang="en-US" sz="2400" dirty="0"/>
              <a:t>has implemented safeguards to protect the confidentiality, integrity, and availability of </a:t>
            </a:r>
            <a:r>
              <a:rPr lang="en-US" sz="2400" dirty="0" smtClean="0"/>
              <a:t>ePHI.</a:t>
            </a:r>
          </a:p>
          <a:p>
            <a:pPr marL="231775" lvl="1" indent="0">
              <a:buNone/>
            </a:pPr>
            <a:endParaRPr lang="en-US" altLang="en-US" b="1" dirty="0"/>
          </a:p>
          <a:p>
            <a:pPr lvl="1">
              <a:buFont typeface="Wingdings" panose="05000000000000000000" pitchFamily="2" charset="2"/>
              <a:buChar char="ü"/>
            </a:pPr>
            <a:r>
              <a:rPr lang="en-US" altLang="en-US" sz="2400" dirty="0" smtClean="0">
                <a:solidFill>
                  <a:schemeClr val="tx1"/>
                </a:solidFill>
              </a:rPr>
              <a:t>Administrative Safeguards </a:t>
            </a:r>
          </a:p>
          <a:p>
            <a:pPr marL="914400" lvl="2" indent="0">
              <a:buNone/>
            </a:pPr>
            <a:r>
              <a:rPr lang="en-US" altLang="en-US" sz="2000" dirty="0"/>
              <a:t>Example: Information Access </a:t>
            </a:r>
            <a:r>
              <a:rPr lang="en-US" altLang="en-US" sz="2000" dirty="0" smtClean="0"/>
              <a:t>Management; Access templates based on job code/needs.</a:t>
            </a:r>
            <a:endParaRPr lang="en-US" altLang="en-US" sz="2000" dirty="0" smtClean="0">
              <a:solidFill>
                <a:schemeClr val="tx1"/>
              </a:solidFill>
            </a:endParaRPr>
          </a:p>
          <a:p>
            <a:pPr lvl="1">
              <a:buFont typeface="Wingdings" panose="05000000000000000000" pitchFamily="2" charset="2"/>
              <a:buChar char="ü"/>
            </a:pPr>
            <a:r>
              <a:rPr lang="en-US" altLang="en-US" sz="2400" dirty="0" smtClean="0">
                <a:solidFill>
                  <a:schemeClr val="tx1"/>
                </a:solidFill>
              </a:rPr>
              <a:t>Physical Safeguards</a:t>
            </a:r>
          </a:p>
          <a:p>
            <a:pPr marL="914400" lvl="2" indent="0">
              <a:buNone/>
            </a:pPr>
            <a:r>
              <a:rPr lang="en-US" altLang="en-US" sz="2000" dirty="0"/>
              <a:t>Example: Security measures to protect </a:t>
            </a:r>
            <a:r>
              <a:rPr lang="en-US" altLang="en-US" sz="2000" dirty="0" smtClean="0"/>
              <a:t>Covered </a:t>
            </a:r>
            <a:r>
              <a:rPr lang="en-US" altLang="en-US" sz="2000" dirty="0"/>
              <a:t>Entity's </a:t>
            </a:r>
            <a:r>
              <a:rPr lang="en-US" altLang="en-US" sz="2000" dirty="0" smtClean="0"/>
              <a:t>information systems related buildings, equipment</a:t>
            </a:r>
            <a:r>
              <a:rPr lang="en-US" altLang="en-US" sz="2000" dirty="0"/>
              <a:t>, etc. </a:t>
            </a:r>
            <a:endParaRPr lang="en-US" altLang="en-US" sz="2000" dirty="0" smtClean="0">
              <a:solidFill>
                <a:schemeClr val="tx1"/>
              </a:solidFill>
            </a:endParaRPr>
          </a:p>
          <a:p>
            <a:pPr lvl="1">
              <a:buFont typeface="Wingdings" panose="05000000000000000000" pitchFamily="2" charset="2"/>
              <a:buChar char="ü"/>
            </a:pPr>
            <a:r>
              <a:rPr lang="en-US" altLang="en-US" sz="2400" dirty="0" smtClean="0">
                <a:solidFill>
                  <a:schemeClr val="tx1"/>
                </a:solidFill>
              </a:rPr>
              <a:t>Technical Safeguards</a:t>
            </a:r>
          </a:p>
          <a:p>
            <a:pPr marL="914400" lvl="2" indent="0">
              <a:buNone/>
            </a:pPr>
            <a:r>
              <a:rPr lang="en-US" altLang="en-US" sz="2000" dirty="0" smtClean="0"/>
              <a:t>Example: Mobile device management; laptop encryption.</a:t>
            </a:r>
          </a:p>
        </p:txBody>
      </p:sp>
      <p:sp>
        <p:nvSpPr>
          <p:cNvPr id="27650" name="Title 1"/>
          <p:cNvSpPr>
            <a:spLocks noGrp="1"/>
          </p:cNvSpPr>
          <p:nvPr>
            <p:ph type="title"/>
          </p:nvPr>
        </p:nvSpPr>
        <p:spPr/>
        <p:txBody>
          <a:bodyPr/>
          <a:lstStyle/>
          <a:p>
            <a:r>
              <a:rPr lang="en-US" altLang="en-US" smtClean="0">
                <a:solidFill>
                  <a:schemeClr val="tx1"/>
                </a:solidFill>
              </a:rPr>
              <a:t>HIPAA Security Rule</a:t>
            </a: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31</a:t>
            </a:fld>
            <a:endParaRPr lang="en-US" dirty="0"/>
          </a:p>
        </p:txBody>
      </p:sp>
    </p:spTree>
    <p:extLst>
      <p:ext uri="{BB962C8B-B14F-4D97-AF65-F5344CB8AC3E}">
        <p14:creationId xmlns:p14="http://schemas.microsoft.com/office/powerpoint/2010/main" val="2999946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sz="quarter" idx="14"/>
          </p:nvPr>
        </p:nvSpPr>
        <p:spPr>
          <a:xfrm>
            <a:off x="237506" y="1676399"/>
            <a:ext cx="8728364" cy="5021283"/>
          </a:xfrm>
        </p:spPr>
        <p:txBody>
          <a:bodyPr/>
          <a:lstStyle/>
          <a:p>
            <a:pPr marL="571500" indent="-342900"/>
            <a:r>
              <a:rPr lang="en-US" altLang="en-US" sz="2000" dirty="0" smtClean="0">
                <a:latin typeface="Arial" charset="0"/>
                <a:cs typeface="Arial" charset="0"/>
              </a:rPr>
              <a:t>Computer passwords or ID badge must NEVER be shared</a:t>
            </a:r>
          </a:p>
          <a:p>
            <a:pPr marL="1085850" lvl="1" indent="-285750">
              <a:spcBef>
                <a:spcPts val="0"/>
              </a:spcBef>
              <a:buFont typeface="Wingdings" panose="05000000000000000000" pitchFamily="2" charset="2"/>
              <a:buChar char="ü"/>
            </a:pPr>
            <a:r>
              <a:rPr lang="en-US" altLang="en-US" sz="1600" dirty="0" smtClean="0">
                <a:solidFill>
                  <a:schemeClr val="tx1"/>
                </a:solidFill>
                <a:latin typeface="Arial" charset="0"/>
                <a:cs typeface="Arial" charset="0"/>
              </a:rPr>
              <a:t>They are your electronic signature</a:t>
            </a:r>
          </a:p>
          <a:p>
            <a:pPr marL="1085850" lvl="1" indent="-285750">
              <a:spcBef>
                <a:spcPts val="0"/>
              </a:spcBef>
              <a:buFont typeface="Wingdings" panose="05000000000000000000" pitchFamily="2" charset="2"/>
              <a:buChar char="ü"/>
            </a:pPr>
            <a:r>
              <a:rPr lang="en-US" altLang="en-US" sz="1600" dirty="0" smtClean="0">
                <a:solidFill>
                  <a:schemeClr val="tx1"/>
                </a:solidFill>
                <a:latin typeface="Arial" charset="0"/>
                <a:cs typeface="Arial" charset="0"/>
              </a:rPr>
              <a:t>You are responsible at all times</a:t>
            </a:r>
          </a:p>
          <a:p>
            <a:pPr marL="1085850" lvl="1" indent="-285750">
              <a:spcBef>
                <a:spcPts val="0"/>
              </a:spcBef>
              <a:buFont typeface="Wingdings" panose="05000000000000000000" pitchFamily="2" charset="2"/>
              <a:buChar char="ü"/>
            </a:pPr>
            <a:r>
              <a:rPr lang="en-US" altLang="en-US" sz="1600" dirty="0" smtClean="0">
                <a:solidFill>
                  <a:schemeClr val="tx1"/>
                </a:solidFill>
                <a:latin typeface="Arial" charset="0"/>
                <a:cs typeface="Arial" charset="0"/>
              </a:rPr>
              <a:t>Always lock your computer when it is unattended for any period of time</a:t>
            </a:r>
          </a:p>
          <a:p>
            <a:pPr marL="800100" lvl="1" indent="0">
              <a:spcBef>
                <a:spcPts val="0"/>
              </a:spcBef>
              <a:buNone/>
            </a:pPr>
            <a:endParaRPr lang="en-US" altLang="en-US" sz="900" dirty="0" smtClean="0">
              <a:solidFill>
                <a:schemeClr val="tx1"/>
              </a:solidFill>
              <a:latin typeface="Arial" charset="0"/>
              <a:cs typeface="Arial" charset="0"/>
            </a:endParaRPr>
          </a:p>
          <a:p>
            <a:pPr marL="571500" indent="-342900"/>
            <a:r>
              <a:rPr lang="en-US" altLang="en-US" sz="2000" dirty="0" smtClean="0">
                <a:latin typeface="Arial" charset="0"/>
                <a:cs typeface="Arial" charset="0"/>
              </a:rPr>
              <a:t>ID badges are REQUIRED</a:t>
            </a:r>
          </a:p>
          <a:p>
            <a:pPr marL="1085850" lvl="1" indent="-285750">
              <a:buFont typeface="Wingdings" panose="05000000000000000000" pitchFamily="2" charset="2"/>
              <a:buChar char="ü"/>
            </a:pPr>
            <a:r>
              <a:rPr lang="en-US" altLang="en-US" sz="1600" dirty="0" smtClean="0">
                <a:solidFill>
                  <a:schemeClr val="tx1"/>
                </a:solidFill>
                <a:latin typeface="Arial" charset="0"/>
                <a:cs typeface="Arial" charset="0"/>
              </a:rPr>
              <a:t>Always check ID badges for:</a:t>
            </a:r>
          </a:p>
          <a:p>
            <a:pPr marL="1320800" lvl="2" indent="0">
              <a:buNone/>
            </a:pPr>
            <a:r>
              <a:rPr lang="en-US" altLang="en-US" sz="1600" dirty="0" smtClean="0">
                <a:latin typeface="Arial" charset="0"/>
                <a:cs typeface="Arial" charset="0"/>
              </a:rPr>
              <a:t>Anyone in your work area; anyone working on computer equipment; and Vendors </a:t>
            </a:r>
          </a:p>
          <a:p>
            <a:pPr marL="1320800" lvl="2" indent="0">
              <a:buNone/>
            </a:pPr>
            <a:endParaRPr lang="en-US" altLang="en-US" sz="700" dirty="0" smtClean="0">
              <a:latin typeface="Arial" charset="0"/>
              <a:cs typeface="Arial" charset="0"/>
            </a:endParaRPr>
          </a:p>
          <a:p>
            <a:pPr marL="571500" lvl="2" indent="-342900"/>
            <a:r>
              <a:rPr lang="en-US" altLang="en-US" sz="2000" dirty="0" smtClean="0">
                <a:latin typeface="Arial" charset="0"/>
                <a:cs typeface="Arial" charset="0"/>
              </a:rPr>
              <a:t>Email </a:t>
            </a:r>
            <a:endParaRPr lang="en-US" altLang="en-US" sz="2000" dirty="0">
              <a:latin typeface="Arial" charset="0"/>
              <a:cs typeface="Arial" charset="0"/>
            </a:endParaRPr>
          </a:p>
          <a:p>
            <a:pPr marL="1085850" lvl="3" indent="-285750">
              <a:spcBef>
                <a:spcPts val="0"/>
              </a:spcBef>
              <a:buFont typeface="Wingdings" panose="05000000000000000000" pitchFamily="2" charset="2"/>
              <a:buChar char="ü"/>
            </a:pPr>
            <a:r>
              <a:rPr lang="en-US" altLang="en-US" dirty="0" smtClean="0">
                <a:solidFill>
                  <a:schemeClr val="tx1"/>
                </a:solidFill>
                <a:latin typeface="Arial" charset="0"/>
                <a:cs typeface="Arial" charset="0"/>
              </a:rPr>
              <a:t>Never open e-mails or attachments from someone you</a:t>
            </a:r>
            <a:r>
              <a:rPr lang="en-US" altLang="en-US" i="1" dirty="0" smtClean="0">
                <a:solidFill>
                  <a:schemeClr val="tx1"/>
                </a:solidFill>
                <a:latin typeface="Arial" charset="0"/>
                <a:cs typeface="Arial" charset="0"/>
              </a:rPr>
              <a:t> </a:t>
            </a:r>
            <a:r>
              <a:rPr lang="en-US" altLang="en-US" dirty="0" smtClean="0">
                <a:solidFill>
                  <a:schemeClr val="tx1"/>
                </a:solidFill>
                <a:latin typeface="Arial" charset="0"/>
                <a:cs typeface="Arial" charset="0"/>
              </a:rPr>
              <a:t>don’t</a:t>
            </a:r>
            <a:r>
              <a:rPr lang="en-US" altLang="en-US" i="1" dirty="0" smtClean="0">
                <a:solidFill>
                  <a:schemeClr val="tx1"/>
                </a:solidFill>
                <a:latin typeface="Arial" charset="0"/>
                <a:cs typeface="Arial" charset="0"/>
              </a:rPr>
              <a:t> </a:t>
            </a:r>
            <a:r>
              <a:rPr lang="en-US" altLang="en-US" dirty="0" smtClean="0">
                <a:solidFill>
                  <a:schemeClr val="tx1"/>
                </a:solidFill>
                <a:latin typeface="Arial" charset="0"/>
                <a:cs typeface="Arial" charset="0"/>
              </a:rPr>
              <a:t>know</a:t>
            </a:r>
          </a:p>
          <a:p>
            <a:pPr marL="1085850" lvl="3" indent="-285750">
              <a:spcBef>
                <a:spcPts val="0"/>
              </a:spcBef>
              <a:buFont typeface="Wingdings" panose="05000000000000000000" pitchFamily="2" charset="2"/>
              <a:buChar char="ü"/>
            </a:pPr>
            <a:r>
              <a:rPr lang="en-US" altLang="en-US" dirty="0" smtClean="0">
                <a:solidFill>
                  <a:schemeClr val="tx1"/>
                </a:solidFill>
                <a:latin typeface="Arial" charset="0"/>
                <a:cs typeface="Arial" charset="0"/>
              </a:rPr>
              <a:t>Never reply to an e-mail that is requesting personal or financial information</a:t>
            </a:r>
            <a:endParaRPr lang="en-US" altLang="en-US" dirty="0">
              <a:latin typeface="Arial" charset="0"/>
              <a:cs typeface="Arial" charset="0"/>
            </a:endParaRPr>
          </a:p>
          <a:p>
            <a:pPr marL="1085850" lvl="3" indent="-285750">
              <a:spcBef>
                <a:spcPts val="0"/>
              </a:spcBef>
              <a:buFont typeface="Wingdings" panose="05000000000000000000" pitchFamily="2" charset="2"/>
              <a:buChar char="ü"/>
            </a:pPr>
            <a:r>
              <a:rPr lang="en-US" altLang="en-US" dirty="0" smtClean="0">
                <a:solidFill>
                  <a:schemeClr val="tx1"/>
                </a:solidFill>
                <a:latin typeface="Arial" charset="0"/>
                <a:cs typeface="Arial" charset="0"/>
              </a:rPr>
              <a:t>Report any suspicious e-mails to the Help Desk</a:t>
            </a:r>
            <a:r>
              <a:rPr lang="en-US" altLang="en-US" dirty="0">
                <a:latin typeface="Arial" charset="0"/>
                <a:cs typeface="Arial" charset="0"/>
              </a:rPr>
              <a:t> </a:t>
            </a:r>
            <a:r>
              <a:rPr lang="en-US" altLang="en-US" dirty="0" smtClean="0">
                <a:latin typeface="Arial" charset="0"/>
                <a:cs typeface="Arial" charset="0"/>
              </a:rPr>
              <a:t>and delete immediately.</a:t>
            </a:r>
            <a:endParaRPr lang="en-US" altLang="en-US" dirty="0">
              <a:latin typeface="Arial" charset="0"/>
              <a:cs typeface="Arial" charset="0"/>
            </a:endParaRPr>
          </a:p>
          <a:p>
            <a:pPr marL="1085850" lvl="3" indent="-285750">
              <a:spcBef>
                <a:spcPts val="0"/>
              </a:spcBef>
              <a:buFont typeface="Wingdings" panose="05000000000000000000" pitchFamily="2" charset="2"/>
              <a:buChar char="ü"/>
            </a:pPr>
            <a:r>
              <a:rPr lang="en-US" altLang="en-US" dirty="0" smtClean="0">
                <a:solidFill>
                  <a:schemeClr val="tx1"/>
                </a:solidFill>
                <a:latin typeface="Arial" charset="0"/>
                <a:cs typeface="Arial" charset="0"/>
              </a:rPr>
              <a:t>Never send an e-mail containing PHI to an external e-mail address unless it is secure/encrypted and approved.</a:t>
            </a:r>
          </a:p>
          <a:p>
            <a:pPr marL="1085850" lvl="3" indent="-285750">
              <a:spcBef>
                <a:spcPts val="0"/>
              </a:spcBef>
              <a:buFont typeface="Wingdings" panose="05000000000000000000" pitchFamily="2" charset="2"/>
              <a:buChar char="ü"/>
            </a:pPr>
            <a:r>
              <a:rPr lang="en-US" altLang="en-US" dirty="0">
                <a:latin typeface="Arial" charset="0"/>
                <a:cs typeface="Arial" charset="0"/>
              </a:rPr>
              <a:t>IT will never ask for your password or ask you to click on a link within an email to change your password</a:t>
            </a:r>
          </a:p>
          <a:p>
            <a:pPr marL="800100" lvl="3" indent="0">
              <a:buNone/>
            </a:pPr>
            <a:endParaRPr lang="en-US" altLang="en-US" dirty="0" smtClean="0">
              <a:solidFill>
                <a:schemeClr val="tx1"/>
              </a:solidFill>
              <a:latin typeface="Arial" charset="0"/>
              <a:cs typeface="Arial" charset="0"/>
            </a:endParaRPr>
          </a:p>
        </p:txBody>
      </p:sp>
      <p:sp>
        <p:nvSpPr>
          <p:cNvPr id="2" name="Title 1"/>
          <p:cNvSpPr>
            <a:spLocks noGrp="1"/>
          </p:cNvSpPr>
          <p:nvPr>
            <p:ph type="title"/>
          </p:nvPr>
        </p:nvSpPr>
        <p:spPr/>
        <p:txBody>
          <a:bodyPr/>
          <a:lstStyle/>
          <a:p>
            <a:pPr>
              <a:defRPr/>
            </a:pPr>
            <a:r>
              <a:rPr lang="en-US" sz="3600" dirty="0" smtClean="0">
                <a:solidFill>
                  <a:schemeClr val="tx1"/>
                </a:solidFill>
                <a:latin typeface="Arial" charset="0"/>
                <a:cs typeface="Arial" charset="0"/>
              </a:rPr>
              <a:t>Computer Security Basics</a:t>
            </a:r>
            <a:endParaRPr lang="en-US" dirty="0"/>
          </a:p>
        </p:txBody>
      </p:sp>
      <p:sp>
        <p:nvSpPr>
          <p:cNvPr id="3" name="Slide Number Placeholder 2"/>
          <p:cNvSpPr>
            <a:spLocks noGrp="1"/>
          </p:cNvSpPr>
          <p:nvPr>
            <p:ph type="sldNum" sz="quarter" idx="4"/>
          </p:nvPr>
        </p:nvSpPr>
        <p:spPr/>
        <p:txBody>
          <a:bodyPr/>
          <a:lstStyle/>
          <a:p>
            <a:pPr>
              <a:defRPr/>
            </a:pPr>
            <a:fld id="{BC4C802B-7EEC-40EB-BA5C-74F879E8C1BA}" type="slidenum">
              <a:rPr lang="en-US" smtClean="0"/>
              <a:pPr>
                <a:defRPr/>
              </a:pPr>
              <a:t>32</a:t>
            </a:fld>
            <a:endParaRPr lang="en-US" dirty="0"/>
          </a:p>
        </p:txBody>
      </p:sp>
    </p:spTree>
    <p:extLst>
      <p:ext uri="{BB962C8B-B14F-4D97-AF65-F5344CB8AC3E}">
        <p14:creationId xmlns:p14="http://schemas.microsoft.com/office/powerpoint/2010/main" val="1566186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37506" y="1600201"/>
            <a:ext cx="8728364" cy="5097482"/>
          </a:xfrm>
        </p:spPr>
        <p:txBody>
          <a:bodyPr/>
          <a:lstStyle/>
          <a:p>
            <a:pPr marL="0" indent="0">
              <a:lnSpc>
                <a:spcPct val="90000"/>
              </a:lnSpc>
              <a:buClr>
                <a:schemeClr val="tx1"/>
              </a:buClr>
              <a:buSzPct val="130000"/>
              <a:buNone/>
            </a:pPr>
            <a:r>
              <a:rPr lang="en-US" altLang="en-US" dirty="0"/>
              <a:t>Our role is to ensure we are competently and compassionately caring for our patients while respecting their right to </a:t>
            </a:r>
            <a:r>
              <a:rPr lang="en-US" altLang="en-US" dirty="0" smtClean="0"/>
              <a:t>privacy.</a:t>
            </a:r>
          </a:p>
          <a:p>
            <a:pPr marL="0" indent="0">
              <a:lnSpc>
                <a:spcPct val="90000"/>
              </a:lnSpc>
              <a:buClr>
                <a:schemeClr val="tx1"/>
              </a:buClr>
              <a:buSzPct val="130000"/>
              <a:buNone/>
            </a:pPr>
            <a:endParaRPr lang="en-US" altLang="en-US" sz="900" dirty="0" smtClean="0"/>
          </a:p>
          <a:p>
            <a:pPr marL="571500" indent="-342900">
              <a:lnSpc>
                <a:spcPct val="90000"/>
              </a:lnSpc>
              <a:buClr>
                <a:schemeClr val="tx1"/>
              </a:buClr>
              <a:buSzPct val="130000"/>
              <a:buFont typeface="Wingdings" panose="05000000000000000000" pitchFamily="2" charset="2"/>
              <a:buChar char="ü"/>
            </a:pPr>
            <a:r>
              <a:rPr lang="en-US" altLang="en-US" sz="2000" dirty="0" smtClean="0"/>
              <a:t>Patient/Facility </a:t>
            </a:r>
            <a:r>
              <a:rPr lang="en-US" altLang="en-US" sz="2000" dirty="0"/>
              <a:t>Directory or Confidential </a:t>
            </a:r>
            <a:r>
              <a:rPr lang="en-US" altLang="en-US" sz="2000" dirty="0" smtClean="0"/>
              <a:t>Patient</a:t>
            </a:r>
          </a:p>
          <a:p>
            <a:pPr marL="571500" lvl="1" indent="0">
              <a:lnSpc>
                <a:spcPct val="90000"/>
              </a:lnSpc>
              <a:buClr>
                <a:schemeClr val="tx1"/>
              </a:buClr>
              <a:buSzPct val="130000"/>
              <a:buNone/>
            </a:pPr>
            <a:r>
              <a:rPr lang="en-US" altLang="en-US" sz="1400" dirty="0" smtClean="0"/>
              <a:t>If Private is marked Y or YES, do not share any information that includes not sharing that the patient is being treated at our facility</a:t>
            </a:r>
          </a:p>
          <a:p>
            <a:pPr marL="511175" lvl="1" indent="0">
              <a:lnSpc>
                <a:spcPct val="90000"/>
              </a:lnSpc>
              <a:buClr>
                <a:schemeClr val="tx1"/>
              </a:buClr>
              <a:buSzPct val="130000"/>
              <a:buNone/>
            </a:pPr>
            <a:endParaRPr lang="en-US" altLang="en-US" sz="900" dirty="0" smtClean="0"/>
          </a:p>
          <a:p>
            <a:pPr marL="571500" indent="-342900">
              <a:lnSpc>
                <a:spcPct val="90000"/>
              </a:lnSpc>
              <a:buClr>
                <a:schemeClr val="tx1"/>
              </a:buClr>
              <a:buSzPct val="130000"/>
              <a:buFont typeface="Wingdings" panose="05000000000000000000" pitchFamily="2" charset="2"/>
              <a:buChar char="ü"/>
            </a:pPr>
            <a:r>
              <a:rPr lang="en-US" altLang="en-US" sz="2000" dirty="0" smtClean="0"/>
              <a:t>Clergy Directory</a:t>
            </a:r>
          </a:p>
          <a:p>
            <a:pPr marL="571500" lvl="1" indent="0">
              <a:lnSpc>
                <a:spcPct val="90000"/>
              </a:lnSpc>
              <a:buClr>
                <a:schemeClr val="tx1"/>
              </a:buClr>
              <a:buSzPct val="130000"/>
              <a:buNone/>
            </a:pPr>
            <a:r>
              <a:rPr lang="en-US" altLang="en-US" sz="1400" dirty="0" smtClean="0"/>
              <a:t>Upon registration we ask if the patient would like to be seen by clergy or if they would like their church notified, this is separate than the Confidential Patient</a:t>
            </a:r>
          </a:p>
          <a:p>
            <a:pPr marL="511175" lvl="1" indent="0">
              <a:lnSpc>
                <a:spcPct val="90000"/>
              </a:lnSpc>
              <a:buClr>
                <a:schemeClr val="tx1"/>
              </a:buClr>
              <a:buSzPct val="130000"/>
              <a:buNone/>
            </a:pPr>
            <a:endParaRPr lang="en-US" altLang="en-US" sz="900" dirty="0" smtClean="0"/>
          </a:p>
          <a:p>
            <a:pPr marL="571500" indent="-342900">
              <a:lnSpc>
                <a:spcPct val="90000"/>
              </a:lnSpc>
              <a:buClr>
                <a:schemeClr val="tx1"/>
              </a:buClr>
              <a:buSzPct val="130000"/>
              <a:buFont typeface="Wingdings" panose="05000000000000000000" pitchFamily="2" charset="2"/>
              <a:buChar char="ü"/>
            </a:pPr>
            <a:r>
              <a:rPr lang="en-US" altLang="en-US" sz="2000" dirty="0" smtClean="0"/>
              <a:t>Patient </a:t>
            </a:r>
            <a:r>
              <a:rPr lang="en-US" altLang="en-US" sz="2000" dirty="0"/>
              <a:t>p</a:t>
            </a:r>
            <a:r>
              <a:rPr lang="en-US" altLang="en-US" sz="2000" dirty="0" smtClean="0"/>
              <a:t>ermission </a:t>
            </a:r>
            <a:r>
              <a:rPr lang="en-US" altLang="en-US" sz="2000" dirty="0"/>
              <a:t>to share </a:t>
            </a:r>
            <a:r>
              <a:rPr lang="en-US" altLang="en-US" sz="2000" dirty="0" smtClean="0"/>
              <a:t>PHI</a:t>
            </a:r>
          </a:p>
          <a:p>
            <a:pPr marL="571500" lvl="1" indent="0">
              <a:lnSpc>
                <a:spcPct val="90000"/>
              </a:lnSpc>
              <a:buClr>
                <a:schemeClr val="tx1"/>
              </a:buClr>
              <a:buSzPct val="130000"/>
              <a:buNone/>
            </a:pPr>
            <a:r>
              <a:rPr lang="en-US" altLang="en-US" sz="1400" dirty="0" smtClean="0"/>
              <a:t>We seek out patient permission before we share PHI with family or friends who are verbally asking for updates</a:t>
            </a:r>
          </a:p>
          <a:p>
            <a:pPr marL="511175" lvl="1" indent="0">
              <a:lnSpc>
                <a:spcPct val="90000"/>
              </a:lnSpc>
              <a:buClr>
                <a:schemeClr val="tx1"/>
              </a:buClr>
              <a:buSzPct val="130000"/>
              <a:buNone/>
            </a:pPr>
            <a:endParaRPr lang="en-US" altLang="en-US" sz="900" dirty="0" smtClean="0"/>
          </a:p>
          <a:p>
            <a:pPr marL="571500" indent="-342900">
              <a:lnSpc>
                <a:spcPct val="90000"/>
              </a:lnSpc>
              <a:buClr>
                <a:schemeClr val="tx1"/>
              </a:buClr>
              <a:buSzPct val="130000"/>
              <a:buFont typeface="Wingdings" panose="05000000000000000000" pitchFamily="2" charset="2"/>
              <a:buChar char="ü"/>
            </a:pPr>
            <a:r>
              <a:rPr lang="en-US" altLang="en-US" sz="2000" dirty="0" smtClean="0"/>
              <a:t>Destruction of PHI; paper, IV bags, DVDs</a:t>
            </a:r>
          </a:p>
          <a:p>
            <a:pPr marL="571500" lvl="1" indent="0">
              <a:lnSpc>
                <a:spcPct val="90000"/>
              </a:lnSpc>
              <a:buClr>
                <a:schemeClr val="tx1"/>
              </a:buClr>
              <a:buSzPct val="130000"/>
              <a:buNone/>
            </a:pPr>
            <a:r>
              <a:rPr lang="en-US" altLang="en-US" sz="1400" dirty="0" smtClean="0"/>
              <a:t>We appropriately destroy any items containing PHI, we have confidential bins and pharmacy bins, etc. Do not throw PHI in regular garbage bins</a:t>
            </a:r>
          </a:p>
        </p:txBody>
      </p:sp>
      <p:sp>
        <p:nvSpPr>
          <p:cNvPr id="3" name="Title 2"/>
          <p:cNvSpPr>
            <a:spLocks noGrp="1"/>
          </p:cNvSpPr>
          <p:nvPr>
            <p:ph type="title"/>
          </p:nvPr>
        </p:nvSpPr>
        <p:spPr/>
        <p:txBody>
          <a:bodyPr/>
          <a:lstStyle/>
          <a:p>
            <a:r>
              <a:rPr lang="en-US" dirty="0" smtClean="0"/>
              <a:t>How Do </a:t>
            </a:r>
            <a:r>
              <a:rPr lang="en-US" dirty="0"/>
              <a:t>W</a:t>
            </a:r>
            <a:r>
              <a:rPr lang="en-US" dirty="0" smtClean="0"/>
              <a:t>e </a:t>
            </a:r>
            <a:r>
              <a:rPr lang="en-US" dirty="0"/>
              <a:t>C</a:t>
            </a:r>
            <a:r>
              <a:rPr lang="en-US" dirty="0" smtClean="0"/>
              <a:t>omply?</a:t>
            </a:r>
            <a:endParaRPr lang="en-US" dirty="0"/>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33</a:t>
            </a:fld>
            <a:endParaRPr lang="en-US" dirty="0"/>
          </a:p>
        </p:txBody>
      </p:sp>
    </p:spTree>
    <p:extLst>
      <p:ext uri="{BB962C8B-B14F-4D97-AF65-F5344CB8AC3E}">
        <p14:creationId xmlns:p14="http://schemas.microsoft.com/office/powerpoint/2010/main" val="2160936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37506" y="1524001"/>
            <a:ext cx="8728364" cy="5173682"/>
          </a:xfrm>
        </p:spPr>
        <p:txBody>
          <a:bodyPr/>
          <a:lstStyle/>
          <a:p>
            <a:pPr marL="571500" indent="-342900">
              <a:lnSpc>
                <a:spcPct val="90000"/>
              </a:lnSpc>
              <a:buClr>
                <a:schemeClr val="tx1"/>
              </a:buClr>
              <a:buSzPct val="130000"/>
              <a:buFont typeface="Wingdings" panose="05000000000000000000" pitchFamily="2" charset="2"/>
              <a:buChar char="ü"/>
            </a:pPr>
            <a:r>
              <a:rPr lang="en-US" altLang="en-US" sz="2000" dirty="0"/>
              <a:t>Social media</a:t>
            </a:r>
          </a:p>
          <a:p>
            <a:pPr marL="571500" lvl="1" indent="0">
              <a:lnSpc>
                <a:spcPct val="90000"/>
              </a:lnSpc>
              <a:buClr>
                <a:schemeClr val="tx1"/>
              </a:buClr>
              <a:buSzPct val="130000"/>
              <a:buNone/>
            </a:pPr>
            <a:r>
              <a:rPr lang="en-US" altLang="en-US" sz="1400" dirty="0"/>
              <a:t>We have a Social Networking policy, we monitor social networking sites and our patients let us know when they have concerns. We live in a small community and even what may be </a:t>
            </a:r>
            <a:r>
              <a:rPr lang="en-US" altLang="en-US" sz="1400" dirty="0" smtClean="0"/>
              <a:t>initially thought of as </a:t>
            </a:r>
            <a:r>
              <a:rPr lang="en-US" altLang="en-US" sz="1400" dirty="0"/>
              <a:t>de-identified information can </a:t>
            </a:r>
            <a:r>
              <a:rPr lang="en-US" altLang="en-US" sz="1400" dirty="0" smtClean="0"/>
              <a:t>sometimes be </a:t>
            </a:r>
            <a:r>
              <a:rPr lang="en-US" altLang="en-US" sz="1400" dirty="0"/>
              <a:t>linked back to individuals, use </a:t>
            </a:r>
            <a:r>
              <a:rPr lang="en-US" altLang="en-US" sz="1400" dirty="0" smtClean="0"/>
              <a:t>caution on social media sites</a:t>
            </a:r>
          </a:p>
          <a:p>
            <a:pPr marL="511175" lvl="1" indent="0">
              <a:lnSpc>
                <a:spcPct val="90000"/>
              </a:lnSpc>
              <a:buClr>
                <a:schemeClr val="tx1"/>
              </a:buClr>
              <a:buSzPct val="130000"/>
              <a:buNone/>
            </a:pPr>
            <a:endParaRPr lang="en-US" altLang="en-US" sz="900" dirty="0"/>
          </a:p>
          <a:p>
            <a:pPr marL="571500" indent="-342900">
              <a:lnSpc>
                <a:spcPct val="90000"/>
              </a:lnSpc>
              <a:buClr>
                <a:schemeClr val="tx1"/>
              </a:buClr>
              <a:buSzPct val="130000"/>
              <a:buFont typeface="Wingdings" panose="05000000000000000000" pitchFamily="2" charset="2"/>
              <a:buChar char="ü"/>
            </a:pPr>
            <a:r>
              <a:rPr lang="en-US" altLang="en-US" sz="2000" dirty="0"/>
              <a:t>Use of personal cell phones </a:t>
            </a:r>
          </a:p>
          <a:p>
            <a:pPr marL="571500" lvl="1" indent="0">
              <a:lnSpc>
                <a:spcPct val="90000"/>
              </a:lnSpc>
              <a:buClr>
                <a:schemeClr val="tx1"/>
              </a:buClr>
              <a:buSzPct val="130000"/>
              <a:buNone/>
            </a:pPr>
            <a:r>
              <a:rPr lang="en-US" altLang="en-US" sz="1400" dirty="0"/>
              <a:t>Do not take a picture or recording of a patient directly on your device, </a:t>
            </a:r>
            <a:r>
              <a:rPr lang="en-US" altLang="en-US" sz="1400" dirty="0" smtClean="0"/>
              <a:t>use authorized HSHS apps such as Haiku</a:t>
            </a:r>
            <a:r>
              <a:rPr lang="en-US" altLang="en-US" sz="1400" dirty="0"/>
              <a:t>, Canto or Doc Halo </a:t>
            </a:r>
            <a:endParaRPr lang="en-US" altLang="en-US" sz="1400" dirty="0" smtClean="0"/>
          </a:p>
          <a:p>
            <a:pPr marL="511175" lvl="1" indent="0">
              <a:lnSpc>
                <a:spcPct val="90000"/>
              </a:lnSpc>
              <a:buClr>
                <a:schemeClr val="tx1"/>
              </a:buClr>
              <a:buSzPct val="130000"/>
              <a:buNone/>
            </a:pPr>
            <a:endParaRPr lang="en-US" altLang="en-US" sz="900" dirty="0"/>
          </a:p>
          <a:p>
            <a:pPr marL="571500" indent="-342900">
              <a:lnSpc>
                <a:spcPct val="90000"/>
              </a:lnSpc>
              <a:buClr>
                <a:schemeClr val="tx1"/>
              </a:buClr>
              <a:buSzPct val="130000"/>
              <a:buFont typeface="Wingdings" panose="05000000000000000000" pitchFamily="2" charset="2"/>
              <a:buChar char="ü"/>
            </a:pPr>
            <a:r>
              <a:rPr lang="en-US" altLang="en-US" sz="2000" dirty="0" smtClean="0"/>
              <a:t>Audits</a:t>
            </a:r>
          </a:p>
          <a:p>
            <a:pPr marL="571500" lvl="1" indent="0">
              <a:lnSpc>
                <a:spcPct val="90000"/>
              </a:lnSpc>
              <a:buClr>
                <a:schemeClr val="tx1"/>
              </a:buClr>
              <a:buSzPct val="130000"/>
              <a:buNone/>
            </a:pPr>
            <a:r>
              <a:rPr lang="en-US" altLang="en-US" sz="1400" dirty="0" smtClean="0"/>
              <a:t>Audits happen. We audit on complaint, upon request and perform random audits. Only access information for a job related need</a:t>
            </a:r>
          </a:p>
          <a:p>
            <a:pPr marL="511175" lvl="1" indent="0">
              <a:lnSpc>
                <a:spcPct val="90000"/>
              </a:lnSpc>
              <a:buClr>
                <a:schemeClr val="tx1"/>
              </a:buClr>
              <a:buSzPct val="130000"/>
              <a:buNone/>
            </a:pPr>
            <a:endParaRPr lang="en-US" altLang="en-US" sz="900" dirty="0"/>
          </a:p>
          <a:p>
            <a:pPr marL="571500" indent="-342900">
              <a:lnSpc>
                <a:spcPct val="90000"/>
              </a:lnSpc>
              <a:buClr>
                <a:schemeClr val="tx1"/>
              </a:buClr>
              <a:buSzPct val="130000"/>
              <a:buFont typeface="Wingdings" panose="05000000000000000000" pitchFamily="2" charset="2"/>
              <a:buChar char="ü"/>
            </a:pPr>
            <a:r>
              <a:rPr lang="en-US" altLang="en-US" sz="2000" dirty="0"/>
              <a:t>Business Associate </a:t>
            </a:r>
            <a:r>
              <a:rPr lang="en-US" altLang="en-US" sz="2000" dirty="0" smtClean="0"/>
              <a:t>Agreements</a:t>
            </a:r>
          </a:p>
          <a:p>
            <a:pPr marL="511175" lvl="1" indent="60325">
              <a:lnSpc>
                <a:spcPct val="90000"/>
              </a:lnSpc>
              <a:buClr>
                <a:schemeClr val="tx1"/>
              </a:buClr>
              <a:buSzPct val="130000"/>
              <a:buNone/>
            </a:pPr>
            <a:r>
              <a:rPr lang="en-US" altLang="en-US" sz="1400" dirty="0" smtClean="0"/>
              <a:t>Required </a:t>
            </a:r>
            <a:r>
              <a:rPr lang="en-US" altLang="en-US" sz="1400" dirty="0"/>
              <a:t>with third parties that we share PHI </a:t>
            </a:r>
            <a:r>
              <a:rPr lang="en-US" altLang="en-US" sz="1400" dirty="0" smtClean="0"/>
              <a:t>with</a:t>
            </a:r>
          </a:p>
          <a:p>
            <a:pPr marL="511175" lvl="1" indent="0">
              <a:lnSpc>
                <a:spcPct val="90000"/>
              </a:lnSpc>
              <a:buClr>
                <a:schemeClr val="tx1"/>
              </a:buClr>
              <a:buSzPct val="130000"/>
              <a:buNone/>
            </a:pPr>
            <a:endParaRPr lang="en-US" altLang="en-US" sz="900" dirty="0"/>
          </a:p>
          <a:p>
            <a:pPr marL="571500" indent="-342900">
              <a:lnSpc>
                <a:spcPct val="90000"/>
              </a:lnSpc>
              <a:buClr>
                <a:schemeClr val="tx1"/>
              </a:buClr>
              <a:buSzPct val="130000"/>
              <a:buFont typeface="Wingdings" panose="05000000000000000000" pitchFamily="2" charset="2"/>
              <a:buChar char="ü"/>
            </a:pPr>
            <a:r>
              <a:rPr lang="en-US" altLang="en-US" sz="2000" dirty="0" smtClean="0"/>
              <a:t>Faxing</a:t>
            </a:r>
          </a:p>
          <a:p>
            <a:pPr marL="571500" lvl="1" indent="0">
              <a:lnSpc>
                <a:spcPct val="90000"/>
              </a:lnSpc>
              <a:buClr>
                <a:schemeClr val="tx1"/>
              </a:buClr>
              <a:buSzPct val="130000"/>
              <a:buNone/>
            </a:pPr>
            <a:r>
              <a:rPr lang="en-US" altLang="en-US" sz="1400" u="sng" dirty="0" smtClean="0"/>
              <a:t>ONLY</a:t>
            </a:r>
            <a:r>
              <a:rPr lang="en-US" altLang="en-US" sz="1400" dirty="0" smtClean="0"/>
              <a:t> </a:t>
            </a:r>
            <a:r>
              <a:rPr lang="en-US" altLang="en-US" sz="1400" dirty="0"/>
              <a:t>use HSHS (EWD) standard fax cover </a:t>
            </a:r>
            <a:r>
              <a:rPr lang="en-US" altLang="en-US" sz="1400" dirty="0" smtClean="0"/>
              <a:t>sheet. Complete </a:t>
            </a:r>
            <a:r>
              <a:rPr lang="en-US" altLang="en-US" sz="1400" dirty="0"/>
              <a:t>all fields on fax coversheet, route to </a:t>
            </a:r>
            <a:r>
              <a:rPr lang="en-US" altLang="en-US" sz="1400" dirty="0" smtClean="0"/>
              <a:t>Health Information Management (HIM)</a:t>
            </a:r>
            <a:endParaRPr lang="en-US" altLang="en-US" sz="1400" dirty="0"/>
          </a:p>
          <a:p>
            <a:pPr marL="854075" lvl="1" indent="-342900">
              <a:lnSpc>
                <a:spcPct val="90000"/>
              </a:lnSpc>
              <a:buClr>
                <a:schemeClr val="tx1"/>
              </a:buClr>
              <a:buSzPct val="130000"/>
            </a:pPr>
            <a:endParaRPr lang="en-US" altLang="en-US" sz="1800" dirty="0"/>
          </a:p>
          <a:p>
            <a:endParaRPr lang="en-US" dirty="0"/>
          </a:p>
        </p:txBody>
      </p:sp>
      <p:sp>
        <p:nvSpPr>
          <p:cNvPr id="3" name="Title 2"/>
          <p:cNvSpPr>
            <a:spLocks noGrp="1"/>
          </p:cNvSpPr>
          <p:nvPr>
            <p:ph type="title"/>
          </p:nvPr>
        </p:nvSpPr>
        <p:spPr/>
        <p:txBody>
          <a:bodyPr/>
          <a:lstStyle/>
          <a:p>
            <a:r>
              <a:rPr lang="en-US" dirty="0" smtClean="0"/>
              <a:t>How Do We Comply Continued</a:t>
            </a:r>
            <a:endParaRPr lang="en-US" dirty="0"/>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34</a:t>
            </a:fld>
            <a:endParaRPr lang="en-US" dirty="0"/>
          </a:p>
        </p:txBody>
      </p:sp>
    </p:spTree>
    <p:extLst>
      <p:ext uri="{BB962C8B-B14F-4D97-AF65-F5344CB8AC3E}">
        <p14:creationId xmlns:p14="http://schemas.microsoft.com/office/powerpoint/2010/main" val="2651713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533400" y="1905001"/>
            <a:ext cx="8153400" cy="1981200"/>
          </a:xfrm>
        </p:spPr>
        <p:txBody>
          <a:bodyPr/>
          <a:lstStyle/>
          <a:p>
            <a:pPr marL="0" indent="0" algn="ctr">
              <a:spcAft>
                <a:spcPts val="600"/>
              </a:spcAft>
              <a:buClr>
                <a:schemeClr val="tx1"/>
              </a:buClr>
              <a:buSzPct val="121000"/>
              <a:buNone/>
            </a:pPr>
            <a:r>
              <a:rPr lang="en-US" altLang="en-US" sz="2800" dirty="0" smtClean="0">
                <a:latin typeface="Arial" charset="0"/>
                <a:cs typeface="Arial" charset="0"/>
              </a:rPr>
              <a:t>If </a:t>
            </a:r>
            <a:r>
              <a:rPr lang="en-US" altLang="en-US" sz="2800" dirty="0">
                <a:latin typeface="Arial" charset="0"/>
                <a:cs typeface="Arial" charset="0"/>
              </a:rPr>
              <a:t>you have access to PHI or </a:t>
            </a:r>
            <a:r>
              <a:rPr lang="en-US" altLang="en-US" sz="2800" dirty="0" smtClean="0">
                <a:latin typeface="Arial" charset="0"/>
                <a:cs typeface="Arial" charset="0"/>
              </a:rPr>
              <a:t>ePHI…</a:t>
            </a:r>
            <a:br>
              <a:rPr lang="en-US" altLang="en-US" sz="2800" dirty="0" smtClean="0">
                <a:latin typeface="Arial" charset="0"/>
                <a:cs typeface="Arial" charset="0"/>
              </a:rPr>
            </a:br>
            <a:endParaRPr lang="en-US" altLang="en-US" sz="2800" dirty="0" smtClean="0">
              <a:latin typeface="Arial" charset="0"/>
              <a:cs typeface="Arial" charset="0"/>
            </a:endParaRPr>
          </a:p>
          <a:p>
            <a:pPr marL="0" indent="0" algn="ctr">
              <a:spcAft>
                <a:spcPts val="600"/>
              </a:spcAft>
              <a:buClr>
                <a:schemeClr val="tx1"/>
              </a:buClr>
              <a:buSzPct val="121000"/>
              <a:buNone/>
            </a:pPr>
            <a:r>
              <a:rPr lang="en-US" altLang="en-US" sz="2800" i="1" dirty="0" smtClean="0">
                <a:latin typeface="Arial" charset="0"/>
                <a:cs typeface="Arial" charset="0"/>
              </a:rPr>
              <a:t>Do you </a:t>
            </a:r>
            <a:r>
              <a:rPr lang="en-US" altLang="en-US" sz="2800" i="1" dirty="0" smtClean="0">
                <a:solidFill>
                  <a:srgbClr val="E60000"/>
                </a:solidFill>
                <a:latin typeface="Arial" charset="0"/>
                <a:cs typeface="Arial" charset="0"/>
              </a:rPr>
              <a:t>need </a:t>
            </a:r>
            <a:r>
              <a:rPr lang="en-US" altLang="en-US" sz="2800" i="1" dirty="0">
                <a:solidFill>
                  <a:srgbClr val="E60000"/>
                </a:solidFill>
                <a:latin typeface="Arial" charset="0"/>
                <a:cs typeface="Arial" charset="0"/>
              </a:rPr>
              <a:t>to know </a:t>
            </a:r>
            <a:r>
              <a:rPr lang="en-US" altLang="en-US" sz="2800" i="1" dirty="0">
                <a:latin typeface="Arial" charset="0"/>
                <a:cs typeface="Arial" charset="0"/>
              </a:rPr>
              <a:t>the information </a:t>
            </a:r>
            <a:r>
              <a:rPr lang="en-US" altLang="en-US" sz="2800" i="1" dirty="0" smtClean="0">
                <a:latin typeface="Arial" charset="0"/>
                <a:cs typeface="Arial" charset="0"/>
              </a:rPr>
              <a:t>in order </a:t>
            </a:r>
          </a:p>
          <a:p>
            <a:pPr marL="0" indent="0" algn="ctr">
              <a:spcAft>
                <a:spcPts val="600"/>
              </a:spcAft>
              <a:buClr>
                <a:schemeClr val="tx1"/>
              </a:buClr>
              <a:buSzPct val="121000"/>
              <a:buNone/>
            </a:pPr>
            <a:r>
              <a:rPr lang="en-US" altLang="en-US" sz="2800" i="1" dirty="0" smtClean="0">
                <a:latin typeface="Arial" charset="0"/>
                <a:cs typeface="Arial" charset="0"/>
              </a:rPr>
              <a:t>to </a:t>
            </a:r>
            <a:r>
              <a:rPr lang="en-US" altLang="en-US" sz="2800" i="1" dirty="0">
                <a:latin typeface="Arial" charset="0"/>
                <a:cs typeface="Arial" charset="0"/>
              </a:rPr>
              <a:t>perform your </a:t>
            </a:r>
            <a:r>
              <a:rPr lang="en-US" altLang="en-US" sz="2800" i="1" dirty="0" smtClean="0">
                <a:latin typeface="Arial" charset="0"/>
                <a:cs typeface="Arial" charset="0"/>
              </a:rPr>
              <a:t>job??</a:t>
            </a:r>
            <a:r>
              <a:rPr lang="en-US" altLang="en-US" sz="2800" dirty="0" smtClean="0">
                <a:latin typeface="Arial" charset="0"/>
                <a:cs typeface="Arial" charset="0"/>
              </a:rPr>
              <a:t/>
            </a:r>
            <a:br>
              <a:rPr lang="en-US" altLang="en-US" sz="2800" dirty="0" smtClean="0">
                <a:latin typeface="Arial" charset="0"/>
                <a:cs typeface="Arial" charset="0"/>
              </a:rPr>
            </a:br>
            <a:endParaRPr lang="en-US" altLang="en-US" sz="2800" dirty="0" smtClean="0">
              <a:latin typeface="Arial" charset="0"/>
              <a:cs typeface="Arial" charset="0"/>
            </a:endParaRPr>
          </a:p>
          <a:p>
            <a:pPr marL="0" indent="0" algn="ctr">
              <a:spcAft>
                <a:spcPts val="600"/>
              </a:spcAft>
              <a:buClr>
                <a:schemeClr val="tx1"/>
              </a:buClr>
              <a:buSzPct val="121000"/>
              <a:buNone/>
            </a:pPr>
            <a:r>
              <a:rPr lang="en-US" altLang="en-US" sz="2800" dirty="0" smtClean="0">
                <a:latin typeface="Arial" charset="0"/>
                <a:cs typeface="Arial" charset="0"/>
              </a:rPr>
              <a:t>If not, </a:t>
            </a:r>
            <a:r>
              <a:rPr lang="en-US" altLang="en-US" sz="2800" dirty="0">
                <a:latin typeface="Arial" charset="0"/>
                <a:cs typeface="Arial" charset="0"/>
              </a:rPr>
              <a:t>then </a:t>
            </a:r>
            <a:r>
              <a:rPr lang="en-US" altLang="en-US" sz="2800" dirty="0" smtClean="0">
                <a:latin typeface="Arial" charset="0"/>
                <a:cs typeface="Arial" charset="0"/>
              </a:rPr>
              <a:t>you</a:t>
            </a:r>
            <a:r>
              <a:rPr lang="en-US" altLang="en-US" sz="2800" i="1" dirty="0" smtClean="0">
                <a:latin typeface="Arial" charset="0"/>
                <a:cs typeface="Arial" charset="0"/>
              </a:rPr>
              <a:t> </a:t>
            </a:r>
            <a:r>
              <a:rPr lang="en-US" altLang="en-US" sz="2800" dirty="0" smtClean="0">
                <a:latin typeface="Arial" charset="0"/>
                <a:cs typeface="Arial" charset="0"/>
              </a:rPr>
              <a:t>do </a:t>
            </a:r>
            <a:r>
              <a:rPr lang="en-US" altLang="en-US" sz="2800" dirty="0" smtClean="0">
                <a:solidFill>
                  <a:srgbClr val="E60000"/>
                </a:solidFill>
                <a:latin typeface="Arial" charset="0"/>
                <a:cs typeface="Arial" charset="0"/>
              </a:rPr>
              <a:t>NOT</a:t>
            </a:r>
            <a:r>
              <a:rPr lang="en-US" altLang="en-US" sz="2800" dirty="0" smtClean="0">
                <a:solidFill>
                  <a:srgbClr val="FF0000"/>
                </a:solidFill>
                <a:latin typeface="Arial" charset="0"/>
                <a:cs typeface="Arial" charset="0"/>
              </a:rPr>
              <a:t> </a:t>
            </a:r>
            <a:r>
              <a:rPr lang="en-US" altLang="en-US" sz="2800" dirty="0" smtClean="0">
                <a:latin typeface="Arial" charset="0"/>
                <a:cs typeface="Arial" charset="0"/>
              </a:rPr>
              <a:t>access </a:t>
            </a:r>
            <a:r>
              <a:rPr lang="en-US" altLang="en-US" sz="2800" dirty="0">
                <a:latin typeface="Arial" charset="0"/>
                <a:cs typeface="Arial" charset="0"/>
              </a:rPr>
              <a:t>the information.  </a:t>
            </a:r>
            <a:endParaRPr lang="en-US" altLang="en-US" b="1" dirty="0">
              <a:cs typeface="Arial" charset="0"/>
            </a:endParaRPr>
          </a:p>
        </p:txBody>
      </p:sp>
      <p:sp>
        <p:nvSpPr>
          <p:cNvPr id="3" name="Title 2"/>
          <p:cNvSpPr>
            <a:spLocks noGrp="1"/>
          </p:cNvSpPr>
          <p:nvPr>
            <p:ph type="title"/>
          </p:nvPr>
        </p:nvSpPr>
        <p:spPr/>
        <p:txBody>
          <a:bodyPr/>
          <a:lstStyle/>
          <a:p>
            <a:r>
              <a:rPr lang="en-US" dirty="0" smtClean="0">
                <a:solidFill>
                  <a:schemeClr val="tx2"/>
                </a:solidFill>
              </a:rPr>
              <a:t>Need to Know</a:t>
            </a:r>
            <a:endParaRPr lang="en-US" dirty="0">
              <a:solidFill>
                <a:schemeClr val="tx2"/>
              </a:solidFill>
            </a:endParaRPr>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35</a:t>
            </a:fld>
            <a:endParaRPr lang="en-US" dirty="0"/>
          </a:p>
        </p:txBody>
      </p:sp>
      <p:pic>
        <p:nvPicPr>
          <p:cNvPr id="4098" name="Picture 2" descr="C:\Users\RLCochart\AppData\Local\Microsoft\Windows\Temporary Internet Files\Content.IE5\QKTJT6OA\Dialog-stop-han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105400"/>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gray">
          <a:xfrm>
            <a:off x="2057400" y="5638800"/>
            <a:ext cx="6858000" cy="838200"/>
          </a:xfrm>
          <a:prstGeom prst="rect">
            <a:avLst/>
          </a:prstGeom>
          <a:noFill/>
        </p:spPr>
        <p:txBody>
          <a:bodyPr wrap="square" lIns="45720" rIns="45720" rtlCol="0">
            <a:noAutofit/>
          </a:bodyPr>
          <a:lstStyle/>
          <a:p>
            <a:pPr>
              <a:spcBef>
                <a:spcPts val="400"/>
              </a:spcBef>
            </a:pPr>
            <a:r>
              <a:rPr lang="en-US" sz="2000" i="1" dirty="0" smtClean="0">
                <a:solidFill>
                  <a:srgbClr val="0070C0"/>
                </a:solidFill>
                <a:latin typeface="+mn-lt"/>
              </a:rPr>
              <a:t>Also refer to “Medical Staff Guidelines for Access” handout provided.</a:t>
            </a:r>
          </a:p>
        </p:txBody>
      </p:sp>
    </p:spTree>
    <p:extLst>
      <p:ext uri="{BB962C8B-B14F-4D97-AF65-F5344CB8AC3E}">
        <p14:creationId xmlns:p14="http://schemas.microsoft.com/office/powerpoint/2010/main" val="49946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sz="quarter" idx="14"/>
          </p:nvPr>
        </p:nvSpPr>
        <p:spPr>
          <a:xfrm>
            <a:off x="228600" y="1676400"/>
            <a:ext cx="8577263" cy="4645025"/>
          </a:xfrm>
        </p:spPr>
        <p:txBody>
          <a:bodyPr/>
          <a:lstStyle/>
          <a:p>
            <a:pPr marL="571500" indent="-342900">
              <a:spcAft>
                <a:spcPts val="600"/>
              </a:spcAft>
              <a:buFont typeface="Wingdings" panose="05000000000000000000" pitchFamily="2" charset="2"/>
              <a:buChar char="ü"/>
            </a:pPr>
            <a:r>
              <a:rPr lang="en-US" altLang="en-US" sz="1800" dirty="0" smtClean="0"/>
              <a:t>Our patients expect nothing less from </a:t>
            </a:r>
            <a:r>
              <a:rPr lang="en-US" altLang="en-US" sz="1800" dirty="0"/>
              <a:t>us. Patients </a:t>
            </a:r>
            <a:r>
              <a:rPr lang="en-US" altLang="en-US" sz="1800" dirty="0" smtClean="0"/>
              <a:t>trust </a:t>
            </a:r>
            <a:r>
              <a:rPr lang="en-US" altLang="en-US" sz="1800" dirty="0"/>
              <a:t>us with their most personal </a:t>
            </a:r>
            <a:r>
              <a:rPr lang="en-US" altLang="en-US" sz="1800" dirty="0" smtClean="0"/>
              <a:t>information.</a:t>
            </a:r>
          </a:p>
          <a:p>
            <a:pPr marL="571500" indent="-342900">
              <a:spcAft>
                <a:spcPts val="600"/>
              </a:spcAft>
              <a:buFont typeface="Wingdings" panose="05000000000000000000" pitchFamily="2" charset="2"/>
              <a:buChar char="ü"/>
            </a:pPr>
            <a:r>
              <a:rPr lang="en-US" altLang="en-US" sz="1800" dirty="0"/>
              <a:t>Our role is to ensure we are competently and compassionately caring for our patients while respecting their right to </a:t>
            </a:r>
            <a:r>
              <a:rPr lang="en-US" altLang="en-US" sz="1800" dirty="0" smtClean="0"/>
              <a:t>privacy. </a:t>
            </a:r>
          </a:p>
          <a:p>
            <a:pPr marL="571500" indent="-342900">
              <a:spcAft>
                <a:spcPts val="600"/>
              </a:spcAft>
              <a:buFont typeface="Wingdings" panose="05000000000000000000" pitchFamily="2" charset="2"/>
              <a:buChar char="ü"/>
            </a:pPr>
            <a:r>
              <a:rPr lang="en-US" altLang="en-US" sz="1800" dirty="0">
                <a:solidFill>
                  <a:schemeClr val="tx1"/>
                </a:solidFill>
              </a:rPr>
              <a:t>B</a:t>
            </a:r>
            <a:r>
              <a:rPr lang="en-US" altLang="en-US" sz="1800" dirty="0" smtClean="0">
                <a:solidFill>
                  <a:schemeClr val="tx1"/>
                </a:solidFill>
              </a:rPr>
              <a:t>reaches result in consequences for patients and impact their lives through family dynamics, finances, etc.</a:t>
            </a:r>
          </a:p>
          <a:p>
            <a:pPr marL="571500" indent="-342900">
              <a:spcAft>
                <a:spcPts val="600"/>
              </a:spcAft>
              <a:buFont typeface="Wingdings" panose="05000000000000000000" pitchFamily="2" charset="2"/>
              <a:buChar char="ü"/>
            </a:pPr>
            <a:r>
              <a:rPr lang="en-US" altLang="en-US" sz="1800" dirty="0" smtClean="0">
                <a:solidFill>
                  <a:schemeClr val="tx1"/>
                </a:solidFill>
              </a:rPr>
              <a:t>We all sign the same Security/Confidentiality </a:t>
            </a:r>
            <a:r>
              <a:rPr lang="en-US" altLang="en-US" sz="1800" dirty="0" smtClean="0"/>
              <a:t>A</a:t>
            </a:r>
            <a:r>
              <a:rPr lang="en-US" altLang="en-US" sz="1800" dirty="0" smtClean="0">
                <a:solidFill>
                  <a:schemeClr val="tx1"/>
                </a:solidFill>
              </a:rPr>
              <a:t>greement to work here, but does not mean you can freely access information without a job-related reason.</a:t>
            </a:r>
          </a:p>
          <a:p>
            <a:pPr marL="571500" indent="-342900">
              <a:spcAft>
                <a:spcPts val="600"/>
              </a:spcAft>
              <a:buFont typeface="Wingdings" panose="05000000000000000000" pitchFamily="2" charset="2"/>
              <a:buChar char="ü"/>
            </a:pPr>
            <a:r>
              <a:rPr lang="en-US" altLang="en-US" sz="1800" dirty="0" smtClean="0"/>
              <a:t>Patients </a:t>
            </a:r>
            <a:r>
              <a:rPr lang="en-US" altLang="en-US" sz="1800" dirty="0"/>
              <a:t>have the right to file a complaint either with </a:t>
            </a:r>
            <a:r>
              <a:rPr lang="en-US" altLang="en-US" sz="1800" dirty="0" smtClean="0"/>
              <a:t>our organization </a:t>
            </a:r>
            <a:r>
              <a:rPr lang="en-US" altLang="en-US" sz="1800" dirty="0"/>
              <a:t>directly or with the Office for Civil Rights (OCR</a:t>
            </a:r>
            <a:r>
              <a:rPr lang="en-US" altLang="en-US" sz="1800" dirty="0" smtClean="0"/>
              <a:t>)</a:t>
            </a:r>
            <a:endParaRPr lang="en-US" altLang="en-US" sz="1800" dirty="0" smtClean="0">
              <a:solidFill>
                <a:schemeClr val="tx1"/>
              </a:solidFill>
            </a:endParaRPr>
          </a:p>
          <a:p>
            <a:pPr marL="571500" indent="-342900">
              <a:spcAft>
                <a:spcPts val="600"/>
              </a:spcAft>
              <a:buFont typeface="Wingdings" panose="05000000000000000000" pitchFamily="2" charset="2"/>
              <a:buChar char="ü"/>
            </a:pPr>
            <a:r>
              <a:rPr lang="en-US" altLang="en-US" sz="1800" dirty="0" smtClean="0"/>
              <a:t>External </a:t>
            </a:r>
            <a:r>
              <a:rPr lang="en-US" altLang="en-US" sz="1800" dirty="0"/>
              <a:t>a</a:t>
            </a:r>
            <a:r>
              <a:rPr lang="en-US" altLang="en-US" sz="1800" dirty="0" smtClean="0"/>
              <a:t>udit and enforcement activities (OCR)</a:t>
            </a:r>
            <a:endParaRPr lang="en-US" altLang="en-US" sz="1800" dirty="0"/>
          </a:p>
          <a:p>
            <a:pPr marL="800100" lvl="1" indent="0">
              <a:buNone/>
            </a:pPr>
            <a:r>
              <a:rPr lang="en-US" altLang="en-US" sz="1800" dirty="0" smtClean="0">
                <a:solidFill>
                  <a:schemeClr val="tx1"/>
                </a:solidFill>
              </a:rPr>
              <a:t>Inclusive of </a:t>
            </a:r>
            <a:r>
              <a:rPr lang="en-US" altLang="en-US" sz="1800" dirty="0" smtClean="0"/>
              <a:t>both </a:t>
            </a:r>
            <a:r>
              <a:rPr lang="en-US" altLang="en-US" sz="1800" dirty="0"/>
              <a:t>civil and </a:t>
            </a:r>
            <a:r>
              <a:rPr lang="en-US" altLang="en-US" sz="1800" dirty="0" smtClean="0"/>
              <a:t>criminal </a:t>
            </a:r>
            <a:r>
              <a:rPr lang="en-US" altLang="en-US" sz="1800" dirty="0" smtClean="0">
                <a:solidFill>
                  <a:schemeClr val="tx1"/>
                </a:solidFill>
              </a:rPr>
              <a:t>penalties</a:t>
            </a:r>
            <a:endParaRPr lang="en-US" altLang="en-US" sz="1800" dirty="0" smtClean="0"/>
          </a:p>
        </p:txBody>
      </p:sp>
      <p:sp>
        <p:nvSpPr>
          <p:cNvPr id="36866" name="Title 1"/>
          <p:cNvSpPr>
            <a:spLocks noGrp="1"/>
          </p:cNvSpPr>
          <p:nvPr>
            <p:ph type="title"/>
          </p:nvPr>
        </p:nvSpPr>
        <p:spPr/>
        <p:txBody>
          <a:bodyPr/>
          <a:lstStyle/>
          <a:p>
            <a:r>
              <a:rPr lang="en-US" altLang="en-US" dirty="0" smtClean="0">
                <a:solidFill>
                  <a:schemeClr val="tx1"/>
                </a:solidFill>
              </a:rPr>
              <a:t>Why is This Important?</a:t>
            </a: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36</a:t>
            </a:fld>
            <a:endParaRPr lang="en-US" dirty="0"/>
          </a:p>
        </p:txBody>
      </p:sp>
    </p:spTree>
    <p:extLst>
      <p:ext uri="{BB962C8B-B14F-4D97-AF65-F5344CB8AC3E}">
        <p14:creationId xmlns:p14="http://schemas.microsoft.com/office/powerpoint/2010/main" val="1284464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37506" y="1524000"/>
            <a:ext cx="8728364" cy="5334000"/>
          </a:xfrm>
        </p:spPr>
        <p:txBody>
          <a:bodyPr/>
          <a:lstStyle/>
          <a:p>
            <a:pPr marL="228600" indent="-228600">
              <a:buNone/>
            </a:pPr>
            <a:r>
              <a:rPr lang="en-US" sz="1600" dirty="0" smtClean="0"/>
              <a:t>National Investigation Examples</a:t>
            </a:r>
          </a:p>
          <a:p>
            <a:pPr marL="571500" indent="-342900">
              <a:buFont typeface="Wingdings" panose="05000000000000000000" pitchFamily="2" charset="2"/>
              <a:buChar char="ü"/>
            </a:pPr>
            <a:r>
              <a:rPr lang="en-US" sz="1600" dirty="0" smtClean="0"/>
              <a:t>Memorial </a:t>
            </a:r>
            <a:r>
              <a:rPr lang="en-US" sz="1600" dirty="0"/>
              <a:t>Healthcare System </a:t>
            </a:r>
            <a:r>
              <a:rPr lang="en-US" sz="1600" dirty="0" smtClean="0"/>
              <a:t>- lack </a:t>
            </a:r>
            <a:r>
              <a:rPr lang="en-US" sz="1600" dirty="0"/>
              <a:t>of access controls and </a:t>
            </a:r>
            <a:r>
              <a:rPr lang="en-US" sz="1600" dirty="0" smtClean="0"/>
              <a:t>monitoring</a:t>
            </a:r>
          </a:p>
          <a:p>
            <a:pPr marL="863600" lvl="1" indent="0">
              <a:buNone/>
            </a:pPr>
            <a:r>
              <a:rPr lang="en-US" sz="1600" dirty="0" smtClean="0">
                <a:solidFill>
                  <a:srgbClr val="C00000"/>
                </a:solidFill>
              </a:rPr>
              <a:t>$5.5 million in fines</a:t>
            </a:r>
          </a:p>
          <a:p>
            <a:pPr marL="571500" indent="-342900">
              <a:buFont typeface="Wingdings" panose="05000000000000000000" pitchFamily="2" charset="2"/>
              <a:buChar char="ü"/>
            </a:pPr>
            <a:r>
              <a:rPr lang="en-US" sz="1600" dirty="0" smtClean="0"/>
              <a:t>New York Presbyterian Hospital and Columbia University Medical Center - breach of 6,800 patient records that were accessible Google</a:t>
            </a:r>
          </a:p>
          <a:p>
            <a:pPr marL="863600" lvl="1" indent="0">
              <a:buNone/>
            </a:pPr>
            <a:r>
              <a:rPr lang="en-US" sz="1600" dirty="0" smtClean="0">
                <a:solidFill>
                  <a:srgbClr val="C00000"/>
                </a:solidFill>
              </a:rPr>
              <a:t>$4.8 million </a:t>
            </a:r>
            <a:r>
              <a:rPr lang="en-US" sz="1600" dirty="0">
                <a:solidFill>
                  <a:srgbClr val="C00000"/>
                </a:solidFill>
              </a:rPr>
              <a:t>in fines</a:t>
            </a:r>
          </a:p>
          <a:p>
            <a:pPr marL="571500" indent="-342900">
              <a:buFont typeface="Wingdings" panose="05000000000000000000" pitchFamily="2" charset="2"/>
              <a:buChar char="ü"/>
            </a:pPr>
            <a:r>
              <a:rPr lang="en-US" sz="1600" dirty="0" smtClean="0"/>
              <a:t>Hospice </a:t>
            </a:r>
            <a:r>
              <a:rPr lang="en-US" sz="1600" dirty="0"/>
              <a:t>of No. Idaho </a:t>
            </a:r>
            <a:r>
              <a:rPr lang="en-US" sz="1600" dirty="0" smtClean="0"/>
              <a:t>- lost laptop</a:t>
            </a:r>
          </a:p>
          <a:p>
            <a:pPr marL="863600" lvl="1" indent="0">
              <a:buNone/>
            </a:pPr>
            <a:r>
              <a:rPr lang="en-US" sz="1600" dirty="0" smtClean="0">
                <a:solidFill>
                  <a:srgbClr val="C00000"/>
                </a:solidFill>
              </a:rPr>
              <a:t>$50,000 in fines</a:t>
            </a:r>
            <a:endParaRPr lang="en-US" sz="1600" dirty="0"/>
          </a:p>
          <a:p>
            <a:pPr marL="571500" indent="-342900">
              <a:buFont typeface="Wingdings" panose="05000000000000000000" pitchFamily="2" charset="2"/>
              <a:buChar char="ü"/>
            </a:pPr>
            <a:r>
              <a:rPr lang="en-US" sz="1600" dirty="0" smtClean="0"/>
              <a:t>Dermatology group - lost thumb drive with 2,200 individuals data</a:t>
            </a:r>
          </a:p>
          <a:p>
            <a:pPr marL="742950" lvl="2" indent="0">
              <a:buNone/>
            </a:pPr>
            <a:r>
              <a:rPr lang="en-US" sz="1600" dirty="0">
                <a:solidFill>
                  <a:srgbClr val="C00000"/>
                </a:solidFill>
              </a:rPr>
              <a:t>$150,000 in </a:t>
            </a:r>
            <a:r>
              <a:rPr lang="en-US" sz="1600" dirty="0" smtClean="0">
                <a:solidFill>
                  <a:srgbClr val="C00000"/>
                </a:solidFill>
              </a:rPr>
              <a:t>fines</a:t>
            </a:r>
          </a:p>
          <a:p>
            <a:pPr marL="0" lvl="2" indent="0">
              <a:buNone/>
            </a:pPr>
            <a:endParaRPr lang="en-US" sz="900" dirty="0" smtClean="0"/>
          </a:p>
          <a:p>
            <a:pPr marL="0" lvl="2" indent="0">
              <a:buNone/>
            </a:pPr>
            <a:r>
              <a:rPr lang="en-US" sz="1600" dirty="0" smtClean="0"/>
              <a:t>Fines do not include the cost to fix systems, educate providers/workforce, nor the  corrective action plan demonstrating ongoing compliance of every violation identified by OCR. </a:t>
            </a:r>
          </a:p>
          <a:p>
            <a:pPr marL="0" lvl="2" indent="0">
              <a:buNone/>
            </a:pPr>
            <a:r>
              <a:rPr lang="en-US" sz="500" dirty="0">
                <a:solidFill>
                  <a:schemeClr val="tx2"/>
                </a:solidFill>
              </a:rPr>
              <a:t/>
            </a:r>
            <a:br>
              <a:rPr lang="en-US" sz="500" dirty="0">
                <a:solidFill>
                  <a:schemeClr val="tx2"/>
                </a:solidFill>
              </a:rPr>
            </a:br>
            <a:r>
              <a:rPr lang="en-US" sz="1600" dirty="0" smtClean="0">
                <a:solidFill>
                  <a:schemeClr val="tx2"/>
                </a:solidFill>
              </a:rPr>
              <a:t>Help HSHS keep an eye on what is going on, report concerns and complaints so we can review and correct before an event escalates to this level. </a:t>
            </a:r>
          </a:p>
          <a:p>
            <a:pPr marL="228600" indent="0" algn="ctr">
              <a:buNone/>
            </a:pPr>
            <a:r>
              <a:rPr lang="en-US" sz="1700" b="1" i="1" dirty="0" smtClean="0">
                <a:solidFill>
                  <a:srgbClr val="C00000"/>
                </a:solidFill>
              </a:rPr>
              <a:t>Report incidents, concerns or complaints to the Privacy Officer or Information Security Officer.</a:t>
            </a:r>
            <a:endParaRPr lang="en-US" sz="1700" b="1" i="1" dirty="0">
              <a:solidFill>
                <a:srgbClr val="C00000"/>
              </a:solidFill>
            </a:endParaRPr>
          </a:p>
          <a:p>
            <a:pPr marL="1085850" lvl="2" indent="-342900"/>
            <a:endParaRPr lang="en-US" sz="1400" dirty="0" smtClean="0"/>
          </a:p>
        </p:txBody>
      </p:sp>
      <p:sp>
        <p:nvSpPr>
          <p:cNvPr id="3" name="Title 2"/>
          <p:cNvSpPr>
            <a:spLocks noGrp="1"/>
          </p:cNvSpPr>
          <p:nvPr>
            <p:ph type="title"/>
          </p:nvPr>
        </p:nvSpPr>
        <p:spPr/>
        <p:txBody>
          <a:bodyPr/>
          <a:lstStyle/>
          <a:p>
            <a:r>
              <a:rPr lang="en-US" dirty="0"/>
              <a:t>Why is T</a:t>
            </a:r>
            <a:r>
              <a:rPr lang="en-US" dirty="0" smtClean="0"/>
              <a:t>his Important</a:t>
            </a:r>
            <a:r>
              <a:rPr lang="en-US" dirty="0"/>
              <a:t>?</a:t>
            </a:r>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37</a:t>
            </a:fld>
            <a:endParaRPr lang="en-US" dirty="0"/>
          </a:p>
        </p:txBody>
      </p:sp>
    </p:spTree>
    <p:extLst>
      <p:ext uri="{BB962C8B-B14F-4D97-AF65-F5344CB8AC3E}">
        <p14:creationId xmlns:p14="http://schemas.microsoft.com/office/powerpoint/2010/main" val="837391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Visual Reminder</a:t>
            </a:r>
            <a:endParaRPr lang="en-US" dirty="0"/>
          </a:p>
        </p:txBody>
      </p:sp>
      <p:graphicFrame>
        <p:nvGraphicFramePr>
          <p:cNvPr id="4" name="Content Placeholder 3"/>
          <p:cNvGraphicFramePr>
            <a:graphicFrameLocks noGrp="1" noChangeAspect="1"/>
          </p:cNvGraphicFramePr>
          <p:nvPr>
            <p:ph sz="quarter" idx="14"/>
            <p:extLst>
              <p:ext uri="{D42A27DB-BD31-4B8C-83A1-F6EECF244321}">
                <p14:modId xmlns:p14="http://schemas.microsoft.com/office/powerpoint/2010/main" val="311652533"/>
              </p:ext>
            </p:extLst>
          </p:nvPr>
        </p:nvGraphicFramePr>
        <p:xfrm>
          <a:off x="3733800" y="2971800"/>
          <a:ext cx="1371600" cy="2379643"/>
        </p:xfrm>
        <a:graphic>
          <a:graphicData uri="http://schemas.openxmlformats.org/presentationml/2006/ole">
            <mc:AlternateContent xmlns:mc="http://schemas.openxmlformats.org/markup-compatibility/2006">
              <mc:Choice xmlns:v="urn:schemas-microsoft-com:vml" Requires="v">
                <p:oleObj spid="_x0000_s2302" name="Picture" r:id="rId4" imgW="790956" imgH="1371600" progId="Word.Picture.8">
                  <p:embed/>
                </p:oleObj>
              </mc:Choice>
              <mc:Fallback>
                <p:oleObj name="Picture" r:id="rId4" imgW="790956" imgH="137160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971800"/>
                        <a:ext cx="1371600" cy="2379643"/>
                      </a:xfrm>
                      <a:prstGeom prst="rect">
                        <a:avLst/>
                      </a:prstGeom>
                      <a:noFill/>
                      <a:ln>
                        <a:noFill/>
                      </a:ln>
                    </p:spPr>
                  </p:pic>
                </p:oleObj>
              </mc:Fallback>
            </mc:AlternateContent>
          </a:graphicData>
        </a:graphic>
      </p:graphicFrame>
      <p:sp>
        <p:nvSpPr>
          <p:cNvPr id="5" name="TextBox 4"/>
          <p:cNvSpPr txBox="1"/>
          <p:nvPr/>
        </p:nvSpPr>
        <p:spPr bwMode="gray">
          <a:xfrm>
            <a:off x="533400" y="1752600"/>
            <a:ext cx="8001000" cy="1066800"/>
          </a:xfrm>
          <a:prstGeom prst="rect">
            <a:avLst/>
          </a:prstGeom>
          <a:noFill/>
        </p:spPr>
        <p:txBody>
          <a:bodyPr wrap="none" lIns="45720" rIns="45720" rtlCol="0">
            <a:noAutofit/>
          </a:bodyPr>
          <a:lstStyle/>
          <a:p>
            <a:pPr algn="ctr"/>
            <a:r>
              <a:rPr lang="en-US" sz="2400" dirty="0" smtClean="0"/>
              <a:t>“Patient </a:t>
            </a:r>
            <a:r>
              <a:rPr lang="en-US" sz="2400" dirty="0"/>
              <a:t>information is confidential. </a:t>
            </a:r>
            <a:endParaRPr lang="en-US" sz="2400" dirty="0" smtClean="0"/>
          </a:p>
          <a:p>
            <a:pPr algn="ctr"/>
            <a:r>
              <a:rPr lang="en-US" sz="2400" dirty="0" smtClean="0"/>
              <a:t>Don’t </a:t>
            </a:r>
            <a:r>
              <a:rPr lang="en-US" sz="2400" dirty="0"/>
              <a:t>let it tip-toe through your </a:t>
            </a:r>
            <a:r>
              <a:rPr lang="en-US" sz="2400" dirty="0" smtClean="0"/>
              <a:t>two-lips.”</a:t>
            </a:r>
            <a:r>
              <a:rPr lang="en-US" sz="1400" dirty="0"/>
              <a:t/>
            </a:r>
            <a:br>
              <a:rPr lang="en-US" sz="1400" dirty="0"/>
            </a:br>
            <a:endParaRPr lang="en-US" sz="1400" dirty="0"/>
          </a:p>
          <a:p>
            <a:pPr algn="l">
              <a:spcBef>
                <a:spcPts val="400"/>
              </a:spcBef>
            </a:pPr>
            <a:endParaRPr lang="en-US" sz="1400" dirty="0" smtClean="0">
              <a:latin typeface="+mn-lt"/>
            </a:endParaRP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38</a:t>
            </a:fld>
            <a:endParaRPr lang="en-US" dirty="0"/>
          </a:p>
        </p:txBody>
      </p:sp>
      <p:sp>
        <p:nvSpPr>
          <p:cNvPr id="7" name="TextBox 6"/>
          <p:cNvSpPr txBox="1"/>
          <p:nvPr/>
        </p:nvSpPr>
        <p:spPr bwMode="gray">
          <a:xfrm>
            <a:off x="762000" y="5715000"/>
            <a:ext cx="7543800" cy="838200"/>
          </a:xfrm>
          <a:prstGeom prst="rect">
            <a:avLst/>
          </a:prstGeom>
          <a:noFill/>
        </p:spPr>
        <p:txBody>
          <a:bodyPr wrap="square" lIns="45720" rIns="45720" rtlCol="0">
            <a:noAutofit/>
          </a:bodyPr>
          <a:lstStyle/>
          <a:p>
            <a:pPr algn="ctr">
              <a:spcBef>
                <a:spcPts val="400"/>
              </a:spcBef>
            </a:pPr>
            <a:r>
              <a:rPr lang="en-US" sz="1600" i="1" dirty="0" smtClean="0">
                <a:solidFill>
                  <a:schemeClr val="tx2"/>
                </a:solidFill>
                <a:latin typeface="Arial" panose="020B0604020202020204" pitchFamily="34" charset="0"/>
                <a:cs typeface="Arial" panose="020B0604020202020204" pitchFamily="34" charset="0"/>
              </a:rPr>
              <a:t>The yellow tulip is a visual reminder. When you see the yellow tulip in the newsletter, emails, etc. take a minute to review the communciation and education being provided. </a:t>
            </a:r>
          </a:p>
        </p:txBody>
      </p:sp>
    </p:spTree>
    <p:extLst>
      <p:ext uri="{BB962C8B-B14F-4D97-AF65-F5344CB8AC3E}">
        <p14:creationId xmlns:p14="http://schemas.microsoft.com/office/powerpoint/2010/main" val="4253477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0" indent="0">
              <a:spcAft>
                <a:spcPts val="1800"/>
              </a:spcAft>
              <a:buClr>
                <a:schemeClr val="accent1"/>
              </a:buClr>
              <a:buSzPct val="121000"/>
              <a:buNone/>
            </a:pPr>
            <a:r>
              <a:rPr lang="en-US" altLang="en-US" dirty="0">
                <a:solidFill>
                  <a:srgbClr val="0070C0"/>
                </a:solidFill>
              </a:rPr>
              <a:t>		</a:t>
            </a:r>
            <a:endParaRPr lang="en-US" dirty="0"/>
          </a:p>
        </p:txBody>
      </p:sp>
      <p:sp>
        <p:nvSpPr>
          <p:cNvPr id="3" name="Title 2"/>
          <p:cNvSpPr>
            <a:spLocks noGrp="1"/>
          </p:cNvSpPr>
          <p:nvPr>
            <p:ph type="title"/>
          </p:nvPr>
        </p:nvSpPr>
        <p:spPr/>
        <p:txBody>
          <a:bodyPr/>
          <a:lstStyle/>
          <a:p>
            <a:r>
              <a:rPr lang="en-US" dirty="0"/>
              <a:t>Questions? </a:t>
            </a:r>
            <a:r>
              <a:rPr lang="en-US" dirty="0" smtClean="0"/>
              <a:t>Please Contact:</a:t>
            </a:r>
            <a:endParaRPr lang="en-US" dirty="0"/>
          </a:p>
        </p:txBody>
      </p:sp>
      <p:pic>
        <p:nvPicPr>
          <p:cNvPr id="5" name="Picture 12" descr="\\svg\dfs_shared\Hipaa\Education\Orientation\New Employee Orientation\Taylor_Ker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272" y="1768022"/>
            <a:ext cx="1166019" cy="1457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43125" y="1708005"/>
            <a:ext cx="5029200" cy="1754326"/>
          </a:xfrm>
          <a:prstGeom prst="rect">
            <a:avLst/>
          </a:prstGeom>
        </p:spPr>
        <p:txBody>
          <a:bodyPr wrap="square">
            <a:spAutoFit/>
          </a:bodyPr>
          <a:lstStyle/>
          <a:p>
            <a:pPr lvl="1"/>
            <a:r>
              <a:rPr lang="en-US" altLang="en-US" sz="2800" b="1" dirty="0">
                <a:solidFill>
                  <a:prstClr val="black"/>
                </a:solidFill>
              </a:rPr>
              <a:t>Kerry Wolford</a:t>
            </a:r>
          </a:p>
          <a:p>
            <a:pPr lvl="1"/>
            <a:r>
              <a:rPr lang="en-US" altLang="en-US" sz="2000" dirty="0" smtClean="0">
                <a:solidFill>
                  <a:prstClr val="black"/>
                </a:solidFill>
              </a:rPr>
              <a:t>EWD Director of Record Compliance &amp; Privacy </a:t>
            </a:r>
            <a:r>
              <a:rPr lang="en-US" altLang="en-US" sz="2000" dirty="0">
                <a:solidFill>
                  <a:prstClr val="black"/>
                </a:solidFill>
              </a:rPr>
              <a:t>Officer</a:t>
            </a:r>
          </a:p>
          <a:p>
            <a:pPr lvl="1"/>
            <a:r>
              <a:rPr lang="en-US" altLang="en-US" sz="2000" dirty="0">
                <a:solidFill>
                  <a:prstClr val="black"/>
                </a:solidFill>
              </a:rPr>
              <a:t>(920) </a:t>
            </a:r>
            <a:r>
              <a:rPr lang="en-US" altLang="en-US" sz="2000" dirty="0" smtClean="0">
                <a:solidFill>
                  <a:prstClr val="black"/>
                </a:solidFill>
              </a:rPr>
              <a:t>433-8513 </a:t>
            </a:r>
            <a:r>
              <a:rPr lang="en-US" altLang="en-US" sz="2000" u="sng" dirty="0" smtClean="0">
                <a:solidFill>
                  <a:prstClr val="black"/>
                </a:solidFill>
              </a:rPr>
              <a:t>kerry.wolford@hshs.org </a:t>
            </a:r>
            <a:endParaRPr lang="en-US" altLang="en-US" sz="2000" u="sng" dirty="0">
              <a:solidFill>
                <a:prstClr val="black"/>
              </a:solidFill>
            </a:endParaRPr>
          </a:p>
        </p:txBody>
      </p:sp>
      <p:pic>
        <p:nvPicPr>
          <p:cNvPr id="7" name="Picture 4" descr="Nichol_Ada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272" y="3400226"/>
            <a:ext cx="1166019" cy="145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105025" y="3422323"/>
            <a:ext cx="4572000" cy="1446550"/>
          </a:xfrm>
          <a:prstGeom prst="rect">
            <a:avLst/>
          </a:prstGeom>
        </p:spPr>
        <p:txBody>
          <a:bodyPr>
            <a:spAutoFit/>
          </a:bodyPr>
          <a:lstStyle/>
          <a:p>
            <a:pPr lvl="1"/>
            <a:r>
              <a:rPr lang="en-US" altLang="en-US" sz="2800" b="1" dirty="0">
                <a:solidFill>
                  <a:prstClr val="black"/>
                </a:solidFill>
              </a:rPr>
              <a:t>Adam Nichol</a:t>
            </a:r>
          </a:p>
          <a:p>
            <a:pPr lvl="1"/>
            <a:r>
              <a:rPr lang="en-US" altLang="en-US" sz="2000" dirty="0" smtClean="0">
                <a:solidFill>
                  <a:prstClr val="black"/>
                </a:solidFill>
              </a:rPr>
              <a:t>EWD Information </a:t>
            </a:r>
            <a:r>
              <a:rPr lang="en-US" altLang="en-US" sz="2000" dirty="0">
                <a:solidFill>
                  <a:prstClr val="black"/>
                </a:solidFill>
              </a:rPr>
              <a:t>Security Officer</a:t>
            </a:r>
          </a:p>
          <a:p>
            <a:pPr lvl="1"/>
            <a:r>
              <a:rPr lang="en-US" altLang="en-US" sz="2000" dirty="0" smtClean="0">
                <a:solidFill>
                  <a:prstClr val="black"/>
                </a:solidFill>
              </a:rPr>
              <a:t>(920) 431-3034 </a:t>
            </a:r>
            <a:r>
              <a:rPr lang="en-US" altLang="en-US" sz="2000" u="sng" dirty="0" smtClean="0">
                <a:solidFill>
                  <a:prstClr val="black"/>
                </a:solidFill>
              </a:rPr>
              <a:t>adam.nichol@hshs.org </a:t>
            </a:r>
            <a:endParaRPr lang="en-US" altLang="en-US" sz="2000" u="sng" dirty="0">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991271071"/>
              </p:ext>
            </p:extLst>
          </p:nvPr>
        </p:nvGraphicFramePr>
        <p:xfrm>
          <a:off x="7391400" y="4401761"/>
          <a:ext cx="790575" cy="1371600"/>
        </p:xfrm>
        <a:graphic>
          <a:graphicData uri="http://schemas.openxmlformats.org/presentationml/2006/ole">
            <mc:AlternateContent xmlns:mc="http://schemas.openxmlformats.org/markup-compatibility/2006">
              <mc:Choice xmlns:v="urn:schemas-microsoft-com:vml" Requires="v">
                <p:oleObj spid="_x0000_s3301" name="Picture" r:id="rId6" imgW="791280" imgH="1372320" progId="Word.Picture.8">
                  <p:embed/>
                </p:oleObj>
              </mc:Choice>
              <mc:Fallback>
                <p:oleObj name="Picture" r:id="rId6" imgW="791280" imgH="1372320" progId="Word.Picture.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4401761"/>
                        <a:ext cx="7905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39</a:t>
            </a:fld>
            <a:endParaRPr lang="en-US" dirty="0"/>
          </a:p>
        </p:txBody>
      </p:sp>
      <p:sp>
        <p:nvSpPr>
          <p:cNvPr id="11" name="Rectangle 10"/>
          <p:cNvSpPr/>
          <p:nvPr/>
        </p:nvSpPr>
        <p:spPr>
          <a:xfrm>
            <a:off x="2066925" y="5087561"/>
            <a:ext cx="4572000" cy="1446550"/>
          </a:xfrm>
          <a:prstGeom prst="rect">
            <a:avLst/>
          </a:prstGeom>
        </p:spPr>
        <p:txBody>
          <a:bodyPr>
            <a:spAutoFit/>
          </a:bodyPr>
          <a:lstStyle/>
          <a:p>
            <a:pPr lvl="1"/>
            <a:r>
              <a:rPr lang="en-US" altLang="en-US" sz="2800" b="1" dirty="0" smtClean="0">
                <a:solidFill>
                  <a:prstClr val="black"/>
                </a:solidFill>
              </a:rPr>
              <a:t>Rachael Cochart</a:t>
            </a:r>
            <a:endParaRPr lang="en-US" altLang="en-US" sz="2800" b="1" dirty="0">
              <a:solidFill>
                <a:prstClr val="black"/>
              </a:solidFill>
            </a:endParaRPr>
          </a:p>
          <a:p>
            <a:pPr lvl="1"/>
            <a:r>
              <a:rPr lang="en-US" altLang="en-US" sz="2000" dirty="0" smtClean="0">
                <a:solidFill>
                  <a:prstClr val="black"/>
                </a:solidFill>
              </a:rPr>
              <a:t>EWD Responsibility Officer</a:t>
            </a:r>
            <a:endParaRPr lang="en-US" altLang="en-US" sz="2000" dirty="0">
              <a:solidFill>
                <a:prstClr val="black"/>
              </a:solidFill>
            </a:endParaRPr>
          </a:p>
          <a:p>
            <a:pPr lvl="1"/>
            <a:r>
              <a:rPr lang="en-US" altLang="en-US" sz="2000" dirty="0" smtClean="0">
                <a:solidFill>
                  <a:prstClr val="black"/>
                </a:solidFill>
              </a:rPr>
              <a:t>(920) 884-4016 </a:t>
            </a:r>
            <a:r>
              <a:rPr lang="en-US" altLang="en-US" sz="2000" u="sng" dirty="0" smtClean="0">
                <a:solidFill>
                  <a:prstClr val="black"/>
                </a:solidFill>
              </a:rPr>
              <a:t>rachael.cochart@hshs.org </a:t>
            </a:r>
            <a:endParaRPr lang="en-US" altLang="en-US" sz="2000" u="sng" dirty="0">
              <a:solidFill>
                <a:prstClr val="black"/>
              </a:solidFill>
            </a:endParaRPr>
          </a:p>
        </p:txBody>
      </p:sp>
      <p:pic>
        <p:nvPicPr>
          <p:cNvPr id="12"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48271" y="5033490"/>
            <a:ext cx="1166019" cy="155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41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5631" y="-11876"/>
            <a:ext cx="7394369" cy="1229173"/>
          </a:xfrm>
        </p:spPr>
        <p:txBody>
          <a:bodyPr/>
          <a:lstStyle/>
          <a:p>
            <a:pPr eaLnBrk="1" hangingPunct="1"/>
            <a:r>
              <a:rPr lang="en-US" sz="2800" dirty="0" smtClean="0">
                <a:solidFill>
                  <a:schemeClr val="tx1"/>
                </a:solidFill>
                <a:latin typeface="Arial" charset="0"/>
                <a:cs typeface="Arial" charset="0"/>
              </a:rPr>
              <a:t>Code of Conduct: Personal Accountability</a:t>
            </a: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4</a:t>
            </a:fld>
            <a:endParaRPr lang="en-US" dirty="0"/>
          </a:p>
        </p:txBody>
      </p:sp>
      <p:sp>
        <p:nvSpPr>
          <p:cNvPr id="5" name="Content Placeholder 2"/>
          <p:cNvSpPr>
            <a:spLocks noGrp="1"/>
          </p:cNvSpPr>
          <p:nvPr>
            <p:ph sz="quarter" idx="14"/>
          </p:nvPr>
        </p:nvSpPr>
        <p:spPr>
          <a:xfrm>
            <a:off x="533400" y="1676400"/>
            <a:ext cx="8153400" cy="4797425"/>
          </a:xfrm>
        </p:spPr>
        <p:txBody>
          <a:bodyPr>
            <a:normAutofit/>
          </a:bodyPr>
          <a:lstStyle/>
          <a:p>
            <a:pPr marL="0" indent="0">
              <a:spcAft>
                <a:spcPts val="1200"/>
              </a:spcAft>
              <a:buNone/>
              <a:defRPr/>
            </a:pPr>
            <a:r>
              <a:rPr lang="en-US" sz="2800" b="1" dirty="0">
                <a:solidFill>
                  <a:srgbClr val="0070C0"/>
                </a:solidFill>
                <a:latin typeface="Arial" pitchFamily="34" charset="0"/>
                <a:cs typeface="Arial" pitchFamily="34" charset="0"/>
              </a:rPr>
              <a:t>All </a:t>
            </a:r>
            <a:r>
              <a:rPr lang="en-US" sz="2800" b="1" dirty="0" smtClean="0">
                <a:solidFill>
                  <a:srgbClr val="0070C0"/>
                </a:solidFill>
                <a:latin typeface="Arial" pitchFamily="34" charset="0"/>
                <a:cs typeface="Arial" pitchFamily="34" charset="0"/>
              </a:rPr>
              <a:t>providers </a:t>
            </a:r>
            <a:r>
              <a:rPr lang="en-US" sz="2800" dirty="0">
                <a:latin typeface="Arial" pitchFamily="34" charset="0"/>
                <a:cs typeface="Arial" pitchFamily="34" charset="0"/>
              </a:rPr>
              <a:t>are required to perform their jobs in accordance </a:t>
            </a:r>
            <a:r>
              <a:rPr lang="en-US" sz="2800" dirty="0" smtClean="0">
                <a:latin typeface="Arial" pitchFamily="34" charset="0"/>
                <a:cs typeface="Arial" pitchFamily="34" charset="0"/>
              </a:rPr>
              <a:t>with </a:t>
            </a:r>
            <a:r>
              <a:rPr lang="en-US" sz="2800" dirty="0">
                <a:latin typeface="Arial" pitchFamily="34" charset="0"/>
                <a:cs typeface="Arial" pitchFamily="34" charset="0"/>
              </a:rPr>
              <a:t>applicable statutory and regulatory </a:t>
            </a:r>
            <a:r>
              <a:rPr lang="en-US" sz="2800" dirty="0" smtClean="0">
                <a:latin typeface="Arial" pitchFamily="34" charset="0"/>
                <a:cs typeface="Arial" pitchFamily="34" charset="0"/>
              </a:rPr>
              <a:t>requirements, and HSHS policy. </a:t>
            </a:r>
            <a:br>
              <a:rPr lang="en-US" sz="2800" dirty="0" smtClean="0">
                <a:latin typeface="Arial" pitchFamily="34" charset="0"/>
                <a:cs typeface="Arial" pitchFamily="34" charset="0"/>
              </a:rPr>
            </a:br>
            <a:endParaRPr lang="en-US" sz="1100" dirty="0">
              <a:latin typeface="Arial" pitchFamily="34" charset="0"/>
              <a:cs typeface="Arial" pitchFamily="34" charset="0"/>
            </a:endParaRPr>
          </a:p>
          <a:p>
            <a:pPr marL="685800" lvl="2" indent="-393700" algn="just">
              <a:spcAft>
                <a:spcPts val="1200"/>
              </a:spcAft>
              <a:defRPr/>
            </a:pPr>
            <a:r>
              <a:rPr lang="en-US" sz="2600" dirty="0" smtClean="0">
                <a:latin typeface="Arial" pitchFamily="34" charset="0"/>
                <a:cs typeface="Arial" pitchFamily="34" charset="0"/>
              </a:rPr>
              <a:t>Attend assigned compliance training</a:t>
            </a:r>
          </a:p>
          <a:p>
            <a:pPr marL="685800" lvl="2" indent="-393700" algn="just">
              <a:spcAft>
                <a:spcPts val="1200"/>
              </a:spcAft>
              <a:defRPr/>
            </a:pPr>
            <a:r>
              <a:rPr lang="en-US" sz="2600" dirty="0" smtClean="0">
                <a:latin typeface="Arial" pitchFamily="34" charset="0"/>
                <a:cs typeface="Arial" pitchFamily="34" charset="0"/>
              </a:rPr>
              <a:t>Read </a:t>
            </a:r>
            <a:r>
              <a:rPr lang="en-US" sz="2600" dirty="0">
                <a:latin typeface="Arial" pitchFamily="34" charset="0"/>
                <a:cs typeface="Arial" pitchFamily="34" charset="0"/>
              </a:rPr>
              <a:t>regulatory </a:t>
            </a:r>
            <a:r>
              <a:rPr lang="en-US" sz="2600" dirty="0" smtClean="0">
                <a:latin typeface="Arial" pitchFamily="34" charset="0"/>
                <a:cs typeface="Arial" pitchFamily="34" charset="0"/>
              </a:rPr>
              <a:t>updates</a:t>
            </a:r>
          </a:p>
          <a:p>
            <a:pPr marL="685800" lvl="2" indent="-393700" algn="just">
              <a:spcAft>
                <a:spcPts val="1200"/>
              </a:spcAft>
              <a:defRPr/>
            </a:pPr>
            <a:r>
              <a:rPr lang="en-US" sz="2600" dirty="0" smtClean="0">
                <a:latin typeface="Arial" pitchFamily="34" charset="0"/>
                <a:cs typeface="Arial" pitchFamily="34" charset="0"/>
              </a:rPr>
              <a:t>Review </a:t>
            </a:r>
            <a:r>
              <a:rPr lang="en-US" sz="2600" dirty="0">
                <a:latin typeface="Arial" pitchFamily="34" charset="0"/>
                <a:cs typeface="Arial" pitchFamily="34" charset="0"/>
              </a:rPr>
              <a:t>policies and </a:t>
            </a:r>
            <a:r>
              <a:rPr lang="en-US" sz="2600" dirty="0" smtClean="0">
                <a:latin typeface="Arial" pitchFamily="34" charset="0"/>
                <a:cs typeface="Arial" pitchFamily="34" charset="0"/>
              </a:rPr>
              <a:t>procedures</a:t>
            </a:r>
          </a:p>
          <a:p>
            <a:pPr marL="1206500" lvl="3" indent="-292100" algn="just">
              <a:spcAft>
                <a:spcPts val="1200"/>
              </a:spcAft>
              <a:defRPr/>
            </a:pPr>
            <a:r>
              <a:rPr lang="en-US" sz="2000" dirty="0" smtClean="0">
                <a:latin typeface="Arial" pitchFamily="34" charset="0"/>
                <a:cs typeface="Arial" pitchFamily="34" charset="0"/>
              </a:rPr>
              <a:t>Intranet </a:t>
            </a:r>
            <a:r>
              <a:rPr lang="en-US" sz="2000" dirty="0" smtClean="0">
                <a:latin typeface="Arial" pitchFamily="34" charset="0"/>
                <a:cs typeface="Arial" pitchFamily="34" charset="0"/>
                <a:sym typeface="Wingdings" panose="05000000000000000000" pitchFamily="2" charset="2"/>
              </a:rPr>
              <a:t> Policies</a:t>
            </a:r>
            <a:endParaRPr lang="en-US" sz="2000" dirty="0" smtClean="0">
              <a:latin typeface="Arial" pitchFamily="34" charset="0"/>
              <a:cs typeface="Arial" pitchFamily="34" charset="0"/>
            </a:endParaRPr>
          </a:p>
          <a:p>
            <a:pPr marL="685800" lvl="2" indent="-393700" algn="just">
              <a:spcAft>
                <a:spcPts val="1200"/>
              </a:spcAft>
              <a:defRPr/>
            </a:pPr>
            <a:r>
              <a:rPr lang="en-US" sz="2600" dirty="0" smtClean="0">
                <a:latin typeface="Arial" pitchFamily="34" charset="0"/>
                <a:cs typeface="Arial" pitchFamily="34" charset="0"/>
              </a:rPr>
              <a:t>Ask questions</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850948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863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40</a:t>
            </a:fld>
            <a:endParaRPr lang="en-US" dirty="0"/>
          </a:p>
        </p:txBody>
      </p:sp>
    </p:spTree>
    <p:extLst>
      <p:ext uri="{BB962C8B-B14F-4D97-AF65-F5344CB8AC3E}">
        <p14:creationId xmlns:p14="http://schemas.microsoft.com/office/powerpoint/2010/main" val="426229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5631" y="-11876"/>
            <a:ext cx="7394369" cy="1229173"/>
          </a:xfrm>
        </p:spPr>
        <p:txBody>
          <a:bodyPr/>
          <a:lstStyle/>
          <a:p>
            <a:pPr eaLnBrk="1" hangingPunct="1"/>
            <a:r>
              <a:rPr lang="en-US" sz="2800" dirty="0" smtClean="0">
                <a:solidFill>
                  <a:schemeClr val="tx1"/>
                </a:solidFill>
                <a:latin typeface="Arial" charset="0"/>
                <a:cs typeface="Arial" charset="0"/>
              </a:rPr>
              <a:t>Code of Conduct: Conflicts of Interest</a:t>
            </a: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5</a:t>
            </a:fld>
            <a:endParaRPr lang="en-US" dirty="0"/>
          </a:p>
        </p:txBody>
      </p:sp>
      <p:sp>
        <p:nvSpPr>
          <p:cNvPr id="5" name="Content Placeholder 2"/>
          <p:cNvSpPr>
            <a:spLocks noGrp="1"/>
          </p:cNvSpPr>
          <p:nvPr>
            <p:ph sz="quarter" idx="14"/>
          </p:nvPr>
        </p:nvSpPr>
        <p:spPr>
          <a:xfrm>
            <a:off x="533400" y="1676400"/>
            <a:ext cx="8153400" cy="4797425"/>
          </a:xfrm>
        </p:spPr>
        <p:txBody>
          <a:bodyPr>
            <a:normAutofit fontScale="92500" lnSpcReduction="10000"/>
          </a:bodyPr>
          <a:lstStyle/>
          <a:p>
            <a:pPr marL="0" indent="0">
              <a:buNone/>
            </a:pPr>
            <a:r>
              <a:rPr lang="en-US" sz="2600" b="1" dirty="0" smtClean="0"/>
              <a:t>Conflict </a:t>
            </a:r>
            <a:r>
              <a:rPr lang="en-US" sz="2600" b="1" dirty="0"/>
              <a:t>of </a:t>
            </a:r>
            <a:r>
              <a:rPr lang="en-US" sz="2600" b="1" dirty="0" smtClean="0"/>
              <a:t>Interest (COI): </a:t>
            </a:r>
            <a:r>
              <a:rPr lang="en-US" sz="2600" dirty="0" smtClean="0"/>
              <a:t>An </a:t>
            </a:r>
            <a:r>
              <a:rPr lang="en-US" sz="2600" dirty="0"/>
              <a:t>individual has an outside interest or activity that may influence or appear to influence his/her ability to be objective or meet his/her responsibilities to HSHS. </a:t>
            </a:r>
            <a:r>
              <a:rPr lang="en-US" sz="2600" dirty="0" smtClean="0"/>
              <a:t/>
            </a:r>
            <a:br>
              <a:rPr lang="en-US" sz="2600" dirty="0" smtClean="0"/>
            </a:br>
            <a:endParaRPr lang="en-US" sz="1800" dirty="0"/>
          </a:p>
          <a:p>
            <a:pPr marL="571500" indent="-342900"/>
            <a:r>
              <a:rPr lang="en-US" dirty="0" smtClean="0">
                <a:solidFill>
                  <a:srgbClr val="0070C0"/>
                </a:solidFill>
              </a:rPr>
              <a:t>Medical Directors </a:t>
            </a:r>
            <a:r>
              <a:rPr lang="en-US" dirty="0" smtClean="0"/>
              <a:t>must </a:t>
            </a:r>
            <a:r>
              <a:rPr lang="en-US" dirty="0"/>
              <a:t>d</a:t>
            </a:r>
            <a:r>
              <a:rPr lang="en-US" dirty="0" smtClean="0"/>
              <a:t>isclose </a:t>
            </a:r>
            <a:r>
              <a:rPr lang="en-US" dirty="0"/>
              <a:t>any outside </a:t>
            </a:r>
            <a:r>
              <a:rPr lang="en-US" dirty="0" smtClean="0"/>
              <a:t>interest or association </a:t>
            </a:r>
            <a:r>
              <a:rPr lang="en-US" i="1" dirty="0" smtClean="0"/>
              <a:t>prior to </a:t>
            </a:r>
            <a:r>
              <a:rPr lang="en-US" dirty="0" smtClean="0"/>
              <a:t>engaging </a:t>
            </a:r>
            <a:r>
              <a:rPr lang="en-US" dirty="0"/>
              <a:t>in business on behalf of </a:t>
            </a:r>
            <a:r>
              <a:rPr lang="en-US" dirty="0" smtClean="0"/>
              <a:t>HSHS.</a:t>
            </a:r>
          </a:p>
          <a:p>
            <a:pPr marL="1092200" lvl="1" indent="-342900"/>
            <a:r>
              <a:rPr lang="en-US" dirty="0"/>
              <a:t>C</a:t>
            </a:r>
            <a:r>
              <a:rPr lang="en-US" dirty="0" smtClean="0"/>
              <a:t>omplete annual COI survey to discuss any such activities</a:t>
            </a:r>
          </a:p>
          <a:p>
            <a:pPr marL="1092200" lvl="1" indent="-342900"/>
            <a:r>
              <a:rPr lang="en-US" dirty="0" smtClean="0"/>
              <a:t>Example: Ownership in entity that does or could do business with the hospital</a:t>
            </a:r>
            <a:br>
              <a:rPr lang="en-US" dirty="0" smtClean="0"/>
            </a:br>
            <a:r>
              <a:rPr lang="en-US" sz="800" dirty="0" smtClean="0"/>
              <a:t> </a:t>
            </a:r>
            <a:endParaRPr lang="en-US" sz="800" dirty="0"/>
          </a:p>
          <a:p>
            <a:pPr marL="571500" indent="-342900"/>
            <a:r>
              <a:rPr lang="en-US" dirty="0"/>
              <a:t>Questions regarding potential </a:t>
            </a:r>
            <a:r>
              <a:rPr lang="en-US" dirty="0" smtClean="0"/>
              <a:t>COI </a:t>
            </a:r>
            <a:endParaRPr lang="en-US" dirty="0" smtClean="0">
              <a:sym typeface="Symbol"/>
            </a:endParaRPr>
          </a:p>
          <a:p>
            <a:pPr marL="749300" indent="-520700">
              <a:buNone/>
            </a:pPr>
            <a:r>
              <a:rPr lang="en-US" dirty="0">
                <a:sym typeface="Symbol"/>
              </a:rPr>
              <a:t> </a:t>
            </a:r>
            <a:r>
              <a:rPr lang="en-US" dirty="0" smtClean="0">
                <a:sym typeface="Symbol"/>
              </a:rPr>
              <a:t>      </a:t>
            </a:r>
            <a:r>
              <a:rPr lang="en-US" sz="2100" dirty="0" smtClean="0">
                <a:sym typeface="Symbol"/>
              </a:rPr>
              <a:t> </a:t>
            </a:r>
            <a:r>
              <a:rPr lang="en-US" sz="2100" dirty="0">
                <a:sym typeface="Symbol"/>
              </a:rPr>
              <a:t>Contact </a:t>
            </a:r>
            <a:r>
              <a:rPr lang="en-US" sz="2100" dirty="0" smtClean="0">
                <a:sym typeface="Symbol"/>
              </a:rPr>
              <a:t>Division </a:t>
            </a:r>
            <a:r>
              <a:rPr lang="en-US" sz="2100" dirty="0" smtClean="0"/>
              <a:t>Responsibility Officer</a:t>
            </a:r>
            <a:endParaRPr lang="en-US" sz="2100" dirty="0"/>
          </a:p>
          <a:p>
            <a:pPr marL="0" indent="0" algn="just" eaLnBrk="1" fontAlgn="auto" hangingPunct="1">
              <a:spcAft>
                <a:spcPts val="1200"/>
              </a:spcAft>
              <a:buNone/>
              <a:defRPr/>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4072342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5631" y="-11876"/>
            <a:ext cx="7394369" cy="1229173"/>
          </a:xfrm>
        </p:spPr>
        <p:txBody>
          <a:bodyPr/>
          <a:lstStyle/>
          <a:p>
            <a:pPr eaLnBrk="1" hangingPunct="1"/>
            <a:r>
              <a:rPr lang="en-US" sz="2800" dirty="0" smtClean="0">
                <a:solidFill>
                  <a:schemeClr val="tx1"/>
                </a:solidFill>
                <a:latin typeface="Arial" charset="0"/>
                <a:cs typeface="Arial" charset="0"/>
              </a:rPr>
              <a:t>Code of Conduct: </a:t>
            </a:r>
            <a:r>
              <a:rPr lang="en-US" sz="2800" dirty="0">
                <a:latin typeface="Arial" charset="0"/>
                <a:cs typeface="Arial" charset="0"/>
              </a:rPr>
              <a:t/>
            </a:r>
            <a:br>
              <a:rPr lang="en-US" sz="2800" dirty="0">
                <a:latin typeface="Arial" charset="0"/>
                <a:cs typeface="Arial" charset="0"/>
              </a:rPr>
            </a:br>
            <a:r>
              <a:rPr lang="en-US" sz="2800" dirty="0" smtClean="0">
                <a:solidFill>
                  <a:schemeClr val="tx1"/>
                </a:solidFill>
                <a:latin typeface="Arial" charset="0"/>
                <a:cs typeface="Arial" charset="0"/>
              </a:rPr>
              <a:t>Excluded Persons or Entities</a:t>
            </a: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6</a:t>
            </a:fld>
            <a:endParaRPr lang="en-US" dirty="0"/>
          </a:p>
        </p:txBody>
      </p:sp>
      <p:sp>
        <p:nvSpPr>
          <p:cNvPr id="5" name="Content Placeholder 2"/>
          <p:cNvSpPr>
            <a:spLocks noGrp="1"/>
          </p:cNvSpPr>
          <p:nvPr>
            <p:ph sz="quarter" idx="14"/>
          </p:nvPr>
        </p:nvSpPr>
        <p:spPr>
          <a:xfrm>
            <a:off x="533400" y="1676400"/>
            <a:ext cx="8153400" cy="4797425"/>
          </a:xfrm>
        </p:spPr>
        <p:txBody>
          <a:bodyPr>
            <a:normAutofit/>
          </a:bodyPr>
          <a:lstStyle/>
          <a:p>
            <a:pPr marL="0" indent="0" algn="just">
              <a:buNone/>
            </a:pPr>
            <a:r>
              <a:rPr lang="en-US" dirty="0" smtClean="0">
                <a:latin typeface="Arial" charset="0"/>
              </a:rPr>
              <a:t>HSHS may NOT employ </a:t>
            </a:r>
            <a:r>
              <a:rPr lang="en-US" dirty="0">
                <a:latin typeface="Arial" charset="0"/>
              </a:rPr>
              <a:t>or engage in business activity with any individual or entity who has been excluded, sanctioned, or debarred from participation or otherwise rendered ineligible to participate in the Medicare, Medicaid, or other State or Federal programs</a:t>
            </a:r>
            <a:r>
              <a:rPr lang="en-US" dirty="0" smtClean="0">
                <a:latin typeface="Arial" charset="0"/>
              </a:rPr>
              <a:t>.</a:t>
            </a:r>
          </a:p>
          <a:p>
            <a:pPr marL="0" indent="0" algn="just">
              <a:buNone/>
            </a:pPr>
            <a:endParaRPr lang="en-US" sz="1400" dirty="0" smtClean="0">
              <a:latin typeface="Arial" charset="0"/>
            </a:endParaRPr>
          </a:p>
          <a:p>
            <a:pPr marL="571500" indent="-342900"/>
            <a:r>
              <a:rPr lang="en-US" dirty="0" smtClean="0">
                <a:latin typeface="Arial" charset="0"/>
                <a:cs typeface="Arial" pitchFamily="34" charset="0"/>
              </a:rPr>
              <a:t>HSHS conducts monthly sanction screens of all physicians, colleagues, and vendors to check for exclusions.</a:t>
            </a:r>
            <a:endParaRPr lang="en-US" dirty="0">
              <a:latin typeface="Arial" pitchFamily="34" charset="0"/>
              <a:cs typeface="Arial" pitchFamily="34" charset="0"/>
            </a:endParaRPr>
          </a:p>
          <a:p>
            <a:pPr marL="0" indent="0" algn="just" eaLnBrk="1" fontAlgn="auto" hangingPunct="1">
              <a:spcAft>
                <a:spcPts val="1200"/>
              </a:spcAft>
              <a:buNone/>
              <a:defRPr/>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870372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5631" y="-11876"/>
            <a:ext cx="7394369" cy="1229173"/>
          </a:xfrm>
        </p:spPr>
        <p:txBody>
          <a:bodyPr/>
          <a:lstStyle/>
          <a:p>
            <a:pPr eaLnBrk="1" hangingPunct="1"/>
            <a:r>
              <a:rPr lang="en-US" sz="2800" dirty="0" smtClean="0">
                <a:solidFill>
                  <a:schemeClr val="tx1"/>
                </a:solidFill>
                <a:latin typeface="Arial" charset="0"/>
                <a:cs typeface="Arial" charset="0"/>
              </a:rPr>
              <a:t>Code of Conduct: </a:t>
            </a:r>
            <a:br>
              <a:rPr lang="en-US" sz="2800" dirty="0" smtClean="0">
                <a:solidFill>
                  <a:schemeClr val="tx1"/>
                </a:solidFill>
                <a:latin typeface="Arial" charset="0"/>
                <a:cs typeface="Arial" charset="0"/>
              </a:rPr>
            </a:br>
            <a:r>
              <a:rPr lang="en-US" sz="2800" dirty="0" smtClean="0">
                <a:solidFill>
                  <a:schemeClr val="tx1"/>
                </a:solidFill>
                <a:latin typeface="Arial" charset="0"/>
                <a:cs typeface="Arial" charset="0"/>
              </a:rPr>
              <a:t>Manage Controlled Substances</a:t>
            </a: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7</a:t>
            </a:fld>
            <a:endParaRPr lang="en-US" dirty="0"/>
          </a:p>
        </p:txBody>
      </p:sp>
      <p:sp>
        <p:nvSpPr>
          <p:cNvPr id="5" name="Content Placeholder 2"/>
          <p:cNvSpPr>
            <a:spLocks noGrp="1"/>
          </p:cNvSpPr>
          <p:nvPr>
            <p:ph sz="quarter" idx="14"/>
          </p:nvPr>
        </p:nvSpPr>
        <p:spPr>
          <a:xfrm>
            <a:off x="381000" y="1524000"/>
            <a:ext cx="8534400" cy="5321300"/>
          </a:xfrm>
        </p:spPr>
        <p:txBody>
          <a:bodyPr>
            <a:normAutofit fontScale="47500" lnSpcReduction="20000"/>
          </a:bodyPr>
          <a:lstStyle/>
          <a:p>
            <a:pPr marL="0" indent="0" algn="ctr" eaLnBrk="1" fontAlgn="auto" hangingPunct="1">
              <a:spcAft>
                <a:spcPts val="1200"/>
              </a:spcAft>
              <a:buNone/>
              <a:defRPr/>
            </a:pPr>
            <a:r>
              <a:rPr lang="en-US" sz="5100" b="1" dirty="0" smtClean="0">
                <a:latin typeface="Arial" pitchFamily="34" charset="0"/>
                <a:cs typeface="Arial" pitchFamily="34" charset="0"/>
              </a:rPr>
              <a:t>In the United States, a hospital can expect an average of </a:t>
            </a:r>
            <a:br>
              <a:rPr lang="en-US" sz="5100" b="1" dirty="0" smtClean="0">
                <a:latin typeface="Arial" pitchFamily="34" charset="0"/>
                <a:cs typeface="Arial" pitchFamily="34" charset="0"/>
              </a:rPr>
            </a:br>
            <a:r>
              <a:rPr lang="en-US" sz="5100" b="1" dirty="0" smtClean="0">
                <a:solidFill>
                  <a:srgbClr val="FF0000"/>
                </a:solidFill>
                <a:latin typeface="Arial" pitchFamily="34" charset="0"/>
                <a:cs typeface="Arial" pitchFamily="34" charset="0"/>
              </a:rPr>
              <a:t>8 drug diversions </a:t>
            </a:r>
            <a:r>
              <a:rPr lang="en-US" sz="5100" b="1" dirty="0" smtClean="0">
                <a:latin typeface="Arial" pitchFamily="34" charset="0"/>
                <a:cs typeface="Arial" pitchFamily="34" charset="0"/>
              </a:rPr>
              <a:t>in a given year.</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1100" dirty="0" smtClean="0"/>
              <a:t/>
            </a:r>
            <a:br>
              <a:rPr lang="en-US" sz="1100" dirty="0" smtClean="0"/>
            </a:br>
            <a:endParaRPr lang="en-US" sz="600" dirty="0"/>
          </a:p>
          <a:p>
            <a:pPr marL="0" indent="0">
              <a:buNone/>
            </a:pPr>
            <a:r>
              <a:rPr lang="en-US" sz="4600" b="1" u="sng" dirty="0" smtClean="0"/>
              <a:t>Providers</a:t>
            </a:r>
            <a:endParaRPr lang="en-US" sz="4600" dirty="0"/>
          </a:p>
          <a:p>
            <a:pPr marL="406400" indent="-292100" fontAlgn="t">
              <a:lnSpc>
                <a:spcPct val="120000"/>
              </a:lnSpc>
              <a:spcBef>
                <a:spcPts val="0"/>
              </a:spcBef>
            </a:pPr>
            <a:r>
              <a:rPr lang="en-US" sz="4200" dirty="0" smtClean="0"/>
              <a:t>Verify the orders you sign for controlled substances </a:t>
            </a:r>
          </a:p>
          <a:p>
            <a:pPr marL="406400" indent="-292100" fontAlgn="t">
              <a:lnSpc>
                <a:spcPct val="120000"/>
              </a:lnSpc>
              <a:spcBef>
                <a:spcPts val="0"/>
              </a:spcBef>
            </a:pPr>
            <a:r>
              <a:rPr lang="en-US" sz="4200" dirty="0" smtClean="0"/>
              <a:t>Be mindful of documented drug administrations</a:t>
            </a:r>
          </a:p>
          <a:p>
            <a:pPr marL="406400" indent="-292100" fontAlgn="t">
              <a:lnSpc>
                <a:spcPct val="120000"/>
              </a:lnSpc>
              <a:spcBef>
                <a:spcPts val="0"/>
              </a:spcBef>
            </a:pPr>
            <a:r>
              <a:rPr lang="en-US" sz="4200" dirty="0" smtClean="0"/>
              <a:t>Report questionable behaviors amongst peers/colleagues</a:t>
            </a:r>
          </a:p>
          <a:p>
            <a:pPr marL="231775" lvl="1" indent="0">
              <a:buNone/>
            </a:pPr>
            <a:r>
              <a:rPr lang="en-US" sz="300" dirty="0"/>
              <a:t/>
            </a:r>
            <a:br>
              <a:rPr lang="en-US" sz="300" dirty="0"/>
            </a:br>
            <a:endParaRPr lang="en-US" sz="300" dirty="0"/>
          </a:p>
          <a:p>
            <a:pPr marL="0" indent="0" fontAlgn="t">
              <a:buNone/>
            </a:pPr>
            <a:r>
              <a:rPr lang="en-US" sz="4600" b="1" u="sng" dirty="0"/>
              <a:t>Identified </a:t>
            </a:r>
            <a:r>
              <a:rPr lang="en-US" sz="4600" b="1" u="sng" dirty="0" smtClean="0"/>
              <a:t>Diversions </a:t>
            </a:r>
            <a:endParaRPr lang="en-US" sz="4600" dirty="0"/>
          </a:p>
          <a:p>
            <a:pPr marL="406400" indent="-292100" fontAlgn="t"/>
            <a:r>
              <a:rPr lang="en-US" sz="4300" dirty="0" smtClean="0"/>
              <a:t>Reported </a:t>
            </a:r>
            <a:r>
              <a:rPr lang="en-US" sz="4300" dirty="0"/>
              <a:t>to the </a:t>
            </a:r>
            <a:r>
              <a:rPr lang="en-US" sz="4300" dirty="0" smtClean="0"/>
              <a:t>DEA, appropriate State licensing agency</a:t>
            </a:r>
            <a:r>
              <a:rPr lang="en-US" sz="4300" dirty="0"/>
              <a:t>, and </a:t>
            </a:r>
            <a:r>
              <a:rPr lang="en-US" sz="4300" dirty="0" smtClean="0"/>
              <a:t>police</a:t>
            </a:r>
            <a:endParaRPr lang="en-US" sz="4300" dirty="0"/>
          </a:p>
          <a:p>
            <a:pPr marL="406400" indent="-292100" fontAlgn="t"/>
            <a:r>
              <a:rPr lang="en-US" sz="4300" dirty="0" smtClean="0"/>
              <a:t>Potential </a:t>
            </a:r>
            <a:r>
              <a:rPr lang="en-US" sz="4300" dirty="0"/>
              <a:t>obligation to report to drug </a:t>
            </a:r>
            <a:r>
              <a:rPr lang="en-US" sz="4300" dirty="0" smtClean="0"/>
              <a:t>manufacturer</a:t>
            </a:r>
          </a:p>
          <a:p>
            <a:pPr marL="406400" indent="-292100" fontAlgn="t"/>
            <a:r>
              <a:rPr lang="en-US" sz="4300" dirty="0" smtClean="0"/>
              <a:t>Potential </a:t>
            </a:r>
            <a:r>
              <a:rPr lang="en-US" sz="4300" dirty="0"/>
              <a:t>obligation to refund </a:t>
            </a:r>
            <a:r>
              <a:rPr lang="en-US" sz="4300" dirty="0" smtClean="0"/>
              <a:t>payers</a:t>
            </a:r>
            <a:endParaRPr lang="en-US" sz="4300" dirty="0"/>
          </a:p>
          <a:p>
            <a:pPr marL="406400" indent="-292100" fontAlgn="t"/>
            <a:r>
              <a:rPr lang="en-US" sz="4300" dirty="0" smtClean="0"/>
              <a:t>Perpetrator </a:t>
            </a:r>
            <a:r>
              <a:rPr lang="en-US" sz="4300" dirty="0"/>
              <a:t>corrective action:</a:t>
            </a:r>
          </a:p>
          <a:p>
            <a:pPr marL="800100" lvl="1" indent="-279400" fontAlgn="t"/>
            <a:r>
              <a:rPr lang="en-US" sz="3800" dirty="0"/>
              <a:t>Termination of employment or contract pursuant to findings</a:t>
            </a:r>
          </a:p>
          <a:p>
            <a:pPr marL="800100" lvl="1" indent="-279400" fontAlgn="t"/>
            <a:r>
              <a:rPr lang="en-US" sz="3800" dirty="0"/>
              <a:t>Potential penalties, fines, imprisonment, and/or exclusion from Federal programs</a:t>
            </a:r>
          </a:p>
          <a:p>
            <a:pPr marL="800100" lvl="1" indent="-279400" fontAlgn="t"/>
            <a:r>
              <a:rPr lang="en-US" sz="3800" dirty="0"/>
              <a:t>Potential loss of professional practice license</a:t>
            </a:r>
          </a:p>
          <a:p>
            <a:pPr marL="1092200" lvl="1" indent="-292100">
              <a:spcBef>
                <a:spcPts val="0"/>
              </a:spcBef>
              <a:spcAft>
                <a:spcPts val="1200"/>
              </a:spcAft>
              <a:buFont typeface="Arial" panose="020B0604020202020204" pitchFamily="34" charset="0"/>
              <a:buChar char="•"/>
              <a:defRPr/>
            </a:pPr>
            <a:endParaRPr lang="en-US" sz="1600" dirty="0" smtClean="0">
              <a:latin typeface="Arial" pitchFamily="34" charset="0"/>
              <a:cs typeface="Arial" pitchFamily="34" charset="0"/>
            </a:endParaRPr>
          </a:p>
          <a:p>
            <a:pPr marL="1092200" lvl="1" indent="-292100">
              <a:spcBef>
                <a:spcPts val="0"/>
              </a:spcBef>
              <a:spcAft>
                <a:spcPts val="1200"/>
              </a:spcAft>
              <a:buFont typeface="Arial" panose="020B0604020202020204" pitchFamily="34" charset="0"/>
              <a:buChar char="•"/>
              <a:defRPr/>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1718592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0" indent="0" algn="ctr">
              <a:buNone/>
            </a:pPr>
            <a:endParaRPr lang="en-US" sz="2800" dirty="0" smtClean="0"/>
          </a:p>
          <a:p>
            <a:pPr marL="0" indent="0" algn="ctr">
              <a:buNone/>
            </a:pPr>
            <a:r>
              <a:rPr lang="en-US" sz="2800" dirty="0" smtClean="0"/>
              <a:t>In 2016, the government recovered </a:t>
            </a:r>
            <a:r>
              <a:rPr lang="en-US" sz="2800" b="1" dirty="0" smtClean="0">
                <a:solidFill>
                  <a:srgbClr val="FF0000"/>
                </a:solidFill>
              </a:rPr>
              <a:t>$2.6 billion </a:t>
            </a:r>
            <a:r>
              <a:rPr lang="en-US" sz="2800" dirty="0" smtClean="0"/>
              <a:t>in health care fraud investigations. </a:t>
            </a:r>
          </a:p>
          <a:p>
            <a:pPr marL="0" indent="0">
              <a:buNone/>
            </a:pPr>
            <a:r>
              <a:rPr lang="en-US" dirty="0"/>
              <a:t/>
            </a:r>
            <a:br>
              <a:rPr lang="en-US" dirty="0"/>
            </a:br>
            <a:endParaRPr lang="en-US" dirty="0"/>
          </a:p>
          <a:p>
            <a:pPr marL="177800" indent="0" algn="ctr">
              <a:buNone/>
            </a:pPr>
            <a:r>
              <a:rPr lang="en-US" dirty="0" smtClean="0"/>
              <a:t>Aggressive </a:t>
            </a:r>
            <a:r>
              <a:rPr lang="en-US" dirty="0"/>
              <a:t>enforcement </a:t>
            </a:r>
            <a:r>
              <a:rPr lang="en-US" dirty="0" smtClean="0"/>
              <a:t>was </a:t>
            </a:r>
            <a:r>
              <a:rPr lang="en-US" dirty="0"/>
              <a:t>reinforced in 2015 with </a:t>
            </a:r>
            <a:r>
              <a:rPr lang="en-US" dirty="0" smtClean="0"/>
              <a:t>the “Yates Memo” – Emphasis on </a:t>
            </a:r>
            <a:r>
              <a:rPr lang="en-US" i="1" dirty="0" smtClean="0"/>
              <a:t>individual accountability </a:t>
            </a:r>
            <a:r>
              <a:rPr lang="en-US" dirty="0" smtClean="0"/>
              <a:t>in corporate wrongdoings.</a:t>
            </a:r>
            <a:endParaRPr lang="en-US" dirty="0"/>
          </a:p>
        </p:txBody>
      </p:sp>
      <p:sp>
        <p:nvSpPr>
          <p:cNvPr id="3" name="Title 2"/>
          <p:cNvSpPr>
            <a:spLocks noGrp="1"/>
          </p:cNvSpPr>
          <p:nvPr>
            <p:ph type="title"/>
          </p:nvPr>
        </p:nvSpPr>
        <p:spPr/>
        <p:txBody>
          <a:bodyPr/>
          <a:lstStyle/>
          <a:p>
            <a:r>
              <a:rPr lang="en-US" dirty="0" smtClean="0"/>
              <a:t>Why is this important?</a:t>
            </a:r>
            <a:endParaRPr lang="en-US" dirty="0"/>
          </a:p>
        </p:txBody>
      </p:sp>
      <p:sp>
        <p:nvSpPr>
          <p:cNvPr id="4" name="Slide Number Placeholder 3"/>
          <p:cNvSpPr>
            <a:spLocks noGrp="1"/>
          </p:cNvSpPr>
          <p:nvPr>
            <p:ph type="sldNum" sz="quarter" idx="4"/>
          </p:nvPr>
        </p:nvSpPr>
        <p:spPr/>
        <p:txBody>
          <a:bodyPr/>
          <a:lstStyle/>
          <a:p>
            <a:pPr>
              <a:defRPr/>
            </a:pPr>
            <a:fld id="{BC4C802B-7EEC-40EB-BA5C-74F879E8C1BA}" type="slidenum">
              <a:rPr lang="en-US" smtClean="0"/>
              <a:pPr>
                <a:defRPr/>
              </a:pPr>
              <a:t>8</a:t>
            </a:fld>
            <a:endParaRPr lang="en-US" dirty="0"/>
          </a:p>
        </p:txBody>
      </p:sp>
    </p:spTree>
    <p:extLst>
      <p:ext uri="{BB962C8B-B14F-4D97-AF65-F5344CB8AC3E}">
        <p14:creationId xmlns:p14="http://schemas.microsoft.com/office/powerpoint/2010/main" val="639775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5631" y="-11876"/>
            <a:ext cx="7394369" cy="1229173"/>
          </a:xfrm>
        </p:spPr>
        <p:txBody>
          <a:bodyPr/>
          <a:lstStyle/>
          <a:p>
            <a:pPr eaLnBrk="1" hangingPunct="1"/>
            <a:r>
              <a:rPr lang="en-US" sz="2800" dirty="0" smtClean="0">
                <a:solidFill>
                  <a:schemeClr val="tx1"/>
                </a:solidFill>
                <a:latin typeface="Arial" charset="0"/>
                <a:cs typeface="Arial" charset="0"/>
              </a:rPr>
              <a:t>Who Regulates Healthcare Organizations?</a:t>
            </a:r>
          </a:p>
        </p:txBody>
      </p:sp>
      <p:sp>
        <p:nvSpPr>
          <p:cNvPr id="2" name="Slide Number Placeholder 1"/>
          <p:cNvSpPr>
            <a:spLocks noGrp="1"/>
          </p:cNvSpPr>
          <p:nvPr>
            <p:ph type="sldNum" sz="quarter" idx="4"/>
          </p:nvPr>
        </p:nvSpPr>
        <p:spPr/>
        <p:txBody>
          <a:bodyPr/>
          <a:lstStyle/>
          <a:p>
            <a:pPr>
              <a:defRPr/>
            </a:pPr>
            <a:fld id="{BC4C802B-7EEC-40EB-BA5C-74F879E8C1BA}" type="slidenum">
              <a:rPr lang="en-US" smtClean="0"/>
              <a:pPr>
                <a:defRPr/>
              </a:pPr>
              <a:t>9</a:t>
            </a:fld>
            <a:endParaRPr lang="en-US" dirty="0"/>
          </a:p>
        </p:txBody>
      </p:sp>
      <p:sp>
        <p:nvSpPr>
          <p:cNvPr id="4" name="TextBox 3"/>
          <p:cNvSpPr txBox="1"/>
          <p:nvPr/>
        </p:nvSpPr>
        <p:spPr bwMode="gray">
          <a:xfrm>
            <a:off x="5588000" y="6337300"/>
            <a:ext cx="3200400" cy="228600"/>
          </a:xfrm>
          <a:prstGeom prst="rect">
            <a:avLst/>
          </a:prstGeom>
          <a:noFill/>
        </p:spPr>
        <p:txBody>
          <a:bodyPr wrap="square" lIns="45720" rIns="45720" rtlCol="0">
            <a:noAutofit/>
          </a:bodyPr>
          <a:lstStyle/>
          <a:p>
            <a:pPr algn="r">
              <a:spcBef>
                <a:spcPts val="400"/>
              </a:spcBef>
            </a:pPr>
            <a:r>
              <a:rPr lang="en-US" sz="1000" dirty="0" smtClean="0">
                <a:solidFill>
                  <a:schemeClr val="accent5"/>
                </a:solidFill>
                <a:latin typeface="+mn-lt"/>
              </a:rPr>
              <a:t>Source: </a:t>
            </a:r>
            <a:r>
              <a:rPr lang="en-US" sz="1000" dirty="0" err="1" smtClean="0">
                <a:solidFill>
                  <a:schemeClr val="accent5"/>
                </a:solidFill>
                <a:latin typeface="+mn-lt"/>
              </a:rPr>
              <a:t>CoxHealth</a:t>
            </a:r>
            <a:endParaRPr lang="en-US" sz="1000" dirty="0" smtClean="0">
              <a:solidFill>
                <a:schemeClr val="accent5"/>
              </a:solidFill>
              <a:latin typeface="+mn-l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600677"/>
            <a:ext cx="7748587" cy="473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SHS Template">
  <a:themeElements>
    <a:clrScheme name="HSHS">
      <a:dk1>
        <a:srgbClr val="004B8D"/>
      </a:dk1>
      <a:lt1>
        <a:srgbClr val="FFFFFF"/>
      </a:lt1>
      <a:dk2>
        <a:srgbClr val="004B8D"/>
      </a:dk2>
      <a:lt2>
        <a:srgbClr val="FFFFFF"/>
      </a:lt2>
      <a:accent1>
        <a:srgbClr val="8FB935"/>
      </a:accent1>
      <a:accent2>
        <a:srgbClr val="004B8D"/>
      </a:accent2>
      <a:accent3>
        <a:srgbClr val="F5F2A3"/>
      </a:accent3>
      <a:accent4>
        <a:srgbClr val="55BCEB"/>
      </a:accent4>
      <a:accent5>
        <a:srgbClr val="1D1D1D"/>
      </a:accent5>
      <a:accent6>
        <a:srgbClr val="C0C0C0"/>
      </a:accent6>
      <a:hlink>
        <a:srgbClr val="004B8D"/>
      </a:hlink>
      <a:folHlink>
        <a:srgbClr val="8FB9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bwMode="gray">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algn="l" defTabSz="1463675">
          <a:defRPr sz="1400" dirty="0" smtClean="0">
            <a:latin typeface="+mn-lt"/>
          </a:defRPr>
        </a:defPPr>
      </a:lstStyle>
    </a:spDef>
    <a:lnDef>
      <a:spPr bwMode="gray">
        <a:solidFill>
          <a:schemeClr val="accent1"/>
        </a:solidFill>
        <a:ln w="19050" cap="flat" cmpd="sng" algn="ctr">
          <a:solidFill>
            <a:schemeClr val="accent3"/>
          </a:solidFill>
          <a:prstDash val="solid"/>
          <a:round/>
          <a:headEnd type="none" w="med" len="med"/>
          <a:tailEnd type="none"/>
        </a:ln>
        <a:effectLst/>
      </a:spPr>
      <a:bodyPr/>
      <a:lstStyle/>
    </a:lnDef>
    <a:txDef>
      <a:spPr bwMode="gray">
        <a:noFill/>
      </a:spPr>
      <a:bodyPr wrap="square" lIns="45720" rIns="45720" rtlCol="0">
        <a:noAutofit/>
      </a:bodyPr>
      <a:lstStyle>
        <a:defPPr algn="l">
          <a:spcBef>
            <a:spcPts val="400"/>
          </a:spcBef>
          <a:defRPr sz="1400" dirty="0" smtClean="0">
            <a:latin typeface="+mn-lt"/>
          </a:defRPr>
        </a:defPPr>
      </a:lstStyle>
    </a:txDef>
  </a:objectDefaults>
  <a:extraClrSchemeLst/>
</a:theme>
</file>

<file path=ppt/theme/theme2.xml><?xml version="1.0" encoding="utf-8"?>
<a:theme xmlns:a="http://schemas.openxmlformats.org/drawingml/2006/main" name="Other Layouts">
  <a:themeElements>
    <a:clrScheme name="HSHS">
      <a:dk1>
        <a:srgbClr val="004B8D"/>
      </a:dk1>
      <a:lt1>
        <a:srgbClr val="FFFFFF"/>
      </a:lt1>
      <a:dk2>
        <a:srgbClr val="004B8D"/>
      </a:dk2>
      <a:lt2>
        <a:srgbClr val="D9D9D9"/>
      </a:lt2>
      <a:accent1>
        <a:srgbClr val="8FB935"/>
      </a:accent1>
      <a:accent2>
        <a:srgbClr val="004B8D"/>
      </a:accent2>
      <a:accent3>
        <a:srgbClr val="55BCEB"/>
      </a:accent3>
      <a:accent4>
        <a:srgbClr val="F5F2A3"/>
      </a:accent4>
      <a:accent5>
        <a:srgbClr val="797979"/>
      </a:accent5>
      <a:accent6>
        <a:srgbClr val="6F00DE"/>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SHS Template">
  <a:themeElements>
    <a:clrScheme name="HSHS">
      <a:dk1>
        <a:srgbClr val="004B8D"/>
      </a:dk1>
      <a:lt1>
        <a:srgbClr val="FFFFFF"/>
      </a:lt1>
      <a:dk2>
        <a:srgbClr val="004B8D"/>
      </a:dk2>
      <a:lt2>
        <a:srgbClr val="FFFFFF"/>
      </a:lt2>
      <a:accent1>
        <a:srgbClr val="8FB935"/>
      </a:accent1>
      <a:accent2>
        <a:srgbClr val="004B8D"/>
      </a:accent2>
      <a:accent3>
        <a:srgbClr val="F5F2A3"/>
      </a:accent3>
      <a:accent4>
        <a:srgbClr val="55BCEB"/>
      </a:accent4>
      <a:accent5>
        <a:srgbClr val="1D1D1D"/>
      </a:accent5>
      <a:accent6>
        <a:srgbClr val="C0C0C0"/>
      </a:accent6>
      <a:hlink>
        <a:srgbClr val="004B8D"/>
      </a:hlink>
      <a:folHlink>
        <a:srgbClr val="8FB9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bwMode="gray">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algn="l" defTabSz="1463675">
          <a:defRPr sz="1400" dirty="0" smtClean="0">
            <a:latin typeface="+mn-lt"/>
          </a:defRPr>
        </a:defPPr>
      </a:lstStyle>
    </a:spDef>
    <a:lnDef>
      <a:spPr bwMode="gray">
        <a:solidFill>
          <a:schemeClr val="accent1"/>
        </a:solidFill>
        <a:ln w="19050" cap="flat" cmpd="sng" algn="ctr">
          <a:solidFill>
            <a:schemeClr val="accent3"/>
          </a:solidFill>
          <a:prstDash val="solid"/>
          <a:round/>
          <a:headEnd type="none" w="med" len="med"/>
          <a:tailEnd type="none"/>
        </a:ln>
        <a:effectLst/>
      </a:spPr>
      <a:bodyPr/>
      <a:lstStyle/>
    </a:lnDef>
    <a:txDef>
      <a:spPr bwMode="gray">
        <a:noFill/>
      </a:spPr>
      <a:bodyPr wrap="square" lIns="45720" rIns="45720" rtlCol="0">
        <a:noAutofit/>
      </a:bodyPr>
      <a:lstStyle>
        <a:defPPr algn="l">
          <a:spcBef>
            <a:spcPts val="400"/>
          </a:spcBef>
          <a:defRPr sz="1400" dirty="0" smtClean="0">
            <a:latin typeface="+mn-lt"/>
          </a:defRPr>
        </a:defPPr>
      </a:lstStyle>
    </a:txDef>
  </a:objectDefaults>
  <a:extraClrSchemeLst/>
</a:theme>
</file>

<file path=ppt/theme/theme4.xml><?xml version="1.0" encoding="utf-8"?>
<a:theme xmlns:a="http://schemas.openxmlformats.org/drawingml/2006/main" name="1_Other Layouts">
  <a:themeElements>
    <a:clrScheme name="HSHS">
      <a:dk1>
        <a:srgbClr val="004B8D"/>
      </a:dk1>
      <a:lt1>
        <a:srgbClr val="FFFFFF"/>
      </a:lt1>
      <a:dk2>
        <a:srgbClr val="004B8D"/>
      </a:dk2>
      <a:lt2>
        <a:srgbClr val="D9D9D9"/>
      </a:lt2>
      <a:accent1>
        <a:srgbClr val="8FB935"/>
      </a:accent1>
      <a:accent2>
        <a:srgbClr val="004B8D"/>
      </a:accent2>
      <a:accent3>
        <a:srgbClr val="55BCEB"/>
      </a:accent3>
      <a:accent4>
        <a:srgbClr val="F5F2A3"/>
      </a:accent4>
      <a:accent5>
        <a:srgbClr val="797979"/>
      </a:accent5>
      <a:accent6>
        <a:srgbClr val="6F00DE"/>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ther Layouts">
  <a:themeElements>
    <a:clrScheme name="HSHS">
      <a:dk1>
        <a:srgbClr val="004B8D"/>
      </a:dk1>
      <a:lt1>
        <a:srgbClr val="FFFFFF"/>
      </a:lt1>
      <a:dk2>
        <a:srgbClr val="004B8D"/>
      </a:dk2>
      <a:lt2>
        <a:srgbClr val="D9D9D9"/>
      </a:lt2>
      <a:accent1>
        <a:srgbClr val="8FB935"/>
      </a:accent1>
      <a:accent2>
        <a:srgbClr val="004B8D"/>
      </a:accent2>
      <a:accent3>
        <a:srgbClr val="55BCEB"/>
      </a:accent3>
      <a:accent4>
        <a:srgbClr val="F5F2A3"/>
      </a:accent4>
      <a:accent5>
        <a:srgbClr val="797979"/>
      </a:accent5>
      <a:accent6>
        <a:srgbClr val="6F00DE"/>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ther Layouts">
  <a:themeElements>
    <a:clrScheme name="HSHS">
      <a:dk1>
        <a:srgbClr val="004B8D"/>
      </a:dk1>
      <a:lt1>
        <a:srgbClr val="FFFFFF"/>
      </a:lt1>
      <a:dk2>
        <a:srgbClr val="004B8D"/>
      </a:dk2>
      <a:lt2>
        <a:srgbClr val="D9D9D9"/>
      </a:lt2>
      <a:accent1>
        <a:srgbClr val="8FB935"/>
      </a:accent1>
      <a:accent2>
        <a:srgbClr val="004B8D"/>
      </a:accent2>
      <a:accent3>
        <a:srgbClr val="55BCEB"/>
      </a:accent3>
      <a:accent4>
        <a:srgbClr val="F5F2A3"/>
      </a:accent4>
      <a:accent5>
        <a:srgbClr val="797979"/>
      </a:accent5>
      <a:accent6>
        <a:srgbClr val="6F00DE"/>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ther Layouts">
  <a:themeElements>
    <a:clrScheme name="HSHS">
      <a:dk1>
        <a:srgbClr val="004B8D"/>
      </a:dk1>
      <a:lt1>
        <a:srgbClr val="FFFFFF"/>
      </a:lt1>
      <a:dk2>
        <a:srgbClr val="004B8D"/>
      </a:dk2>
      <a:lt2>
        <a:srgbClr val="D9D9D9"/>
      </a:lt2>
      <a:accent1>
        <a:srgbClr val="8FB935"/>
      </a:accent1>
      <a:accent2>
        <a:srgbClr val="004B8D"/>
      </a:accent2>
      <a:accent3>
        <a:srgbClr val="55BCEB"/>
      </a:accent3>
      <a:accent4>
        <a:srgbClr val="F5F2A3"/>
      </a:accent4>
      <a:accent5>
        <a:srgbClr val="797979"/>
      </a:accent5>
      <a:accent6>
        <a:srgbClr val="6F00DE"/>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2014%20HSHS%20PPT%20Template[1]</Template>
  <TotalTime>48557</TotalTime>
  <Words>2573</Words>
  <Application>Microsoft Office PowerPoint</Application>
  <PresentationFormat>On-screen Show (4:3)</PresentationFormat>
  <Paragraphs>481</Paragraphs>
  <Slides>40</Slides>
  <Notes>38</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40</vt:i4>
      </vt:variant>
    </vt:vector>
  </HeadingPairs>
  <TitlesOfParts>
    <vt:vector size="48" baseType="lpstr">
      <vt:lpstr>HSHS Template</vt:lpstr>
      <vt:lpstr>Other Layouts</vt:lpstr>
      <vt:lpstr>1_HSHS Template</vt:lpstr>
      <vt:lpstr>1_Other Layouts</vt:lpstr>
      <vt:lpstr>2_Other Layouts</vt:lpstr>
      <vt:lpstr>3_Other Layouts</vt:lpstr>
      <vt:lpstr>4_Other Layouts</vt:lpstr>
      <vt:lpstr>Picture</vt:lpstr>
      <vt:lpstr>Part I –  System Responsibility</vt:lpstr>
      <vt:lpstr> What is System Responsibility?</vt:lpstr>
      <vt:lpstr>Code of Conduct</vt:lpstr>
      <vt:lpstr>Code of Conduct: Personal Accountability</vt:lpstr>
      <vt:lpstr>Code of Conduct: Conflicts of Interest</vt:lpstr>
      <vt:lpstr>Code of Conduct:  Excluded Persons or Entities</vt:lpstr>
      <vt:lpstr>Code of Conduct:  Manage Controlled Substances</vt:lpstr>
      <vt:lpstr>Why is this important?</vt:lpstr>
      <vt:lpstr>Who Regulates Healthcare Organizations?</vt:lpstr>
      <vt:lpstr>Code of Conduct: Fraud &amp; Abuse Laws – False Claims Act</vt:lpstr>
      <vt:lpstr>Code of Conduct: Fraud &amp; Abuse Laws – Stark Law</vt:lpstr>
      <vt:lpstr>Code of Conduct: Fraud &amp; Abuse Laws – Stark Law Continued…</vt:lpstr>
      <vt:lpstr>Code of Conduct: Fraud &amp; Abuse Laws – Anti-Kickback Statue</vt:lpstr>
      <vt:lpstr>Costs of Non-Compliance</vt:lpstr>
      <vt:lpstr>Duty To Report Wrongdoing</vt:lpstr>
      <vt:lpstr>How Do I Report? </vt:lpstr>
      <vt:lpstr>Part I – End</vt:lpstr>
      <vt:lpstr> Part 2 –  HIPAA Privacy and Security </vt:lpstr>
      <vt:lpstr>What is HIPAA? </vt:lpstr>
      <vt:lpstr>HIPAA  Applies to Covered Entities</vt:lpstr>
      <vt:lpstr>What is Protected? </vt:lpstr>
      <vt:lpstr>Examples of PHI include but are not limited to </vt:lpstr>
      <vt:lpstr>HIPAA Privacy Rule</vt:lpstr>
      <vt:lpstr>Permitted Use and Disclosure</vt:lpstr>
      <vt:lpstr>Permitted Use and Disclosure</vt:lpstr>
      <vt:lpstr>Permitted Use and Disclosure -  Need to Know</vt:lpstr>
      <vt:lpstr>Minimum Necessary</vt:lpstr>
      <vt:lpstr>Patient Rights</vt:lpstr>
      <vt:lpstr>Patient Rights Continued</vt:lpstr>
      <vt:lpstr>Patient Rights Continued</vt:lpstr>
      <vt:lpstr>HIPAA Security Rule</vt:lpstr>
      <vt:lpstr>Computer Security Basics</vt:lpstr>
      <vt:lpstr>How Do We Comply?</vt:lpstr>
      <vt:lpstr>How Do We Comply Continued</vt:lpstr>
      <vt:lpstr>Need to Know</vt:lpstr>
      <vt:lpstr>Why is This Important?</vt:lpstr>
      <vt:lpstr>Why is This Important?</vt:lpstr>
      <vt:lpstr>Visual Reminder</vt:lpstr>
      <vt:lpstr>Questions? Please Contact:</vt:lpstr>
      <vt:lpstr>PowerPoint Presentation</vt:lpstr>
    </vt:vector>
  </TitlesOfParts>
  <Company>Hostpital Sisters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dc:title>
  <dc:creator>cmaroon</dc:creator>
  <cp:lastModifiedBy>Wolford, Kerry A</cp:lastModifiedBy>
  <cp:revision>602</cp:revision>
  <cp:lastPrinted>2017-06-16T20:40:56Z</cp:lastPrinted>
  <dcterms:created xsi:type="dcterms:W3CDTF">2008-03-11T13:59:24Z</dcterms:created>
  <dcterms:modified xsi:type="dcterms:W3CDTF">2017-06-20T20:45:07Z</dcterms:modified>
</cp:coreProperties>
</file>