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20" r:id="rId3"/>
    <p:sldId id="321" r:id="rId4"/>
    <p:sldId id="338" r:id="rId5"/>
    <p:sldId id="258" r:id="rId6"/>
    <p:sldId id="259" r:id="rId7"/>
    <p:sldId id="286" r:id="rId8"/>
    <p:sldId id="287" r:id="rId9"/>
    <p:sldId id="288" r:id="rId10"/>
    <p:sldId id="289" r:id="rId11"/>
    <p:sldId id="318" r:id="rId12"/>
    <p:sldId id="266" r:id="rId13"/>
    <p:sldId id="281" r:id="rId14"/>
    <p:sldId id="322" r:id="rId15"/>
    <p:sldId id="282" r:id="rId16"/>
    <p:sldId id="269" r:id="rId17"/>
    <p:sldId id="330" r:id="rId18"/>
    <p:sldId id="261" r:id="rId19"/>
    <p:sldId id="263" r:id="rId20"/>
    <p:sldId id="262" r:id="rId21"/>
    <p:sldId id="323" r:id="rId22"/>
    <p:sldId id="270" r:id="rId23"/>
    <p:sldId id="276" r:id="rId24"/>
    <p:sldId id="277" r:id="rId25"/>
    <p:sldId id="295" r:id="rId26"/>
    <p:sldId id="334" r:id="rId27"/>
    <p:sldId id="332" r:id="rId28"/>
    <p:sldId id="333" r:id="rId29"/>
    <p:sldId id="319" r:id="rId30"/>
    <p:sldId id="292" r:id="rId31"/>
    <p:sldId id="335" r:id="rId32"/>
    <p:sldId id="302" r:id="rId33"/>
    <p:sldId id="327" r:id="rId34"/>
    <p:sldId id="342" r:id="rId35"/>
    <p:sldId id="294" r:id="rId36"/>
    <p:sldId id="336" r:id="rId37"/>
    <p:sldId id="337" r:id="rId38"/>
    <p:sldId id="305" r:id="rId39"/>
    <p:sldId id="311" r:id="rId40"/>
    <p:sldId id="307" r:id="rId41"/>
    <p:sldId id="308" r:id="rId42"/>
    <p:sldId id="317" r:id="rId43"/>
    <p:sldId id="343" r:id="rId44"/>
    <p:sldId id="309" r:id="rId45"/>
    <p:sldId id="310" r:id="rId46"/>
    <p:sldId id="328" r:id="rId47"/>
    <p:sldId id="341" r:id="rId48"/>
    <p:sldId id="274" r:id="rId49"/>
    <p:sldId id="325" r:id="rId50"/>
    <p:sldId id="326" r:id="rId51"/>
    <p:sldId id="32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7" autoAdjust="0"/>
  </p:normalViewPr>
  <p:slideViewPr>
    <p:cSldViewPr>
      <p:cViewPr>
        <p:scale>
          <a:sx n="35" d="100"/>
          <a:sy n="35" d="100"/>
        </p:scale>
        <p:origin x="-3804" y="-17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lang="en-US" sz="2800" b="1" i="0" u="none" strike="noStrike" kern="1200" baseline="0">
                <a:solidFill>
                  <a:srgbClr val="000000"/>
                </a:solidFill>
                <a:effectLst>
                  <a:outerShdw blurRad="38100" dist="38100" dir="2700000" algn="tl">
                    <a:srgbClr val="000000">
                      <a:alpha val="43137"/>
                    </a:srgbClr>
                  </a:outerShdw>
                </a:effectLst>
                <a:latin typeface="Franklin Gothic Medium"/>
              </a:defRPr>
            </a:pPr>
            <a:r>
              <a:rPr lang="en-US" sz="2800" b="1" i="0" u="none" strike="noStrike" kern="1200" cap="none" spc="0" baseline="0" dirty="0" smtClean="0">
                <a:solidFill>
                  <a:srgbClr val="000000"/>
                </a:solidFill>
                <a:effectLst>
                  <a:outerShdw blurRad="38100" dist="38100" dir="2700000" algn="tl">
                    <a:srgbClr val="000000">
                      <a:alpha val="43137"/>
                    </a:srgbClr>
                  </a:outerShdw>
                </a:effectLst>
                <a:uFillTx/>
                <a:latin typeface="Franklin Gothic Medium"/>
                <a:ea typeface="+mn-ea"/>
                <a:cs typeface="+mn-cs"/>
              </a:rPr>
              <a:t>Dr. </a:t>
            </a:r>
            <a:r>
              <a:rPr lang="en-US" sz="2800" b="1" i="0" u="none" strike="noStrike" kern="1200" cap="none" spc="0" baseline="0" dirty="0" err="1" smtClean="0">
                <a:solidFill>
                  <a:srgbClr val="000000"/>
                </a:solidFill>
                <a:effectLst>
                  <a:outerShdw blurRad="38100" dist="38100" dir="2700000" algn="tl">
                    <a:srgbClr val="000000">
                      <a:alpha val="43137"/>
                    </a:srgbClr>
                  </a:outerShdw>
                </a:effectLst>
                <a:uFillTx/>
                <a:latin typeface="Franklin Gothic Medium"/>
                <a:ea typeface="+mn-ea"/>
                <a:cs typeface="+mn-cs"/>
              </a:rPr>
              <a:t>Mehrabian’s</a:t>
            </a:r>
            <a:r>
              <a:rPr lang="en-US" sz="2800" b="1" i="0" u="none" strike="noStrike" kern="1200" cap="none" spc="0" baseline="0" dirty="0" smtClean="0">
                <a:solidFill>
                  <a:srgbClr val="000000"/>
                </a:solidFill>
                <a:effectLst>
                  <a:outerShdw blurRad="38100" dist="38100" dir="2700000" algn="tl">
                    <a:srgbClr val="000000">
                      <a:alpha val="43137"/>
                    </a:srgbClr>
                  </a:outerShdw>
                </a:effectLst>
                <a:uFillTx/>
                <a:latin typeface="Franklin Gothic Medium"/>
                <a:ea typeface="+mn-ea"/>
                <a:cs typeface="+mn-cs"/>
              </a:rPr>
              <a:t> Elements of Personal Communication</a:t>
            </a:r>
            <a:endParaRPr lang="en-US" sz="2800" b="1" i="0" u="none" strike="noStrike" kern="1200" cap="none" spc="0" baseline="0" dirty="0">
              <a:solidFill>
                <a:srgbClr val="000000"/>
              </a:solidFill>
              <a:effectLst>
                <a:outerShdw blurRad="38100" dist="38100" dir="2700000" algn="tl">
                  <a:srgbClr val="000000">
                    <a:alpha val="43137"/>
                  </a:srgbClr>
                </a:outerShdw>
              </a:effectLst>
              <a:uFillTx/>
              <a:latin typeface="Franklin Gothic Medium"/>
              <a:ea typeface="+mn-ea"/>
              <a:cs typeface="+mn-cs"/>
            </a:endParaRPr>
          </a:p>
        </c:rich>
      </c:tx>
      <c:layout>
        <c:manualLayout>
          <c:xMode val="edge"/>
          <c:yMode val="edge"/>
          <c:x val="0.2007971014492754"/>
          <c:y val="1.0409570896661172E-2"/>
        </c:manualLayout>
      </c:layout>
      <c:overlay val="0"/>
      <c:spPr>
        <a:noFill/>
        <a:ln>
          <a:noFill/>
        </a:ln>
      </c:spPr>
    </c:title>
    <c:autoTitleDeleted val="0"/>
    <c:plotArea>
      <c:layout/>
      <c:pieChart>
        <c:varyColors val="1"/>
        <c:ser>
          <c:idx val="0"/>
          <c:order val="0"/>
          <c:tx>
            <c:v>Perceived Communication</c:v>
          </c:tx>
          <c:dPt>
            <c:idx val="0"/>
            <c:bubble3D val="0"/>
            <c:spPr>
              <a:solidFill>
                <a:srgbClr val="98C723"/>
              </a:solidFill>
              <a:ln>
                <a:noFill/>
              </a:ln>
            </c:spPr>
          </c:dPt>
          <c:dPt>
            <c:idx val="1"/>
            <c:bubble3D val="0"/>
            <c:spPr>
              <a:solidFill>
                <a:srgbClr val="59B0B9"/>
              </a:solidFill>
              <a:ln>
                <a:noFill/>
              </a:ln>
            </c:spPr>
          </c:dPt>
          <c:dPt>
            <c:idx val="2"/>
            <c:bubble3D val="0"/>
            <c:spPr>
              <a:solidFill>
                <a:srgbClr val="DEAE00"/>
              </a:solidFill>
              <a:ln>
                <a:noFill/>
              </a:ln>
            </c:spPr>
          </c:dPt>
          <c:cat>
            <c:strLit>
              <c:ptCount val="3"/>
              <c:pt idx="0">
                <c:v>Tone of Voice</c:v>
              </c:pt>
              <c:pt idx="1">
                <c:v>Body Language</c:v>
              </c:pt>
              <c:pt idx="2">
                <c:v>Word We Use</c:v>
              </c:pt>
            </c:strLit>
          </c:cat>
          <c:val>
            <c:numLit>
              <c:formatCode>General</c:formatCode>
              <c:ptCount val="3"/>
              <c:pt idx="0">
                <c:v>0.38</c:v>
              </c:pt>
              <c:pt idx="1">
                <c:v>0.55000000000000004</c:v>
              </c:pt>
              <c:pt idx="2">
                <c:v>7.0000000000000007E-2</c:v>
              </c:pt>
            </c:numLit>
          </c:val>
        </c:ser>
        <c:dLbls>
          <c:showLegendKey val="0"/>
          <c:showVal val="0"/>
          <c:showCatName val="0"/>
          <c:showSerName val="0"/>
          <c:showPercent val="0"/>
          <c:showBubbleSize val="0"/>
          <c:showLeaderLines val="1"/>
        </c:dLbls>
        <c:firstSliceAng val="0"/>
      </c:pieChart>
      <c:spPr>
        <a:noFill/>
        <a:ln>
          <a:noFill/>
        </a:ln>
      </c:spPr>
    </c:plotArea>
    <c:legend>
      <c:legendPos val="r"/>
      <c:layout>
        <c:manualLayout>
          <c:xMode val="edge"/>
          <c:yMode val="edge"/>
          <c:x val="0.74568782520605981"/>
          <c:y val="0.44432860244321309"/>
          <c:w val="0.20899053736703965"/>
          <c:h val="0.16173374161563137"/>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Franklin Gothic Medium"/>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Franklin Gothic Medium"/>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4EE96-11E6-45AD-B481-99D11A4767E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5F00E64-D7D4-4DF8-B453-D6C0809A86D9}">
      <dgm:prSet phldrT="[Text]" custT="1"/>
      <dgm:spPr/>
      <dgm:t>
        <a:bodyPr/>
        <a:lstStyle/>
        <a:p>
          <a:r>
            <a:rPr lang="en-US" sz="2400" dirty="0" smtClean="0"/>
            <a:t>Normal State</a:t>
          </a:r>
          <a:endParaRPr lang="en-US" sz="2400" dirty="0"/>
        </a:p>
      </dgm:t>
    </dgm:pt>
    <dgm:pt modelId="{7CAC1363-01EF-4716-B386-3A6A1167BF00}" type="parTrans" cxnId="{FE544381-51A6-440A-B569-D6857B167451}">
      <dgm:prSet/>
      <dgm:spPr/>
      <dgm:t>
        <a:bodyPr/>
        <a:lstStyle/>
        <a:p>
          <a:endParaRPr lang="en-US"/>
        </a:p>
      </dgm:t>
    </dgm:pt>
    <dgm:pt modelId="{ABF3A5C1-247F-4557-973B-5DAAAB9D2DE4}" type="sibTrans" cxnId="{FE544381-51A6-440A-B569-D6857B167451}">
      <dgm:prSet/>
      <dgm:spPr/>
      <dgm:t>
        <a:bodyPr/>
        <a:lstStyle/>
        <a:p>
          <a:endParaRPr lang="en-US"/>
        </a:p>
      </dgm:t>
    </dgm:pt>
    <dgm:pt modelId="{7B70D5D9-A0B0-404B-B2CC-2B54EB3D77F5}">
      <dgm:prSet phldrT="[Text]"/>
      <dgm:spPr/>
      <dgm:t>
        <a:bodyPr/>
        <a:lstStyle/>
        <a:p>
          <a:r>
            <a:rPr lang="en-US" dirty="0" smtClean="0"/>
            <a:t>There is no Crisis Yet</a:t>
          </a:r>
          <a:endParaRPr lang="en-US" dirty="0"/>
        </a:p>
      </dgm:t>
    </dgm:pt>
    <dgm:pt modelId="{095B9A78-1F00-491E-95F9-6A01CD4CC3E0}" type="parTrans" cxnId="{541467C1-9FFC-4946-8D99-0A05F5F6B292}">
      <dgm:prSet/>
      <dgm:spPr/>
      <dgm:t>
        <a:bodyPr/>
        <a:lstStyle/>
        <a:p>
          <a:endParaRPr lang="en-US"/>
        </a:p>
      </dgm:t>
    </dgm:pt>
    <dgm:pt modelId="{B485F773-8BCC-44E3-B3D4-0911B5088169}" type="sibTrans" cxnId="{541467C1-9FFC-4946-8D99-0A05F5F6B292}">
      <dgm:prSet/>
      <dgm:spPr/>
      <dgm:t>
        <a:bodyPr/>
        <a:lstStyle/>
        <a:p>
          <a:endParaRPr lang="en-US"/>
        </a:p>
      </dgm:t>
    </dgm:pt>
    <dgm:pt modelId="{12E927D9-7BDB-4AC4-8CE7-C8D407DD21E0}">
      <dgm:prSet phldrT="[Text]" custT="1"/>
      <dgm:spPr/>
      <dgm:t>
        <a:bodyPr/>
        <a:lstStyle/>
        <a:p>
          <a:r>
            <a:rPr lang="en-US" sz="2400" dirty="0" smtClean="0"/>
            <a:t>Stimulation</a:t>
          </a:r>
          <a:endParaRPr lang="en-US" sz="2400" dirty="0"/>
        </a:p>
      </dgm:t>
    </dgm:pt>
    <dgm:pt modelId="{4872A4F2-3606-48C3-A250-1F2836EAC188}" type="parTrans" cxnId="{F7084BB0-01B5-4590-A77A-09B2EDD06143}">
      <dgm:prSet/>
      <dgm:spPr/>
      <dgm:t>
        <a:bodyPr/>
        <a:lstStyle/>
        <a:p>
          <a:endParaRPr lang="en-US"/>
        </a:p>
      </dgm:t>
    </dgm:pt>
    <dgm:pt modelId="{94892542-D103-4419-A3CE-441526489EBB}" type="sibTrans" cxnId="{F7084BB0-01B5-4590-A77A-09B2EDD06143}">
      <dgm:prSet/>
      <dgm:spPr/>
      <dgm:t>
        <a:bodyPr/>
        <a:lstStyle/>
        <a:p>
          <a:endParaRPr lang="en-US"/>
        </a:p>
      </dgm:t>
    </dgm:pt>
    <dgm:pt modelId="{D374BB84-CBAF-4AE3-AFF1-0C9AA2EE2F11}">
      <dgm:prSet phldrT="[Text]"/>
      <dgm:spPr/>
      <dgm:t>
        <a:bodyPr/>
        <a:lstStyle/>
        <a:p>
          <a:r>
            <a:rPr lang="en-US" dirty="0" smtClean="0"/>
            <a:t>Something happens to cause the person to become excited, upset, physically uncomfortable</a:t>
          </a:r>
          <a:endParaRPr lang="en-US" dirty="0"/>
        </a:p>
      </dgm:t>
    </dgm:pt>
    <dgm:pt modelId="{5A482F38-7297-4A75-BBAC-DD92C7641C29}" type="parTrans" cxnId="{CA7E6CB8-A4C9-4791-9A51-268DF76DFB52}">
      <dgm:prSet/>
      <dgm:spPr/>
      <dgm:t>
        <a:bodyPr/>
        <a:lstStyle/>
        <a:p>
          <a:endParaRPr lang="en-US"/>
        </a:p>
      </dgm:t>
    </dgm:pt>
    <dgm:pt modelId="{A4258C84-F894-43A5-8810-45AEBFD824D8}" type="sibTrans" cxnId="{CA7E6CB8-A4C9-4791-9A51-268DF76DFB52}">
      <dgm:prSet/>
      <dgm:spPr/>
      <dgm:t>
        <a:bodyPr/>
        <a:lstStyle/>
        <a:p>
          <a:endParaRPr lang="en-US"/>
        </a:p>
      </dgm:t>
    </dgm:pt>
    <dgm:pt modelId="{0772D442-521F-41F1-A47B-97657F96E5B2}">
      <dgm:prSet phldrT="[Text]" custT="1"/>
      <dgm:spPr/>
      <dgm:t>
        <a:bodyPr/>
        <a:lstStyle/>
        <a:p>
          <a:r>
            <a:rPr lang="en-US" sz="2400" dirty="0" smtClean="0"/>
            <a:t>Escalation</a:t>
          </a:r>
          <a:endParaRPr lang="en-US" sz="2400" dirty="0"/>
        </a:p>
      </dgm:t>
    </dgm:pt>
    <dgm:pt modelId="{8F839B5D-7202-4543-AE78-8D13D7867EE6}" type="parTrans" cxnId="{61124164-97BC-47A1-9B2E-2A0E6FF04628}">
      <dgm:prSet/>
      <dgm:spPr/>
      <dgm:t>
        <a:bodyPr/>
        <a:lstStyle/>
        <a:p>
          <a:endParaRPr lang="en-US"/>
        </a:p>
      </dgm:t>
    </dgm:pt>
    <dgm:pt modelId="{07D4B55F-8DDA-4A1C-8567-97D8694BA5B8}" type="sibTrans" cxnId="{61124164-97BC-47A1-9B2E-2A0E6FF04628}">
      <dgm:prSet/>
      <dgm:spPr/>
      <dgm:t>
        <a:bodyPr/>
        <a:lstStyle/>
        <a:p>
          <a:endParaRPr lang="en-US"/>
        </a:p>
      </dgm:t>
    </dgm:pt>
    <dgm:pt modelId="{E91B92C9-60D1-4DC5-8678-B63F47262E56}">
      <dgm:prSet phldrT="[Text]"/>
      <dgm:spPr/>
      <dgm:t>
        <a:bodyPr/>
        <a:lstStyle/>
        <a:p>
          <a:r>
            <a:rPr lang="en-US" dirty="0" smtClean="0"/>
            <a:t>The person shows obvious signs of distress, including observable physical changes in behavior</a:t>
          </a:r>
          <a:endParaRPr lang="en-US" dirty="0"/>
        </a:p>
      </dgm:t>
    </dgm:pt>
    <dgm:pt modelId="{7DBE4FC1-AFC3-4FD8-B472-BF6BAEE90B09}" type="parTrans" cxnId="{C258F1DC-85B1-43BC-A41C-B2AA3199B552}">
      <dgm:prSet/>
      <dgm:spPr/>
      <dgm:t>
        <a:bodyPr/>
        <a:lstStyle/>
        <a:p>
          <a:endParaRPr lang="en-US"/>
        </a:p>
      </dgm:t>
    </dgm:pt>
    <dgm:pt modelId="{E99A5B37-BCF3-4E82-9577-07C3110C49BB}" type="sibTrans" cxnId="{C258F1DC-85B1-43BC-A41C-B2AA3199B552}">
      <dgm:prSet/>
      <dgm:spPr/>
      <dgm:t>
        <a:bodyPr/>
        <a:lstStyle/>
        <a:p>
          <a:endParaRPr lang="en-US"/>
        </a:p>
      </dgm:t>
    </dgm:pt>
    <dgm:pt modelId="{C929AE9A-9B07-476D-B6AE-B3C1C8491838}" type="pres">
      <dgm:prSet presAssocID="{81E4EE96-11E6-45AD-B481-99D11A4767ED}" presName="Name0" presStyleCnt="0">
        <dgm:presLayoutVars>
          <dgm:dir/>
          <dgm:animLvl val="lvl"/>
          <dgm:resizeHandles val="exact"/>
        </dgm:presLayoutVars>
      </dgm:prSet>
      <dgm:spPr/>
      <dgm:t>
        <a:bodyPr/>
        <a:lstStyle/>
        <a:p>
          <a:endParaRPr lang="en-US"/>
        </a:p>
      </dgm:t>
    </dgm:pt>
    <dgm:pt modelId="{D5C024F7-A5F2-41C5-83D3-90386A6D2EC9}" type="pres">
      <dgm:prSet presAssocID="{0772D442-521F-41F1-A47B-97657F96E5B2}" presName="boxAndChildren" presStyleCnt="0"/>
      <dgm:spPr/>
    </dgm:pt>
    <dgm:pt modelId="{C433DB16-6311-40A2-A1D6-8226DCBB5F9B}" type="pres">
      <dgm:prSet presAssocID="{0772D442-521F-41F1-A47B-97657F96E5B2}" presName="parentTextBox" presStyleLbl="node1" presStyleIdx="0" presStyleCnt="3"/>
      <dgm:spPr/>
      <dgm:t>
        <a:bodyPr/>
        <a:lstStyle/>
        <a:p>
          <a:endParaRPr lang="en-US"/>
        </a:p>
      </dgm:t>
    </dgm:pt>
    <dgm:pt modelId="{1F22BFED-FB58-443D-BCF8-8F0ACF306B6C}" type="pres">
      <dgm:prSet presAssocID="{0772D442-521F-41F1-A47B-97657F96E5B2}" presName="entireBox" presStyleLbl="node1" presStyleIdx="0" presStyleCnt="3"/>
      <dgm:spPr/>
      <dgm:t>
        <a:bodyPr/>
        <a:lstStyle/>
        <a:p>
          <a:endParaRPr lang="en-US"/>
        </a:p>
      </dgm:t>
    </dgm:pt>
    <dgm:pt modelId="{FDE2D0D5-2CC3-44F2-82FF-158CACC9E6DC}" type="pres">
      <dgm:prSet presAssocID="{0772D442-521F-41F1-A47B-97657F96E5B2}" presName="descendantBox" presStyleCnt="0"/>
      <dgm:spPr/>
    </dgm:pt>
    <dgm:pt modelId="{C240653D-DBB9-4137-B0B1-EBDEA4CD5207}" type="pres">
      <dgm:prSet presAssocID="{E91B92C9-60D1-4DC5-8678-B63F47262E56}" presName="childTextBox" presStyleLbl="fgAccFollowNode1" presStyleIdx="0" presStyleCnt="3" custLinFactNeighborX="-2500" custLinFactNeighborY="60510">
        <dgm:presLayoutVars>
          <dgm:bulletEnabled val="1"/>
        </dgm:presLayoutVars>
      </dgm:prSet>
      <dgm:spPr/>
      <dgm:t>
        <a:bodyPr/>
        <a:lstStyle/>
        <a:p>
          <a:endParaRPr lang="en-US"/>
        </a:p>
      </dgm:t>
    </dgm:pt>
    <dgm:pt modelId="{CE010FA3-3751-425E-B065-5FA42FDB86C3}" type="pres">
      <dgm:prSet presAssocID="{94892542-D103-4419-A3CE-441526489EBB}" presName="sp" presStyleCnt="0"/>
      <dgm:spPr/>
    </dgm:pt>
    <dgm:pt modelId="{D391D5EA-431B-4212-909C-2AE8680F0289}" type="pres">
      <dgm:prSet presAssocID="{12E927D9-7BDB-4AC4-8CE7-C8D407DD21E0}" presName="arrowAndChildren" presStyleCnt="0"/>
      <dgm:spPr/>
    </dgm:pt>
    <dgm:pt modelId="{52EEFF65-F186-4F13-B124-A4CA8F4C907A}" type="pres">
      <dgm:prSet presAssocID="{12E927D9-7BDB-4AC4-8CE7-C8D407DD21E0}" presName="parentTextArrow" presStyleLbl="node1" presStyleIdx="0" presStyleCnt="3"/>
      <dgm:spPr/>
      <dgm:t>
        <a:bodyPr/>
        <a:lstStyle/>
        <a:p>
          <a:endParaRPr lang="en-US"/>
        </a:p>
      </dgm:t>
    </dgm:pt>
    <dgm:pt modelId="{A3FF9BF3-AEAA-4708-84EB-4FEA40B1CB9A}" type="pres">
      <dgm:prSet presAssocID="{12E927D9-7BDB-4AC4-8CE7-C8D407DD21E0}" presName="arrow" presStyleLbl="node1" presStyleIdx="1" presStyleCnt="3"/>
      <dgm:spPr/>
      <dgm:t>
        <a:bodyPr/>
        <a:lstStyle/>
        <a:p>
          <a:endParaRPr lang="en-US"/>
        </a:p>
      </dgm:t>
    </dgm:pt>
    <dgm:pt modelId="{537E9A49-0A03-4BB8-B278-172F8C8716F7}" type="pres">
      <dgm:prSet presAssocID="{12E927D9-7BDB-4AC4-8CE7-C8D407DD21E0}" presName="descendantArrow" presStyleCnt="0"/>
      <dgm:spPr/>
    </dgm:pt>
    <dgm:pt modelId="{D9366059-6A37-41A0-81BC-43D5D8DE2831}" type="pres">
      <dgm:prSet presAssocID="{D374BB84-CBAF-4AE3-AFF1-0C9AA2EE2F11}" presName="childTextArrow" presStyleLbl="fgAccFollowNode1" presStyleIdx="1" presStyleCnt="3">
        <dgm:presLayoutVars>
          <dgm:bulletEnabled val="1"/>
        </dgm:presLayoutVars>
      </dgm:prSet>
      <dgm:spPr/>
      <dgm:t>
        <a:bodyPr/>
        <a:lstStyle/>
        <a:p>
          <a:endParaRPr lang="en-US"/>
        </a:p>
      </dgm:t>
    </dgm:pt>
    <dgm:pt modelId="{635457AF-CF53-473A-B9BB-61A03FAEB68C}" type="pres">
      <dgm:prSet presAssocID="{ABF3A5C1-247F-4557-973B-5DAAAB9D2DE4}" presName="sp" presStyleCnt="0"/>
      <dgm:spPr/>
    </dgm:pt>
    <dgm:pt modelId="{1674E915-EA64-4E74-8842-0192B57058E4}" type="pres">
      <dgm:prSet presAssocID="{85F00E64-D7D4-4DF8-B453-D6C0809A86D9}" presName="arrowAndChildren" presStyleCnt="0"/>
      <dgm:spPr/>
    </dgm:pt>
    <dgm:pt modelId="{041DB7C5-9803-4B59-982F-EA5D2D2530E4}" type="pres">
      <dgm:prSet presAssocID="{85F00E64-D7D4-4DF8-B453-D6C0809A86D9}" presName="parentTextArrow" presStyleLbl="node1" presStyleIdx="1" presStyleCnt="3"/>
      <dgm:spPr/>
      <dgm:t>
        <a:bodyPr/>
        <a:lstStyle/>
        <a:p>
          <a:endParaRPr lang="en-US"/>
        </a:p>
      </dgm:t>
    </dgm:pt>
    <dgm:pt modelId="{6CD2D63B-12CA-409B-B2A0-040A70D527AF}" type="pres">
      <dgm:prSet presAssocID="{85F00E64-D7D4-4DF8-B453-D6C0809A86D9}" presName="arrow" presStyleLbl="node1" presStyleIdx="2" presStyleCnt="3"/>
      <dgm:spPr/>
      <dgm:t>
        <a:bodyPr/>
        <a:lstStyle/>
        <a:p>
          <a:endParaRPr lang="en-US"/>
        </a:p>
      </dgm:t>
    </dgm:pt>
    <dgm:pt modelId="{04B23B5E-AEF6-459E-B36F-042A4B7245E0}" type="pres">
      <dgm:prSet presAssocID="{85F00E64-D7D4-4DF8-B453-D6C0809A86D9}" presName="descendantArrow" presStyleCnt="0"/>
      <dgm:spPr/>
    </dgm:pt>
    <dgm:pt modelId="{41B3B831-D516-4550-B385-9A41FD19F75D}" type="pres">
      <dgm:prSet presAssocID="{7B70D5D9-A0B0-404B-B2CC-2B54EB3D77F5}" presName="childTextArrow" presStyleLbl="fgAccFollowNode1" presStyleIdx="2" presStyleCnt="3" custScaleX="2000000" custLinFactNeighborX="74774" custLinFactNeighborY="-2028">
        <dgm:presLayoutVars>
          <dgm:bulletEnabled val="1"/>
        </dgm:presLayoutVars>
      </dgm:prSet>
      <dgm:spPr/>
      <dgm:t>
        <a:bodyPr/>
        <a:lstStyle/>
        <a:p>
          <a:endParaRPr lang="en-US"/>
        </a:p>
      </dgm:t>
    </dgm:pt>
  </dgm:ptLst>
  <dgm:cxnLst>
    <dgm:cxn modelId="{C258F1DC-85B1-43BC-A41C-B2AA3199B552}" srcId="{0772D442-521F-41F1-A47B-97657F96E5B2}" destId="{E91B92C9-60D1-4DC5-8678-B63F47262E56}" srcOrd="0" destOrd="0" parTransId="{7DBE4FC1-AFC3-4FD8-B472-BF6BAEE90B09}" sibTransId="{E99A5B37-BCF3-4E82-9577-07C3110C49BB}"/>
    <dgm:cxn modelId="{B4DD1451-CF13-48A8-B3A0-0C0A2502A7D5}" type="presOf" srcId="{0772D442-521F-41F1-A47B-97657F96E5B2}" destId="{C433DB16-6311-40A2-A1D6-8226DCBB5F9B}" srcOrd="0" destOrd="0" presId="urn:microsoft.com/office/officeart/2005/8/layout/process4"/>
    <dgm:cxn modelId="{DFCAC456-9A94-4CB7-96A0-C4C3247A9F48}" type="presOf" srcId="{7B70D5D9-A0B0-404B-B2CC-2B54EB3D77F5}" destId="{41B3B831-D516-4550-B385-9A41FD19F75D}" srcOrd="0" destOrd="0" presId="urn:microsoft.com/office/officeart/2005/8/layout/process4"/>
    <dgm:cxn modelId="{807BE5B6-98F0-44F3-8711-E19885620B80}" type="presOf" srcId="{E91B92C9-60D1-4DC5-8678-B63F47262E56}" destId="{C240653D-DBB9-4137-B0B1-EBDEA4CD5207}" srcOrd="0" destOrd="0" presId="urn:microsoft.com/office/officeart/2005/8/layout/process4"/>
    <dgm:cxn modelId="{87A184C9-C223-489B-A232-1A84C39A61CB}" type="presOf" srcId="{81E4EE96-11E6-45AD-B481-99D11A4767ED}" destId="{C929AE9A-9B07-476D-B6AE-B3C1C8491838}" srcOrd="0" destOrd="0" presId="urn:microsoft.com/office/officeart/2005/8/layout/process4"/>
    <dgm:cxn modelId="{CA7E6CB8-A4C9-4791-9A51-268DF76DFB52}" srcId="{12E927D9-7BDB-4AC4-8CE7-C8D407DD21E0}" destId="{D374BB84-CBAF-4AE3-AFF1-0C9AA2EE2F11}" srcOrd="0" destOrd="0" parTransId="{5A482F38-7297-4A75-BBAC-DD92C7641C29}" sibTransId="{A4258C84-F894-43A5-8810-45AEBFD824D8}"/>
    <dgm:cxn modelId="{F7084BB0-01B5-4590-A77A-09B2EDD06143}" srcId="{81E4EE96-11E6-45AD-B481-99D11A4767ED}" destId="{12E927D9-7BDB-4AC4-8CE7-C8D407DD21E0}" srcOrd="1" destOrd="0" parTransId="{4872A4F2-3606-48C3-A250-1F2836EAC188}" sibTransId="{94892542-D103-4419-A3CE-441526489EBB}"/>
    <dgm:cxn modelId="{FE544381-51A6-440A-B569-D6857B167451}" srcId="{81E4EE96-11E6-45AD-B481-99D11A4767ED}" destId="{85F00E64-D7D4-4DF8-B453-D6C0809A86D9}" srcOrd="0" destOrd="0" parTransId="{7CAC1363-01EF-4716-B386-3A6A1167BF00}" sibTransId="{ABF3A5C1-247F-4557-973B-5DAAAB9D2DE4}"/>
    <dgm:cxn modelId="{564E183B-0BBE-4636-A75C-0D76F864B71F}" type="presOf" srcId="{12E927D9-7BDB-4AC4-8CE7-C8D407DD21E0}" destId="{A3FF9BF3-AEAA-4708-84EB-4FEA40B1CB9A}" srcOrd="1" destOrd="0" presId="urn:microsoft.com/office/officeart/2005/8/layout/process4"/>
    <dgm:cxn modelId="{1A911831-2F1F-4016-ABC0-98DC4D0FA81F}" type="presOf" srcId="{85F00E64-D7D4-4DF8-B453-D6C0809A86D9}" destId="{6CD2D63B-12CA-409B-B2A0-040A70D527AF}" srcOrd="1" destOrd="0" presId="urn:microsoft.com/office/officeart/2005/8/layout/process4"/>
    <dgm:cxn modelId="{DD0EBB5F-1AAA-4929-BB60-9CA794DABE8E}" type="presOf" srcId="{0772D442-521F-41F1-A47B-97657F96E5B2}" destId="{1F22BFED-FB58-443D-BCF8-8F0ACF306B6C}" srcOrd="1" destOrd="0" presId="urn:microsoft.com/office/officeart/2005/8/layout/process4"/>
    <dgm:cxn modelId="{35ACF1D0-F262-4CC0-8AF9-30D68B2CA662}" type="presOf" srcId="{85F00E64-D7D4-4DF8-B453-D6C0809A86D9}" destId="{041DB7C5-9803-4B59-982F-EA5D2D2530E4}" srcOrd="0" destOrd="0" presId="urn:microsoft.com/office/officeart/2005/8/layout/process4"/>
    <dgm:cxn modelId="{0079016E-1D5A-464A-A84D-BFECB2BF280F}" type="presOf" srcId="{D374BB84-CBAF-4AE3-AFF1-0C9AA2EE2F11}" destId="{D9366059-6A37-41A0-81BC-43D5D8DE2831}" srcOrd="0" destOrd="0" presId="urn:microsoft.com/office/officeart/2005/8/layout/process4"/>
    <dgm:cxn modelId="{9DE0588E-0620-4B32-9328-01CA532CECEE}" type="presOf" srcId="{12E927D9-7BDB-4AC4-8CE7-C8D407DD21E0}" destId="{52EEFF65-F186-4F13-B124-A4CA8F4C907A}" srcOrd="0" destOrd="0" presId="urn:microsoft.com/office/officeart/2005/8/layout/process4"/>
    <dgm:cxn modelId="{541467C1-9FFC-4946-8D99-0A05F5F6B292}" srcId="{85F00E64-D7D4-4DF8-B453-D6C0809A86D9}" destId="{7B70D5D9-A0B0-404B-B2CC-2B54EB3D77F5}" srcOrd="0" destOrd="0" parTransId="{095B9A78-1F00-491E-95F9-6A01CD4CC3E0}" sibTransId="{B485F773-8BCC-44E3-B3D4-0911B5088169}"/>
    <dgm:cxn modelId="{61124164-97BC-47A1-9B2E-2A0E6FF04628}" srcId="{81E4EE96-11E6-45AD-B481-99D11A4767ED}" destId="{0772D442-521F-41F1-A47B-97657F96E5B2}" srcOrd="2" destOrd="0" parTransId="{8F839B5D-7202-4543-AE78-8D13D7867EE6}" sibTransId="{07D4B55F-8DDA-4A1C-8567-97D8694BA5B8}"/>
    <dgm:cxn modelId="{4D37D1EE-2BEB-4E36-BF92-363AFAC43ECA}" type="presParOf" srcId="{C929AE9A-9B07-476D-B6AE-B3C1C8491838}" destId="{D5C024F7-A5F2-41C5-83D3-90386A6D2EC9}" srcOrd="0" destOrd="0" presId="urn:microsoft.com/office/officeart/2005/8/layout/process4"/>
    <dgm:cxn modelId="{6F035EEF-3231-4A65-8D2F-0F7578F53AAD}" type="presParOf" srcId="{D5C024F7-A5F2-41C5-83D3-90386A6D2EC9}" destId="{C433DB16-6311-40A2-A1D6-8226DCBB5F9B}" srcOrd="0" destOrd="0" presId="urn:microsoft.com/office/officeart/2005/8/layout/process4"/>
    <dgm:cxn modelId="{61579B09-5FC5-4310-A378-905AB9B706B4}" type="presParOf" srcId="{D5C024F7-A5F2-41C5-83D3-90386A6D2EC9}" destId="{1F22BFED-FB58-443D-BCF8-8F0ACF306B6C}" srcOrd="1" destOrd="0" presId="urn:microsoft.com/office/officeart/2005/8/layout/process4"/>
    <dgm:cxn modelId="{26A3CF3C-21E9-42BC-A9CA-394B0695F1F8}" type="presParOf" srcId="{D5C024F7-A5F2-41C5-83D3-90386A6D2EC9}" destId="{FDE2D0D5-2CC3-44F2-82FF-158CACC9E6DC}" srcOrd="2" destOrd="0" presId="urn:microsoft.com/office/officeart/2005/8/layout/process4"/>
    <dgm:cxn modelId="{A997CEC4-3841-4880-86F0-A505D24F97E0}" type="presParOf" srcId="{FDE2D0D5-2CC3-44F2-82FF-158CACC9E6DC}" destId="{C240653D-DBB9-4137-B0B1-EBDEA4CD5207}" srcOrd="0" destOrd="0" presId="urn:microsoft.com/office/officeart/2005/8/layout/process4"/>
    <dgm:cxn modelId="{E702B604-0810-46EF-9B33-F2E673C433D2}" type="presParOf" srcId="{C929AE9A-9B07-476D-B6AE-B3C1C8491838}" destId="{CE010FA3-3751-425E-B065-5FA42FDB86C3}" srcOrd="1" destOrd="0" presId="urn:microsoft.com/office/officeart/2005/8/layout/process4"/>
    <dgm:cxn modelId="{A0D7200D-EBA1-4B18-9A84-94D0C6D19131}" type="presParOf" srcId="{C929AE9A-9B07-476D-B6AE-B3C1C8491838}" destId="{D391D5EA-431B-4212-909C-2AE8680F0289}" srcOrd="2" destOrd="0" presId="urn:microsoft.com/office/officeart/2005/8/layout/process4"/>
    <dgm:cxn modelId="{4F4ABC83-0F78-4FBE-B3CE-765BFC12B18A}" type="presParOf" srcId="{D391D5EA-431B-4212-909C-2AE8680F0289}" destId="{52EEFF65-F186-4F13-B124-A4CA8F4C907A}" srcOrd="0" destOrd="0" presId="urn:microsoft.com/office/officeart/2005/8/layout/process4"/>
    <dgm:cxn modelId="{C3FB392D-596B-41FB-8A75-30DE559E1CBB}" type="presParOf" srcId="{D391D5EA-431B-4212-909C-2AE8680F0289}" destId="{A3FF9BF3-AEAA-4708-84EB-4FEA40B1CB9A}" srcOrd="1" destOrd="0" presId="urn:microsoft.com/office/officeart/2005/8/layout/process4"/>
    <dgm:cxn modelId="{38EE2691-2D40-404C-8221-D94FEA0E8760}" type="presParOf" srcId="{D391D5EA-431B-4212-909C-2AE8680F0289}" destId="{537E9A49-0A03-4BB8-B278-172F8C8716F7}" srcOrd="2" destOrd="0" presId="urn:microsoft.com/office/officeart/2005/8/layout/process4"/>
    <dgm:cxn modelId="{CF1066A7-6C6D-410E-83C6-925B8C86185B}" type="presParOf" srcId="{537E9A49-0A03-4BB8-B278-172F8C8716F7}" destId="{D9366059-6A37-41A0-81BC-43D5D8DE2831}" srcOrd="0" destOrd="0" presId="urn:microsoft.com/office/officeart/2005/8/layout/process4"/>
    <dgm:cxn modelId="{A5C82ED6-AA7D-4EAC-996F-D05162B84A64}" type="presParOf" srcId="{C929AE9A-9B07-476D-B6AE-B3C1C8491838}" destId="{635457AF-CF53-473A-B9BB-61A03FAEB68C}" srcOrd="3" destOrd="0" presId="urn:microsoft.com/office/officeart/2005/8/layout/process4"/>
    <dgm:cxn modelId="{B960FA87-45BB-4295-A857-864B3DCB8717}" type="presParOf" srcId="{C929AE9A-9B07-476D-B6AE-B3C1C8491838}" destId="{1674E915-EA64-4E74-8842-0192B57058E4}" srcOrd="4" destOrd="0" presId="urn:microsoft.com/office/officeart/2005/8/layout/process4"/>
    <dgm:cxn modelId="{050D095D-0413-4753-9853-B0EC2B2FEC24}" type="presParOf" srcId="{1674E915-EA64-4E74-8842-0192B57058E4}" destId="{041DB7C5-9803-4B59-982F-EA5D2D2530E4}" srcOrd="0" destOrd="0" presId="urn:microsoft.com/office/officeart/2005/8/layout/process4"/>
    <dgm:cxn modelId="{E0725E81-9BE5-4920-BF57-77984C3B8948}" type="presParOf" srcId="{1674E915-EA64-4E74-8842-0192B57058E4}" destId="{6CD2D63B-12CA-409B-B2A0-040A70D527AF}" srcOrd="1" destOrd="0" presId="urn:microsoft.com/office/officeart/2005/8/layout/process4"/>
    <dgm:cxn modelId="{09A6B128-D459-420A-87D5-3257D298EB2F}" type="presParOf" srcId="{1674E915-EA64-4E74-8842-0192B57058E4}" destId="{04B23B5E-AEF6-459E-B36F-042A4B7245E0}" srcOrd="2" destOrd="0" presId="urn:microsoft.com/office/officeart/2005/8/layout/process4"/>
    <dgm:cxn modelId="{81B20720-AF86-44FD-B924-F6FC42F6734C}" type="presParOf" srcId="{04B23B5E-AEF6-459E-B36F-042A4B7245E0}" destId="{41B3B831-D516-4550-B385-9A41FD19F75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0.63158</cdr:x>
      <cdr:y>0.80247</cdr:y>
    </cdr:from>
    <cdr:to>
      <cdr:x>0.96765</cdr:x>
      <cdr:y>0.97531</cdr:y>
    </cdr:to>
    <cdr:sp macro="" textlink="">
      <cdr:nvSpPr>
        <cdr:cNvPr id="2" name="TextBox 1"/>
        <cdr:cNvSpPr txBox="1"/>
      </cdr:nvSpPr>
      <cdr:spPr>
        <a:xfrm xmlns:a="http://schemas.openxmlformats.org/drawingml/2006/main">
          <a:off x="5486400" y="4953000"/>
          <a:ext cx="2919408"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Franklin Gothic Medium" panose="020B0603020102020204" pitchFamily="34" charset="0"/>
            </a:rPr>
            <a:t>55% Use of Body Language </a:t>
          </a:r>
        </a:p>
        <a:p xmlns:a="http://schemas.openxmlformats.org/drawingml/2006/main">
          <a:r>
            <a:rPr lang="en-US" sz="1800" dirty="0" smtClean="0">
              <a:latin typeface="Franklin Gothic Medium" panose="020B0603020102020204" pitchFamily="34" charset="0"/>
            </a:rPr>
            <a:t>38% Use of Tone of Voice</a:t>
          </a:r>
        </a:p>
        <a:p xmlns:a="http://schemas.openxmlformats.org/drawingml/2006/main">
          <a:r>
            <a:rPr lang="en-US" sz="1800" dirty="0" smtClean="0">
              <a:latin typeface="Franklin Gothic Medium" panose="020B0603020102020204" pitchFamily="34" charset="0"/>
            </a:rPr>
            <a:t>7% Only Use Words </a:t>
          </a:r>
          <a:endParaRPr lang="en-US" sz="1800" dirty="0">
            <a:latin typeface="Franklin Gothic Medium" panose="020B06030201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37837" cy="464816"/>
          </a:xfrm>
          <a:prstGeom prst="rect">
            <a:avLst/>
          </a:prstGeom>
          <a:noFill/>
          <a:ln>
            <a:noFill/>
          </a:ln>
        </p:spPr>
        <p:txBody>
          <a:bodyPr vert="horz" wrap="square" lIns="93177" tIns="46588" rIns="93177" bIns="46588"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970937" y="0"/>
            <a:ext cx="3037837" cy="464816"/>
          </a:xfrm>
          <a:prstGeom prst="rect">
            <a:avLst/>
          </a:prstGeom>
          <a:noFill/>
          <a:ln>
            <a:noFill/>
          </a:ln>
        </p:spPr>
        <p:txBody>
          <a:bodyPr vert="horz" wrap="square" lIns="93177" tIns="46588" rIns="93177" bIns="46588"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FDB162-F1F8-4F02-B80F-232E4E02C1F7}"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3/17/2017</a:t>
            </a:fld>
            <a:endParaRPr lang="en-US"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829967"/>
            <a:ext cx="3037837" cy="464816"/>
          </a:xfrm>
          <a:prstGeom prst="rect">
            <a:avLst/>
          </a:prstGeom>
          <a:noFill/>
          <a:ln>
            <a:noFill/>
          </a:ln>
        </p:spPr>
        <p:txBody>
          <a:bodyPr vert="horz" wrap="square" lIns="93177" tIns="46588" rIns="93177" bIns="46588"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9E6D3C-A65E-4D58-9F4D-04FD1BAC4E3D}"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0437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37837" cy="464816"/>
          </a:xfrm>
          <a:prstGeom prst="rect">
            <a:avLst/>
          </a:prstGeom>
          <a:noFill/>
          <a:ln>
            <a:noFill/>
          </a:ln>
        </p:spPr>
        <p:txBody>
          <a:bodyPr vert="horz" wrap="square" lIns="93177" tIns="46588" rIns="93177" bIns="46588"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970937" y="0"/>
            <a:ext cx="3037837" cy="464816"/>
          </a:xfrm>
          <a:prstGeom prst="rect">
            <a:avLst/>
          </a:prstGeom>
          <a:noFill/>
          <a:ln>
            <a:noFill/>
          </a:ln>
        </p:spPr>
        <p:txBody>
          <a:bodyPr vert="horz" wrap="square" lIns="93177" tIns="46588" rIns="93177" bIns="46588"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497ED02-5D77-4F66-A1CD-81AFD2A17609}" type="datetime1">
              <a:rPr lang="en-US"/>
              <a:pPr lvl="0"/>
              <a:t>3/17/2017</a:t>
            </a:fld>
            <a:endParaRPr lang="en-US"/>
          </a:p>
        </p:txBody>
      </p:sp>
      <p:sp>
        <p:nvSpPr>
          <p:cNvPr id="4" name="Slide Image Placeholder 3"/>
          <p:cNvSpPr>
            <a:spLocks noGrp="1" noRot="1" noChangeAspect="1"/>
          </p:cNvSpPr>
          <p:nvPr>
            <p:ph type="sldImg" idx="2"/>
          </p:nvPr>
        </p:nvSpPr>
        <p:spPr>
          <a:xfrm>
            <a:off x="1181103" y="696909"/>
            <a:ext cx="4648196" cy="348614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701043" y="4415793"/>
            <a:ext cx="5608316" cy="4183380"/>
          </a:xfrm>
          <a:prstGeom prst="rect">
            <a:avLst/>
          </a:prstGeom>
          <a:noFill/>
          <a:ln>
            <a:noFill/>
          </a:ln>
        </p:spPr>
        <p:txBody>
          <a:bodyPr vert="horz" wrap="square" lIns="93177" tIns="46588" rIns="93177" bIns="46588"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829967"/>
            <a:ext cx="3037837" cy="464816"/>
          </a:xfrm>
          <a:prstGeom prst="rect">
            <a:avLst/>
          </a:prstGeom>
          <a:noFill/>
          <a:ln>
            <a:noFill/>
          </a:ln>
        </p:spPr>
        <p:txBody>
          <a:bodyPr vert="horz" wrap="square" lIns="93177" tIns="46588" rIns="93177" bIns="46588"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970937" y="8829967"/>
            <a:ext cx="3037837" cy="464816"/>
          </a:xfrm>
          <a:prstGeom prst="rect">
            <a:avLst/>
          </a:prstGeom>
          <a:noFill/>
          <a:ln>
            <a:noFill/>
          </a:ln>
        </p:spPr>
        <p:txBody>
          <a:bodyPr vert="horz" wrap="square" lIns="93177" tIns="46588" rIns="93177" bIns="46588"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13C0C7D-EDEE-45F2-B287-77AFE3995235}" type="slidenum">
              <a:t>‹#›</a:t>
            </a:fld>
            <a:endParaRPr lang="en-US"/>
          </a:p>
        </p:txBody>
      </p:sp>
    </p:spTree>
    <p:extLst>
      <p:ext uri="{BB962C8B-B14F-4D97-AF65-F5344CB8AC3E}">
        <p14:creationId xmlns:p14="http://schemas.microsoft.com/office/powerpoint/2010/main" val="175393557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2D6B66-D8DD-4260-B5B6-D2F15B352E4F}"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16103B-8B3C-4730-92DB-801EFDAFD461}"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Interactive slide</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3A5CF8-C0C9-49C6-9C76-B283A2670BAD}"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When patients enter the hospital setting they are under stress, they don’t feel well, family members, there is a lot of waiting and anger starts to arise because they sometimes feel they are not getting “the best” care. Be attuned to these patients and wait times. </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C4BA87-5C7C-4568-8A05-A9FE0F87780A}" type="slidenum">
              <a:t>13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BEC8D0-3D15-4762-8C69-49E506674C55}"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20FEC3-A4A8-4E59-A4BF-E043509FEBE9}"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Insert link to policy or demonstrate how to view on intranet. Have copies in folder/packet giving to class. </a:t>
            </a:r>
            <a:r>
              <a:rPr lang="en-US">
                <a:solidFill>
                  <a:srgbClr val="FF0000"/>
                </a:solidFill>
              </a:rPr>
              <a:t>???Searching patient belonging-do we have a policy for that?</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5D4DD1-DE0A-4DB3-B49A-9ABB05A0D282}"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Insert link to policy or demonstrate how to view on intranet. Have copies in folder/packet giving to class. </a:t>
            </a:r>
            <a:r>
              <a:rPr lang="en-US">
                <a:solidFill>
                  <a:srgbClr val="FF0000"/>
                </a:solidFill>
              </a:rPr>
              <a:t>???Searching patient belonging-do we have a policy for that?</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388FA5-6795-4D8C-BCD8-05F800003F6F}"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C389B8-FF70-4502-B9E4-F13A9EEEE9A3}"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“Other risks such as the weather, patient load and morbidities, noise levels, and staffing levels are unchangeable and often unpredictable. Be alert to changes in your environment” ( CDC,NIOSH 2015).</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1E3A01-338C-432A-BC03-584A2337F0BF}"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According to the CDC, NIOSH (2015), “Dress for safety by removing anything from your person that can be used as a weapon or grabbed by someone.</a:t>
            </a:r>
          </a:p>
          <a:p>
            <a:pPr lvl="0"/>
            <a:r>
              <a:rPr lang="en-US"/>
              <a:t>•long hair should be tucked away so that it can't be grabbed;</a:t>
            </a:r>
          </a:p>
          <a:p>
            <a:pPr lvl="0"/>
            <a:r>
              <a:rPr lang="en-US"/>
              <a:t>•jewelry - avoid earrings or necklaces which can be pulled;</a:t>
            </a:r>
          </a:p>
          <a:p>
            <a:pPr lvl="0"/>
            <a:r>
              <a:rPr lang="en-US"/>
              <a:t>•overly tight clothing can restrict movement;</a:t>
            </a:r>
          </a:p>
          <a:p>
            <a:pPr lvl="0"/>
            <a:r>
              <a:rPr lang="en-US"/>
              <a:t>•overly loose clothing, or scarves can be caught;</a:t>
            </a:r>
          </a:p>
          <a:p>
            <a:pPr lvl="0"/>
            <a:r>
              <a:rPr lang="en-US"/>
              <a:t>•glasses, keys, or name tags dangling from cord or chains can be hazardous; make sure to use breakaway safety cords or lanyards.”</a:t>
            </a:r>
          </a:p>
          <a:p>
            <a:pPr lvl="0"/>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8486D5-EA34-4B8E-93A0-AA2890673092}"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679CFD-9856-4540-884D-AC8D83397EA0}"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B40A2C-1774-458B-9B6F-50A2A0F240FD}" type="slidenum">
              <a:t>21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99AFF4-8764-4C4D-97AA-E9F7DC33CC9D}" type="slidenum">
              <a:t>22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B0123F-014E-4B82-8E8C-430AB021B596}" type="slidenum">
              <a:t>23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You may be trying to de-escalate the situation when talking with an individual, but your body language may be saying something else. Remember the patient will react to what you are saying with your body language</a:t>
            </a:r>
          </a:p>
          <a:p>
            <a:pPr lvl="0"/>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2533C5-6995-4C13-94C4-993AD5DA8D0D}"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A656F4-A34F-4002-8D53-9EB8B56ED9A5}" type="slidenum">
              <a:t>25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Discuss consistency</a:t>
            </a:r>
            <a:r>
              <a:rPr lang="en-US" baseline="0" dirty="0" smtClean="0"/>
              <a:t> examples, know hospital protocols and procedures, if you don’t know, find out. (Allowing visitors to get water behind nurses station)</a:t>
            </a:r>
            <a:endParaRPr lang="en-US" dirty="0"/>
          </a:p>
        </p:txBody>
      </p:sp>
      <p:sp>
        <p:nvSpPr>
          <p:cNvPr id="4" name="Slide Number Placeholder 3"/>
          <p:cNvSpPr>
            <a:spLocks noGrp="1"/>
          </p:cNvSpPr>
          <p:nvPr>
            <p:ph type="sldNum" sz="quarter" idx="10"/>
          </p:nvPr>
        </p:nvSpPr>
        <p:spPr/>
        <p:txBody>
          <a:bodyPr/>
          <a:lstStyle/>
          <a:p>
            <a:fld id="{E3B6681D-23C2-45BF-AC2F-4D1D66CF817C}" type="slidenum">
              <a:rPr lang="en-US" smtClean="0"/>
              <a:t>28</a:t>
            </a:fld>
            <a:endParaRPr lang="en-US" dirty="0"/>
          </a:p>
        </p:txBody>
      </p:sp>
    </p:spTree>
    <p:extLst>
      <p:ext uri="{BB962C8B-B14F-4D97-AF65-F5344CB8AC3E}">
        <p14:creationId xmlns:p14="http://schemas.microsoft.com/office/powerpoint/2010/main" val="2176548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68323E-44F2-4244-A947-11FF81694AE9}" type="slidenum">
              <a:t>29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62A279-51E8-497C-BDC3-81EA23085110}"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Note</a:t>
            </a:r>
            <a:r>
              <a:rPr lang="en-US" baseline="0" dirty="0" smtClean="0"/>
              <a:t> the warning signs, acknowledge the patient’s/visitor’s concern, maybe they have been complaining about this one nurse in ER or not getting their food on time. Acknowledge this with the individual and help them move on. </a:t>
            </a:r>
          </a:p>
          <a:p>
            <a:endParaRPr lang="en-US" baseline="0" dirty="0" smtClean="0"/>
          </a:p>
          <a:p>
            <a:r>
              <a:rPr lang="en-US" baseline="0" dirty="0" smtClean="0"/>
              <a:t>Warning signs: </a:t>
            </a:r>
            <a:r>
              <a:rPr lang="en-US" dirty="0" smtClean="0"/>
              <a:t> Change in posture</a:t>
            </a:r>
          </a:p>
          <a:p>
            <a:r>
              <a:rPr lang="en-US" dirty="0" smtClean="0"/>
              <a:t>Stands taller, sets shoulders</a:t>
            </a:r>
          </a:p>
          <a:p>
            <a:r>
              <a:rPr lang="en-US" dirty="0" smtClean="0"/>
              <a:t>Moves away/moves closer</a:t>
            </a:r>
          </a:p>
          <a:p>
            <a:r>
              <a:rPr lang="en-US" dirty="0" smtClean="0"/>
              <a:t>Points</a:t>
            </a:r>
          </a:p>
          <a:p>
            <a:r>
              <a:rPr lang="en-US" dirty="0" smtClean="0"/>
              <a:t>Forms a fist may load the arms</a:t>
            </a:r>
          </a:p>
          <a:p>
            <a:endParaRPr lang="en-US" dirty="0" smtClean="0"/>
          </a:p>
          <a:p>
            <a:endParaRPr lang="en-US" dirty="0" smtClean="0"/>
          </a:p>
          <a:p>
            <a:r>
              <a:rPr lang="en-US" dirty="0" smtClean="0"/>
              <a:t>Escalation </a:t>
            </a:r>
          </a:p>
          <a:p>
            <a:r>
              <a:rPr lang="en-US" dirty="0" smtClean="0"/>
              <a:t>The person shows obvious signs of distress, including observable physical changes and changes in behavior.</a:t>
            </a:r>
          </a:p>
          <a:p>
            <a:endParaRPr lang="en-US" dirty="0"/>
          </a:p>
        </p:txBody>
      </p:sp>
      <p:sp>
        <p:nvSpPr>
          <p:cNvPr id="4" name="Slide Number Placeholder 3"/>
          <p:cNvSpPr>
            <a:spLocks noGrp="1"/>
          </p:cNvSpPr>
          <p:nvPr>
            <p:ph type="sldNum" sz="quarter" idx="10"/>
          </p:nvPr>
        </p:nvSpPr>
        <p:spPr/>
        <p:txBody>
          <a:bodyPr/>
          <a:lstStyle/>
          <a:p>
            <a:fld id="{E3B6681D-23C2-45BF-AC2F-4D1D66CF817C}" type="slidenum">
              <a:rPr lang="en-US" smtClean="0"/>
              <a:t>31</a:t>
            </a:fld>
            <a:endParaRPr lang="en-US" dirty="0"/>
          </a:p>
        </p:txBody>
      </p:sp>
    </p:spTree>
    <p:extLst>
      <p:ext uri="{BB962C8B-B14F-4D97-AF65-F5344CB8AC3E}">
        <p14:creationId xmlns:p14="http://schemas.microsoft.com/office/powerpoint/2010/main" val="3434049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The next slides on approach deal with the first stages of the crisis cycle: stimulation to escalation</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77EFC1-16A9-4AC3-9F6F-4B9F93F4F6A9}" type="slidenum">
              <a:t>32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F126DD-BCB1-49BC-8FC2-13365342D19B}"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BCDF02-5571-47B6-A394-9AD9E1BA206D}"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*Lauretta Luck, Debra Jackson &amp; Kim Usher, "STAMP: components of observablebehaviour that indicate potential for patient violence in emergency departments,"Journal of Advanced Nursing (2007), Volume 59, Issue 1, pages 11-­‐19.</a:t>
            </a:r>
            <a:endParaRPr lang="en-US" dirty="0"/>
          </a:p>
        </p:txBody>
      </p:sp>
      <p:sp>
        <p:nvSpPr>
          <p:cNvPr id="4" name="Slide Number Placeholder 3"/>
          <p:cNvSpPr>
            <a:spLocks noGrp="1"/>
          </p:cNvSpPr>
          <p:nvPr>
            <p:ph type="sldNum" sz="quarter" idx="10"/>
          </p:nvPr>
        </p:nvSpPr>
        <p:spPr/>
        <p:txBody>
          <a:bodyPr/>
          <a:lstStyle/>
          <a:p>
            <a:fld id="{E3B6681D-23C2-45BF-AC2F-4D1D66CF817C}" type="slidenum">
              <a:rPr lang="en-US" smtClean="0"/>
              <a:t>34</a:t>
            </a:fld>
            <a:endParaRPr lang="en-US" dirty="0"/>
          </a:p>
        </p:txBody>
      </p:sp>
    </p:spTree>
    <p:extLst>
      <p:ext uri="{BB962C8B-B14F-4D97-AF65-F5344CB8AC3E}">
        <p14:creationId xmlns:p14="http://schemas.microsoft.com/office/powerpoint/2010/main" val="424602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AC39A6-C1C8-4A4C-8A1B-581FA066BC2C}" type="slidenum">
              <a:t>35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a:t>
            </a:r>
            <a:r>
              <a:rPr lang="en-US" baseline="0" dirty="0" smtClean="0"/>
              <a:t> next slides on approach deal with the first stages of the crisis cycle: stimulation to escalation</a:t>
            </a:r>
            <a:endParaRPr lang="en-US" dirty="0"/>
          </a:p>
        </p:txBody>
      </p:sp>
      <p:sp>
        <p:nvSpPr>
          <p:cNvPr id="4" name="Slide Number Placeholder 3"/>
          <p:cNvSpPr>
            <a:spLocks noGrp="1"/>
          </p:cNvSpPr>
          <p:nvPr>
            <p:ph type="sldNum" sz="quarter" idx="10"/>
          </p:nvPr>
        </p:nvSpPr>
        <p:spPr/>
        <p:txBody>
          <a:bodyPr/>
          <a:lstStyle/>
          <a:p>
            <a:fld id="{E3B6681D-23C2-45BF-AC2F-4D1D66CF817C}" type="slidenum">
              <a:rPr lang="en-US" smtClean="0"/>
              <a:t>36</a:t>
            </a:fld>
            <a:endParaRPr lang="en-US" dirty="0"/>
          </a:p>
        </p:txBody>
      </p:sp>
    </p:spTree>
    <p:extLst>
      <p:ext uri="{BB962C8B-B14F-4D97-AF65-F5344CB8AC3E}">
        <p14:creationId xmlns:p14="http://schemas.microsoft.com/office/powerpoint/2010/main" val="2119864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 alert to early signs of a patient's rising anxiety; perhaps offer an empathic inquiry such as, "You seem to be upset...can you tell me what's troubling you?" </a:t>
            </a:r>
            <a:endParaRPr lang="en-US" dirty="0"/>
          </a:p>
        </p:txBody>
      </p:sp>
      <p:sp>
        <p:nvSpPr>
          <p:cNvPr id="4" name="Slide Number Placeholder 3"/>
          <p:cNvSpPr>
            <a:spLocks noGrp="1"/>
          </p:cNvSpPr>
          <p:nvPr>
            <p:ph type="sldNum" sz="quarter" idx="10"/>
          </p:nvPr>
        </p:nvSpPr>
        <p:spPr/>
        <p:txBody>
          <a:bodyPr/>
          <a:lstStyle/>
          <a:p>
            <a:fld id="{E3B6681D-23C2-45BF-AC2F-4D1D66CF817C}" type="slidenum">
              <a:rPr lang="en-US" smtClean="0"/>
              <a:t>37</a:t>
            </a:fld>
            <a:endParaRPr lang="en-US" dirty="0"/>
          </a:p>
        </p:txBody>
      </p:sp>
    </p:spTree>
    <p:extLst>
      <p:ext uri="{BB962C8B-B14F-4D97-AF65-F5344CB8AC3E}">
        <p14:creationId xmlns:p14="http://schemas.microsoft.com/office/powerpoint/2010/main" val="322530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3FB7CA-730B-4A04-9A26-64F63257EFE7}" type="slidenum">
              <a:t>38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Do not confuse setting limits with issuing threats which can signal to the patient that the situation is more hopeless than they had perceived, and may precipitate a violent response. Also, avoid arguing, as that may precipitate a violent resolution of crisis (CDC, NIOSH, 2015)</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478D33-89E6-495F-9219-87C7824C06EB}" type="slidenum">
              <a:t>39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11E836-D1F4-45BD-B360-75D5EF2921F1}" type="slidenum">
              <a:t>40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A28F2D-9F5A-467D-A850-86DD95B1AADB}" type="slidenum">
              <a:t>41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7C35DD-84DB-4DA4-B5FB-6EA98160BD62}" type="slidenum">
              <a:t>42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Interaction time: Ask group members if they feel safe at work? </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BEF09E-63C3-4530-B88A-3E517F3D67A6}"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7C35DD-84DB-4DA4-B5FB-6EA98160BD62}"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F90605-762A-4D6A-B5C7-37FAFDED6F53}"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Danger: whenever you or someone else is imminent danger of being assaulted, or hurt, it is time to ack.</a:t>
            </a:r>
          </a:p>
          <a:p>
            <a:pPr lvl="0"/>
            <a:r>
              <a:rPr lang="en-US"/>
              <a:t>Overriding concern: Whenever you think that a matter of higher priority requires your immediate attention or your presence, it is time to act.</a:t>
            </a:r>
          </a:p>
          <a:p>
            <a:pPr lvl="0"/>
            <a:r>
              <a:rPr lang="en-US"/>
              <a:t>No Progress: Whenever you feel you have exhausted all of your verbal options and the patient is still not complying, it is time to act.</a:t>
            </a:r>
          </a:p>
          <a:p>
            <a:pPr lvl="0"/>
            <a:r>
              <a:rPr lang="en-US"/>
              <a:t>Escape: Arises out of need to remove self or others from an area due to signs of violence</a:t>
            </a:r>
          </a:p>
          <a:p>
            <a:pPr lvl="0"/>
            <a:r>
              <a:rPr lang="en-US"/>
              <a:t>At later stages along the Crisis Continuum a person may begin showing signs of loss of self-control and problem-solving ability. Verbal and non-verbal interventions can still be effective but additional techniques and precautions should be taken. Your focus now turns to protecting yourself and those around you. </a:t>
            </a:r>
          </a:p>
          <a:p>
            <a:pPr lvl="0"/>
            <a:endParaRPr lang="en-US"/>
          </a:p>
          <a:p>
            <a:pPr lvl="0"/>
            <a:r>
              <a:rPr lang="en-US"/>
              <a:t>Don't go it alone, enlist the help of Security or colleagues. Be prepared to use your panic device and to physically remove yourself if necessary. Position yourself to exit easily. Remove other patients or visitors from the room. If the person continues to escalate, follow your organization's procedure for immediate response to violent behavior. (CDC, NIOSH, 2015)</a:t>
            </a:r>
          </a:p>
          <a:p>
            <a:pPr lvl="0"/>
            <a:r>
              <a:rPr lang="en-US"/>
              <a:t> </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633D6D-BF7F-487F-8E8D-7B889CE74BB5}" type="slidenum">
              <a:t>45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B0EFE5-067F-41B3-A98D-A151FCBBFB89}" type="slidenum">
              <a:t>46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3FB7CA-730B-4A04-9A26-64F63257EFE7}" type="slidenum">
              <a:t>47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Interaction time: before moving to next slide ask group members: Have you ever failed to report a violent incident and why?</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44D1BF-BE66-42B5-B9EF-7AA9456CDD7E}" type="slidenum">
              <a:t>48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35C4A9-BEC7-43C0-83AE-AF424B780555}" type="slidenum">
              <a:t>49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B19E2A-65E7-4977-BF48-882199C85703}" type="slidenum">
              <a:t>50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C4FDE4-F38E-4F74-A09D-395D02EFFD03}" type="slidenum">
              <a:t>51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Per CDC (2015), customer/client type violence most common followed by worker on worker. OSHA describes as well. </a:t>
            </a:r>
          </a:p>
          <a:p>
            <a:pPr marL="174705" lvl="0" indent="-174705">
              <a:buSzPct val="100000"/>
              <a:buFont typeface="Arial" pitchFamily="34"/>
              <a:buChar char="•"/>
            </a:pPr>
            <a:r>
              <a:rPr lang="en-US"/>
              <a:t>Most frequent areas of violence include ER, geriatric units, psychiatric units, waiting rooms, large urban areas (ENA,2015)</a:t>
            </a:r>
          </a:p>
          <a:p>
            <a:pPr marL="174705" lvl="0" indent="-174705">
              <a:buSzPct val="100000"/>
              <a:buFont typeface="Arial" pitchFamily="34"/>
              <a:buChar char="•"/>
            </a:pPr>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985130-B925-42BB-86A1-298968F307D6}"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24B0D9-2076-4F7F-9164-A7A15798A3CF}"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78C361-DE14-4204-8017-B0E7192D79C1}"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953D71-EF3F-465D-AB8B-2AECDEBEEE0F}"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txBox="1">
            <a:spLocks noGrp="1"/>
          </p:cNvSpPr>
          <p:nvPr>
            <p:ph type="body" sz="quarter" idx="1"/>
          </p:nvPr>
        </p:nvSpPr>
        <p:spPr/>
        <p:txBody>
          <a:bodyPr/>
          <a:lstStyle/>
          <a:p>
            <a:pPr lvl="0"/>
            <a:r>
              <a:rPr lang="en-US"/>
              <a:t>It is important to realize that, although some psychiatric diagnoses are associated with violent behavior, most people who are violent are not mentally ill, and most people who are mentally ill are not violent. Substance abuse is a major contributor to violence in populations both with and without psychiatric diagnoses (Friedman, 2006).</a:t>
            </a:r>
          </a:p>
        </p:txBody>
      </p:sp>
      <p:sp>
        <p:nvSpPr>
          <p:cNvPr id="4" name="Slide Number Placeholder 3"/>
          <p:cNvSpPr txBox="1"/>
          <p:nvPr/>
        </p:nvSpPr>
        <p:spPr>
          <a:xfrm>
            <a:off x="3970937" y="8829967"/>
            <a:ext cx="3037837" cy="464816"/>
          </a:xfrm>
          <a:prstGeom prst="rect">
            <a:avLst/>
          </a:prstGeom>
          <a:noFill/>
          <a:ln>
            <a:noFill/>
          </a:ln>
        </p:spPr>
        <p:txBody>
          <a:bodyPr vert="horz" wrap="square" lIns="93177" tIns="46588" rIns="93177" bIns="4658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55C535-62EF-4E8B-90F7-DB502E4F5AD9}"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p:cNvSpPr/>
          <p:nvPr/>
        </p:nvSpPr>
        <p:spPr>
          <a:xfrm>
            <a:off x="7010403" y="152403"/>
            <a:ext cx="1981203" cy="6556248"/>
          </a:xfrm>
          <a:prstGeom prst="rect">
            <a:avLst/>
          </a:prstGeom>
          <a:solidFill>
            <a:srgbClr val="98C72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7"/>
          <p:cNvSpPr/>
          <p:nvPr/>
        </p:nvSpPr>
        <p:spPr>
          <a:xfrm>
            <a:off x="152403" y="153920"/>
            <a:ext cx="6705596" cy="6553203"/>
          </a:xfrm>
          <a:prstGeom prst="rect">
            <a:avLst/>
          </a:prstGeom>
          <a:solidFill>
            <a:srgbClr val="5B697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Subtitle 2"/>
          <p:cNvSpPr txBox="1">
            <a:spLocks noGrp="1"/>
          </p:cNvSpPr>
          <p:nvPr>
            <p:ph type="subTitle" idx="1"/>
          </p:nvPr>
        </p:nvSpPr>
        <p:spPr>
          <a:xfrm>
            <a:off x="7010403" y="2052956"/>
            <a:ext cx="1981203" cy="1828800"/>
          </a:xfrm>
        </p:spPr>
        <p:txBody>
          <a:bodyPr anchor="ctr"/>
          <a:lstStyle>
            <a:lvl1pPr marL="0" indent="0">
              <a:buNone/>
              <a:defRPr sz="1900">
                <a:solidFill>
                  <a:srgbClr val="FFFFFF"/>
                </a:solidFill>
              </a:defRPr>
            </a:lvl1pPr>
          </a:lstStyle>
          <a:p>
            <a:pPr lvl="0"/>
            <a:r>
              <a:rPr lang="en-US"/>
              <a:t>Click to edit Master subtitle style</a:t>
            </a:r>
          </a:p>
        </p:txBody>
      </p:sp>
      <p:sp>
        <p:nvSpPr>
          <p:cNvPr id="5" name="Date Placeholder 9"/>
          <p:cNvSpPr txBox="1">
            <a:spLocks noGrp="1"/>
          </p:cNvSpPr>
          <p:nvPr>
            <p:ph type="dt" sz="half" idx="7"/>
          </p:nvPr>
        </p:nvSpPr>
        <p:spPr/>
        <p:txBody>
          <a:bodyPr/>
          <a:lstStyle>
            <a:lvl1pPr>
              <a:defRPr>
                <a:solidFill>
                  <a:srgbClr val="E7ECED"/>
                </a:solidFill>
              </a:defRPr>
            </a:lvl1pPr>
          </a:lstStyle>
          <a:p>
            <a:pPr lvl="0"/>
            <a:fld id="{8891A863-D768-4D64-900E-811841B43E13}" type="datetime1">
              <a:rPr lang="en-US"/>
              <a:pPr lvl="0"/>
              <a:t>3/17/2017</a:t>
            </a:fld>
            <a:endParaRPr lang="en-US"/>
          </a:p>
        </p:txBody>
      </p:sp>
      <p:sp>
        <p:nvSpPr>
          <p:cNvPr id="6" name="Slide Number Placeholder 10"/>
          <p:cNvSpPr txBox="1">
            <a:spLocks noGrp="1"/>
          </p:cNvSpPr>
          <p:nvPr>
            <p:ph type="sldNum" sz="quarter" idx="8"/>
          </p:nvPr>
        </p:nvSpPr>
        <p:spPr/>
        <p:txBody>
          <a:bodyPr/>
          <a:lstStyle>
            <a:lvl1pPr>
              <a:defRPr>
                <a:solidFill>
                  <a:srgbClr val="FFFFFF"/>
                </a:solidFill>
              </a:defRPr>
            </a:lvl1pPr>
          </a:lstStyle>
          <a:p>
            <a:pPr lvl="0"/>
            <a:fld id="{0D600569-30DF-4F69-AC25-6C78A8EC6323}" type="slidenum">
              <a:t>‹#›</a:t>
            </a:fld>
            <a:endParaRPr lang="en-US"/>
          </a:p>
        </p:txBody>
      </p:sp>
      <p:sp>
        <p:nvSpPr>
          <p:cNvPr id="7" name="Footer Placeholder 11"/>
          <p:cNvSpPr txBox="1">
            <a:spLocks noGrp="1"/>
          </p:cNvSpPr>
          <p:nvPr>
            <p:ph type="ftr" sz="quarter" idx="9"/>
          </p:nvPr>
        </p:nvSpPr>
        <p:spPr/>
        <p:txBody>
          <a:bodyPr/>
          <a:lstStyle>
            <a:lvl1pPr>
              <a:defRPr>
                <a:solidFill>
                  <a:srgbClr val="E7ECED"/>
                </a:solidFill>
              </a:defRPr>
            </a:lvl1pPr>
          </a:lstStyle>
          <a:p>
            <a:pPr lvl="0"/>
            <a:endParaRPr lang="en-US"/>
          </a:p>
        </p:txBody>
      </p:sp>
      <p:sp>
        <p:nvSpPr>
          <p:cNvPr id="8" name="Title 12"/>
          <p:cNvSpPr txBox="1">
            <a:spLocks noGrp="1"/>
          </p:cNvSpPr>
          <p:nvPr>
            <p:ph type="ctrTitle"/>
          </p:nvPr>
        </p:nvSpPr>
        <p:spPr>
          <a:xfrm>
            <a:off x="457200" y="2052956"/>
            <a:ext cx="6324603" cy="1828800"/>
          </a:xfrm>
        </p:spPr>
        <p:txBody>
          <a:bodyPr anchorCtr="0"/>
          <a:lstStyle>
            <a:lvl1pPr algn="r">
              <a:defRPr sz="4200" spc="150"/>
            </a:lvl1pPr>
          </a:lstStyle>
          <a:p>
            <a:pPr lvl="0"/>
            <a:r>
              <a:rPr lang="en-US"/>
              <a:t>Click to edit Master title style</a:t>
            </a:r>
          </a:p>
        </p:txBody>
      </p:sp>
    </p:spTree>
    <p:extLst>
      <p:ext uri="{BB962C8B-B14F-4D97-AF65-F5344CB8AC3E}">
        <p14:creationId xmlns:p14="http://schemas.microsoft.com/office/powerpoint/2010/main" val="405224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48573AC3-2E0A-4F28-881F-8155C63BF428}" type="datetime1">
              <a:rPr lang="en-US"/>
              <a:pPr lvl="0"/>
              <a:t>3/17/2017</a:t>
            </a:fld>
            <a:endParaRPr lang="en-US"/>
          </a:p>
        </p:txBody>
      </p:sp>
      <p:sp>
        <p:nvSpPr>
          <p:cNvPr id="3" name="Footer Placeholder 4"/>
          <p:cNvSpPr txBox="1">
            <a:spLocks noGrp="1"/>
          </p:cNvSpPr>
          <p:nvPr>
            <p:ph type="ftr" sz="quarter" idx="9"/>
          </p:nvPr>
        </p:nvSpPr>
        <p:spPr/>
        <p:txBody>
          <a:bodyPr/>
          <a:lstStyle>
            <a:lvl1pPr>
              <a:defRPr/>
            </a:lvl1pPr>
          </a:lstStyle>
          <a:p>
            <a:pPr lvl="0"/>
            <a:endParaRPr lang="en-US"/>
          </a:p>
        </p:txBody>
      </p:sp>
      <p:sp>
        <p:nvSpPr>
          <p:cNvPr id="4" name="Slide Number Placeholder 5"/>
          <p:cNvSpPr txBox="1">
            <a:spLocks noGrp="1"/>
          </p:cNvSpPr>
          <p:nvPr>
            <p:ph type="sldNum" sz="quarter" idx="8"/>
          </p:nvPr>
        </p:nvSpPr>
        <p:spPr/>
        <p:txBody>
          <a:bodyPr/>
          <a:lstStyle>
            <a:lvl1pPr>
              <a:defRPr/>
            </a:lvl1pPr>
          </a:lstStyle>
          <a:p>
            <a:pPr lvl="0"/>
            <a:fld id="{35B7A8AC-E7AE-46D6-94FF-81AB6B8098B4}" type="slidenum">
              <a:t>‹#›</a:t>
            </a:fld>
            <a:endParaRPr lang="en-US"/>
          </a:p>
        </p:txBody>
      </p:sp>
    </p:spTree>
    <p:extLst>
      <p:ext uri="{BB962C8B-B14F-4D97-AF65-F5344CB8AC3E}">
        <p14:creationId xmlns:p14="http://schemas.microsoft.com/office/powerpoint/2010/main" val="322096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p:cNvSpPr/>
          <p:nvPr/>
        </p:nvSpPr>
        <p:spPr>
          <a:xfrm>
            <a:off x="152403" y="147318"/>
            <a:ext cx="6705596" cy="6556248"/>
          </a:xfrm>
          <a:prstGeom prst="rect">
            <a:avLst/>
          </a:prstGeom>
          <a:solidFill>
            <a:srgbClr val="E7ECED"/>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7"/>
          <p:cNvSpPr/>
          <p:nvPr/>
        </p:nvSpPr>
        <p:spPr>
          <a:xfrm>
            <a:off x="7010403" y="147318"/>
            <a:ext cx="1956047" cy="6556248"/>
          </a:xfrm>
          <a:prstGeom prst="rect">
            <a:avLst/>
          </a:prstGeom>
          <a:solidFill>
            <a:srgbClr val="5B697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Vertical Title 1"/>
          <p:cNvSpPr txBox="1">
            <a:spLocks noGrp="1"/>
          </p:cNvSpPr>
          <p:nvPr>
            <p:ph type="title" orient="vert"/>
          </p:nvPr>
        </p:nvSpPr>
        <p:spPr>
          <a:xfrm>
            <a:off x="7162796" y="274640"/>
            <a:ext cx="1676396" cy="5851529"/>
          </a:xfrm>
        </p:spPr>
        <p:txBody>
          <a:bodyPr vert="eaVert"/>
          <a:lstStyle>
            <a:lvl1pPr>
              <a:defRPr/>
            </a:lvl1pPr>
          </a:lstStyle>
          <a:p>
            <a:pPr lvl="0"/>
            <a:r>
              <a:rPr lang="en-US"/>
              <a:t>Click to edit Master title style</a:t>
            </a:r>
          </a:p>
        </p:txBody>
      </p:sp>
      <p:sp>
        <p:nvSpPr>
          <p:cNvPr id="5"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txBox="1">
            <a:spLocks noGrp="1"/>
          </p:cNvSpPr>
          <p:nvPr>
            <p:ph type="dt" sz="half" idx="7"/>
          </p:nvPr>
        </p:nvSpPr>
        <p:spPr/>
        <p:txBody>
          <a:bodyPr/>
          <a:lstStyle>
            <a:lvl1pPr>
              <a:defRPr/>
            </a:lvl1pPr>
          </a:lstStyle>
          <a:p>
            <a:pPr lvl="0"/>
            <a:fld id="{1C2788BA-B0DB-4F1F-B4F5-D157A6551233}" type="datetime1">
              <a:rPr lang="en-US"/>
              <a:pPr lvl="0"/>
              <a:t>3/17/2017</a:t>
            </a:fld>
            <a:endParaRPr lang="en-US"/>
          </a:p>
        </p:txBody>
      </p:sp>
      <p:sp>
        <p:nvSpPr>
          <p:cNvPr id="7" name="Footer Placeholder 4"/>
          <p:cNvSpPr txBox="1">
            <a:spLocks noGrp="1"/>
          </p:cNvSpPr>
          <p:nvPr>
            <p:ph type="ftr" sz="quarter" idx="9"/>
          </p:nvPr>
        </p:nvSpPr>
        <p:spPr/>
        <p:txBody>
          <a:bodyPr/>
          <a:lstStyle>
            <a:lvl1pPr>
              <a:defRPr/>
            </a:lvl1pPr>
          </a:lstStyle>
          <a:p>
            <a:pPr lvl="0"/>
            <a:endParaRPr lang="en-US"/>
          </a:p>
        </p:txBody>
      </p:sp>
      <p:sp>
        <p:nvSpPr>
          <p:cNvPr id="8" name="Slide Number Placeholder 5"/>
          <p:cNvSpPr txBox="1">
            <a:spLocks noGrp="1"/>
          </p:cNvSpPr>
          <p:nvPr>
            <p:ph type="sldNum" sz="quarter" idx="8"/>
          </p:nvPr>
        </p:nvSpPr>
        <p:spPr/>
        <p:txBody>
          <a:bodyPr/>
          <a:lstStyle>
            <a:lvl1pPr>
              <a:defRPr>
                <a:solidFill>
                  <a:srgbClr val="E7ECED"/>
                </a:solidFill>
              </a:defRPr>
            </a:lvl1pPr>
          </a:lstStyle>
          <a:p>
            <a:pPr lvl="0"/>
            <a:fld id="{378E46F1-B2A2-4594-A27B-EC1036FFEDB5}" type="slidenum">
              <a:t>‹#›</a:t>
            </a:fld>
            <a:endParaRPr lang="en-US"/>
          </a:p>
        </p:txBody>
      </p:sp>
    </p:spTree>
    <p:extLst>
      <p:ext uri="{BB962C8B-B14F-4D97-AF65-F5344CB8AC3E}">
        <p14:creationId xmlns:p14="http://schemas.microsoft.com/office/powerpoint/2010/main" val="48565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0F2C5E-40EF-4BBB-9949-75DA41E1B65E}" type="datetimeFigureOut">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68490-BDF5-4795-A334-0A6E9EE23BE8}"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687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0F2C5E-40EF-4BBB-9949-75DA41E1B65E}" type="datetimeFigureOut">
              <a:rPr lang="en-US" smtClean="0"/>
              <a:t>3/17/2017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A68490-BDF5-4795-A334-0A6E9EE23BE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129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Footer Placeholder 4"/>
          <p:cNvSpPr txBox="1">
            <a:spLocks noGrp="1"/>
          </p:cNvSpPr>
          <p:nvPr>
            <p:ph type="ftr" sz="quarter" idx="9"/>
          </p:nvPr>
        </p:nvSpPr>
        <p:spPr/>
        <p:txBody>
          <a:bodyPr/>
          <a:lstStyle>
            <a:lvl1pPr>
              <a:defRPr/>
            </a:lvl1pPr>
          </a:lstStyle>
          <a:p>
            <a:pPr lvl="0"/>
            <a:endParaRPr lang="en-US"/>
          </a:p>
        </p:txBody>
      </p:sp>
      <p:sp>
        <p:nvSpPr>
          <p:cNvPr id="3" name="Slide Number Placeholder 5"/>
          <p:cNvSpPr txBox="1">
            <a:spLocks noGrp="1"/>
          </p:cNvSpPr>
          <p:nvPr>
            <p:ph type="sldNum" sz="quarter" idx="8"/>
          </p:nvPr>
        </p:nvSpPr>
        <p:spPr/>
        <p:txBody>
          <a:bodyPr/>
          <a:lstStyle>
            <a:lvl1pPr>
              <a:defRPr/>
            </a:lvl1pPr>
          </a:lstStyle>
          <a:p>
            <a:pPr lvl="0"/>
            <a:fld id="{3F665141-15E8-468D-9ED8-937F278B9B19}" type="slidenum">
              <a:t>‹#›</a:t>
            </a:fld>
            <a:endParaRPr lang="en-US"/>
          </a:p>
        </p:txBody>
      </p:sp>
      <p:sp>
        <p:nvSpPr>
          <p:cNvPr id="4" name="Title 6"/>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151802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7010403" y="152403"/>
            <a:ext cx="1981203" cy="6556248"/>
          </a:xfrm>
          <a:prstGeom prst="rect">
            <a:avLst/>
          </a:prstGeom>
          <a:solidFill>
            <a:srgbClr val="5B697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7"/>
          <p:cNvSpPr/>
          <p:nvPr/>
        </p:nvSpPr>
        <p:spPr>
          <a:xfrm>
            <a:off x="152403" y="153920"/>
            <a:ext cx="6705596" cy="6553203"/>
          </a:xfrm>
          <a:prstGeom prst="rect">
            <a:avLst/>
          </a:prstGeom>
          <a:solidFill>
            <a:srgbClr val="98C72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Text Placeholder 2"/>
          <p:cNvSpPr txBox="1">
            <a:spLocks noGrp="1"/>
          </p:cNvSpPr>
          <p:nvPr>
            <p:ph type="body" idx="1"/>
          </p:nvPr>
        </p:nvSpPr>
        <p:spPr>
          <a:xfrm>
            <a:off x="7162796" y="2892274"/>
            <a:ext cx="1600200" cy="1645920"/>
          </a:xfrm>
        </p:spPr>
        <p:txBody>
          <a:bodyPr anchor="ctr"/>
          <a:lstStyle>
            <a:lvl1pPr marL="0" indent="0">
              <a:buNone/>
              <a:defRPr>
                <a:solidFill>
                  <a:srgbClr val="E7ECED"/>
                </a:solidFill>
              </a:defRPr>
            </a:lvl1pPr>
          </a:lstStyle>
          <a:p>
            <a:pPr lvl="0"/>
            <a:r>
              <a:rPr lang="en-US"/>
              <a:t>Click to edit Master text styles</a:t>
            </a:r>
          </a:p>
        </p:txBody>
      </p:sp>
      <p:sp>
        <p:nvSpPr>
          <p:cNvPr id="5" name="Date Placeholder 8"/>
          <p:cNvSpPr txBox="1">
            <a:spLocks noGrp="1"/>
          </p:cNvSpPr>
          <p:nvPr>
            <p:ph type="dt" sz="half" idx="7"/>
          </p:nvPr>
        </p:nvSpPr>
        <p:spPr/>
        <p:txBody>
          <a:bodyPr/>
          <a:lstStyle>
            <a:lvl1pPr>
              <a:defRPr>
                <a:solidFill>
                  <a:srgbClr val="FFFFFF"/>
                </a:solidFill>
              </a:defRPr>
            </a:lvl1pPr>
          </a:lstStyle>
          <a:p>
            <a:pPr lvl="0"/>
            <a:fld id="{8F1F37EF-D44C-499F-A293-4A5E07CE4A0D}" type="datetime1">
              <a:rPr lang="en-US"/>
              <a:pPr lvl="0"/>
              <a:t>3/17/2017</a:t>
            </a:fld>
            <a:endParaRPr lang="en-US"/>
          </a:p>
        </p:txBody>
      </p:sp>
      <p:sp>
        <p:nvSpPr>
          <p:cNvPr id="6" name="Slide Number Placeholder 9"/>
          <p:cNvSpPr txBox="1">
            <a:spLocks noGrp="1"/>
          </p:cNvSpPr>
          <p:nvPr>
            <p:ph type="sldNum" sz="quarter" idx="8"/>
          </p:nvPr>
        </p:nvSpPr>
        <p:spPr/>
        <p:txBody>
          <a:bodyPr/>
          <a:lstStyle>
            <a:lvl1pPr>
              <a:defRPr>
                <a:solidFill>
                  <a:srgbClr val="E7ECED"/>
                </a:solidFill>
              </a:defRPr>
            </a:lvl1pPr>
          </a:lstStyle>
          <a:p>
            <a:pPr lvl="0"/>
            <a:fld id="{F6D1B7E4-9C2E-43EC-A2B8-723D4779CCD9}" type="slidenum">
              <a:t>‹#›</a:t>
            </a:fld>
            <a:endParaRPr lang="en-US"/>
          </a:p>
        </p:txBody>
      </p:sp>
      <p:sp>
        <p:nvSpPr>
          <p:cNvPr id="7" name="Footer Placeholder 10"/>
          <p:cNvSpPr txBox="1">
            <a:spLocks noGrp="1"/>
          </p:cNvSpPr>
          <p:nvPr>
            <p:ph type="ftr" sz="quarter" idx="9"/>
          </p:nvPr>
        </p:nvSpPr>
        <p:spPr/>
        <p:txBody>
          <a:bodyPr/>
          <a:lstStyle>
            <a:lvl1pPr>
              <a:defRPr>
                <a:solidFill>
                  <a:srgbClr val="FFFFFF"/>
                </a:solidFill>
              </a:defRPr>
            </a:lvl1pPr>
          </a:lstStyle>
          <a:p>
            <a:pPr lvl="0"/>
            <a:endParaRPr lang="en-US"/>
          </a:p>
        </p:txBody>
      </p:sp>
      <p:sp>
        <p:nvSpPr>
          <p:cNvPr id="8" name="Title 11"/>
          <p:cNvSpPr txBox="1">
            <a:spLocks noGrp="1"/>
          </p:cNvSpPr>
          <p:nvPr>
            <p:ph type="title"/>
          </p:nvPr>
        </p:nvSpPr>
        <p:spPr>
          <a:xfrm>
            <a:off x="381003" y="2892274"/>
            <a:ext cx="6324603" cy="1645920"/>
          </a:xfrm>
        </p:spPr>
        <p:txBody>
          <a:bodyPr anchorCtr="0"/>
          <a:lstStyle>
            <a:lvl1pPr algn="r">
              <a:defRPr sz="4200" spc="150"/>
            </a:lvl1pPr>
          </a:lstStyle>
          <a:p>
            <a:pPr lvl="0"/>
            <a:r>
              <a:rPr lang="en-US"/>
              <a:t>Click to edit Master title style</a:t>
            </a:r>
          </a:p>
        </p:txBody>
      </p:sp>
    </p:spTree>
    <p:extLst>
      <p:ext uri="{BB962C8B-B14F-4D97-AF65-F5344CB8AC3E}">
        <p14:creationId xmlns:p14="http://schemas.microsoft.com/office/powerpoint/2010/main" val="257158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fld id="{99B81AEB-F6E0-47FA-B00F-E26B8AEE7167}" type="datetime1">
              <a:rPr lang="en-US"/>
              <a:pPr lvl="0"/>
              <a:t>3/17/2017</a:t>
            </a:fld>
            <a:endParaRPr lang="en-US"/>
          </a:p>
        </p:txBody>
      </p:sp>
      <p:sp>
        <p:nvSpPr>
          <p:cNvPr id="3" name="Footer Placeholder 5"/>
          <p:cNvSpPr txBox="1">
            <a:spLocks noGrp="1"/>
          </p:cNvSpPr>
          <p:nvPr>
            <p:ph type="ftr" sz="quarter" idx="9"/>
          </p:nvPr>
        </p:nvSpPr>
        <p:spPr/>
        <p:txBody>
          <a:bodyPr/>
          <a:lstStyle>
            <a:lvl1pPr>
              <a:defRPr/>
            </a:lvl1pPr>
          </a:lstStyle>
          <a:p>
            <a:pPr lvl="0"/>
            <a:endParaRPr lang="en-US"/>
          </a:p>
        </p:txBody>
      </p:sp>
      <p:sp>
        <p:nvSpPr>
          <p:cNvPr id="4" name="Slide Number Placeholder 6"/>
          <p:cNvSpPr txBox="1">
            <a:spLocks noGrp="1"/>
          </p:cNvSpPr>
          <p:nvPr>
            <p:ph type="sldNum" sz="quarter" idx="8"/>
          </p:nvPr>
        </p:nvSpPr>
        <p:spPr/>
        <p:txBody>
          <a:bodyPr/>
          <a:lstStyle>
            <a:lvl1pPr>
              <a:defRPr/>
            </a:lvl1pPr>
          </a:lstStyle>
          <a:p>
            <a:pPr lvl="0"/>
            <a:fld id="{0D330D2E-9A49-42D3-8D5D-E7659A8B1D28}" type="slidenum">
              <a:t>‹#›</a:t>
            </a:fld>
            <a:endParaRPr lang="en-US"/>
          </a:p>
        </p:txBody>
      </p:sp>
      <p:sp>
        <p:nvSpPr>
          <p:cNvPr id="5" name="Title 7"/>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379131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4"/>
          <p:cNvSpPr txBox="1">
            <a:spLocks noGrp="1"/>
          </p:cNvSpPr>
          <p:nvPr>
            <p:ph type="body" idx="1"/>
          </p:nvPr>
        </p:nvSpPr>
        <p:spPr>
          <a:xfrm>
            <a:off x="4645023" y="1722436"/>
            <a:ext cx="4041776" cy="639759"/>
          </a:xfrm>
        </p:spPr>
        <p:txBody>
          <a:bodyPr anchor="b" anchorCtr="1"/>
          <a:lstStyle>
            <a:lvl1pPr marL="0" indent="0" algn="ctr">
              <a:spcBef>
                <a:spcPts val="600"/>
              </a:spcBef>
              <a:buNone/>
              <a:defRPr sz="2400"/>
            </a:lvl1pPr>
          </a:lstStyle>
          <a:p>
            <a:pPr lvl="0"/>
            <a:r>
              <a:rPr lang="en-US"/>
              <a:t>Click to edit Master text styles</a:t>
            </a:r>
          </a:p>
        </p:txBody>
      </p:sp>
      <p:sp>
        <p:nvSpPr>
          <p:cNvPr id="3" name="Content Placeholder 5"/>
          <p:cNvSpPr txBox="1">
            <a:spLocks noGrp="1"/>
          </p:cNvSpPr>
          <p:nvPr>
            <p:ph idx="2"/>
          </p:nvPr>
        </p:nvSpPr>
        <p:spPr>
          <a:xfrm>
            <a:off x="4645023" y="2438403"/>
            <a:ext cx="4041776" cy="3687766"/>
          </a:xfrm>
        </p:spPr>
        <p:txBody>
          <a:bodyPr/>
          <a:lstStyle>
            <a:lvl1pPr>
              <a:spcBef>
                <a:spcPts val="600"/>
              </a:spcBef>
              <a:defRPr sz="2400"/>
            </a:lvl1pPr>
            <a:lvl2pPr>
              <a:spcBef>
                <a:spcPts val="500"/>
              </a:spcBef>
              <a:defRPr sz="2000"/>
            </a:lvl2pPr>
            <a:lvl3pPr>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txBox="1">
            <a:spLocks noGrp="1"/>
          </p:cNvSpPr>
          <p:nvPr>
            <p:ph type="dt" sz="half" idx="7"/>
          </p:nvPr>
        </p:nvSpPr>
        <p:spPr/>
        <p:txBody>
          <a:bodyPr/>
          <a:lstStyle>
            <a:lvl1pPr>
              <a:defRPr/>
            </a:lvl1pPr>
          </a:lstStyle>
          <a:p>
            <a:pPr lvl="0"/>
            <a:fld id="{5664799C-BB9E-43DA-9C22-911DE35F1536}" type="datetime1">
              <a:rPr lang="en-US"/>
              <a:pPr lvl="0"/>
              <a:t>3/17/2017</a:t>
            </a:fld>
            <a:endParaRPr lang="en-US"/>
          </a:p>
        </p:txBody>
      </p:sp>
      <p:sp>
        <p:nvSpPr>
          <p:cNvPr id="5" name="Footer Placeholder 7"/>
          <p:cNvSpPr txBox="1">
            <a:spLocks noGrp="1"/>
          </p:cNvSpPr>
          <p:nvPr>
            <p:ph type="ftr" sz="quarter" idx="9"/>
          </p:nvPr>
        </p:nvSpPr>
        <p:spPr/>
        <p:txBody>
          <a:bodyPr/>
          <a:lstStyle>
            <a:lvl1pPr>
              <a:defRPr/>
            </a:lvl1pPr>
          </a:lstStyle>
          <a:p>
            <a:pPr lvl="0"/>
            <a:endParaRPr lang="en-US"/>
          </a:p>
        </p:txBody>
      </p:sp>
      <p:sp>
        <p:nvSpPr>
          <p:cNvPr id="6" name="Slide Number Placeholder 8"/>
          <p:cNvSpPr txBox="1">
            <a:spLocks noGrp="1"/>
          </p:cNvSpPr>
          <p:nvPr>
            <p:ph type="sldNum" sz="quarter" idx="8"/>
          </p:nvPr>
        </p:nvSpPr>
        <p:spPr/>
        <p:txBody>
          <a:bodyPr/>
          <a:lstStyle>
            <a:lvl1pPr>
              <a:defRPr/>
            </a:lvl1pPr>
          </a:lstStyle>
          <a:p>
            <a:pPr lvl="0"/>
            <a:fld id="{37A219CA-AD47-46D8-AD67-1168353B53AF}" type="slidenum">
              <a:t>‹#›</a:t>
            </a:fld>
            <a:endParaRPr lang="en-US"/>
          </a:p>
        </p:txBody>
      </p:sp>
      <p:sp>
        <p:nvSpPr>
          <p:cNvPr id="7" name="Title 9"/>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99893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Number Placeholder 4"/>
          <p:cNvSpPr txBox="1">
            <a:spLocks noGrp="1"/>
          </p:cNvSpPr>
          <p:nvPr>
            <p:ph type="sldNum" sz="quarter" idx="8"/>
          </p:nvPr>
        </p:nvSpPr>
        <p:spPr/>
        <p:txBody>
          <a:bodyPr/>
          <a:lstStyle>
            <a:lvl1pPr>
              <a:defRPr/>
            </a:lvl1pPr>
          </a:lstStyle>
          <a:p>
            <a:pPr lvl="0"/>
            <a:fld id="{C30C366C-B6FB-451A-B8E7-2B3AB654EBCF}" type="slidenum">
              <a:t>‹#›</a:t>
            </a:fld>
            <a:endParaRPr lang="en-US"/>
          </a:p>
        </p:txBody>
      </p:sp>
      <p:sp>
        <p:nvSpPr>
          <p:cNvPr id="3" name="Title 5"/>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176598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3" y="150921"/>
            <a:ext cx="8831805" cy="6556248"/>
          </a:xfrm>
          <a:prstGeom prst="rect">
            <a:avLst/>
          </a:prstGeom>
          <a:solidFill>
            <a:srgbClr val="E7ECED"/>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Date Placeholder 1"/>
          <p:cNvSpPr txBox="1">
            <a:spLocks noGrp="1"/>
          </p:cNvSpPr>
          <p:nvPr>
            <p:ph type="dt" sz="half" idx="7"/>
          </p:nvPr>
        </p:nvSpPr>
        <p:spPr/>
        <p:txBody>
          <a:bodyPr/>
          <a:lstStyle>
            <a:lvl1pPr>
              <a:defRPr/>
            </a:lvl1pPr>
          </a:lstStyle>
          <a:p>
            <a:pPr lvl="0"/>
            <a:fld id="{FB313CD0-3631-44D4-B026-588FF3069512}" type="datetime1">
              <a:rPr lang="en-US"/>
              <a:pPr lvl="0"/>
              <a:t>3/17/2017</a:t>
            </a:fld>
            <a:endParaRPr lang="en-US"/>
          </a:p>
        </p:txBody>
      </p:sp>
      <p:sp>
        <p:nvSpPr>
          <p:cNvPr id="4" name="Footer Placeholder 2"/>
          <p:cNvSpPr txBox="1">
            <a:spLocks noGrp="1"/>
          </p:cNvSpPr>
          <p:nvPr>
            <p:ph type="ftr" sz="quarter" idx="9"/>
          </p:nvPr>
        </p:nvSpPr>
        <p:spPr/>
        <p:txBody>
          <a:bodyPr/>
          <a:lstStyle>
            <a:lvl1pPr>
              <a:defRPr/>
            </a:lvl1pPr>
          </a:lstStyle>
          <a:p>
            <a:pPr lvl="0"/>
            <a:endParaRPr lang="en-US"/>
          </a:p>
        </p:txBody>
      </p:sp>
      <p:sp>
        <p:nvSpPr>
          <p:cNvPr id="5" name="Slide Number Placeholder 3"/>
          <p:cNvSpPr txBox="1">
            <a:spLocks noGrp="1"/>
          </p:cNvSpPr>
          <p:nvPr>
            <p:ph type="sldNum" sz="quarter" idx="8"/>
          </p:nvPr>
        </p:nvSpPr>
        <p:spPr/>
        <p:txBody>
          <a:bodyPr/>
          <a:lstStyle>
            <a:lvl1pPr>
              <a:defRPr/>
            </a:lvl1pPr>
          </a:lstStyle>
          <a:p>
            <a:pPr lvl="0"/>
            <a:fld id="{CF4A207E-F5B9-4B32-A549-98F86DE534D1}" type="slidenum">
              <a:t>‹#›</a:t>
            </a:fld>
            <a:endParaRPr lang="en-US"/>
          </a:p>
        </p:txBody>
      </p:sp>
    </p:spTree>
    <p:extLst>
      <p:ext uri="{BB962C8B-B14F-4D97-AF65-F5344CB8AC3E}">
        <p14:creationId xmlns:p14="http://schemas.microsoft.com/office/powerpoint/2010/main" val="189764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9"/>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7"/>
          <p:cNvSpPr/>
          <p:nvPr/>
        </p:nvSpPr>
        <p:spPr>
          <a:xfrm>
            <a:off x="7010403" y="150876"/>
            <a:ext cx="1981203" cy="6556248"/>
          </a:xfrm>
          <a:prstGeom prst="rect">
            <a:avLst/>
          </a:prstGeom>
          <a:solidFill>
            <a:srgbClr val="98C72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Rectangle 8"/>
          <p:cNvSpPr/>
          <p:nvPr/>
        </p:nvSpPr>
        <p:spPr>
          <a:xfrm>
            <a:off x="152403" y="152403"/>
            <a:ext cx="6705596" cy="6553203"/>
          </a:xfrm>
          <a:prstGeom prst="rect">
            <a:avLst/>
          </a:prstGeom>
          <a:solidFill>
            <a:srgbClr val="98C72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5" name="Content Placeholder 2"/>
          <p:cNvSpPr txBox="1">
            <a:spLocks noGrp="1"/>
          </p:cNvSpPr>
          <p:nvPr>
            <p:ph idx="1"/>
          </p:nvPr>
        </p:nvSpPr>
        <p:spPr>
          <a:xfrm>
            <a:off x="609603" y="304796"/>
            <a:ext cx="5867403" cy="5853110"/>
          </a:xfrm>
        </p:spPr>
        <p:txBody>
          <a:bodyPr/>
          <a:lstStyle>
            <a:lvl1pPr>
              <a:spcBef>
                <a:spcPts val="800"/>
              </a:spcBef>
              <a:defRPr sz="3200"/>
            </a:lvl1pPr>
            <a:lvl2pPr>
              <a:spcBef>
                <a:spcPts val="700"/>
              </a:spcBef>
              <a:defRPr sz="2800"/>
            </a:lvl2pPr>
            <a:lvl3pPr>
              <a:spcBef>
                <a:spcPts val="600"/>
              </a:spcBef>
              <a:defRPr sz="2400"/>
            </a:lvl3pPr>
            <a:lvl4pPr>
              <a:spcBef>
                <a:spcPts val="500"/>
              </a:spcBef>
              <a:defRPr sz="2000"/>
            </a:lvl4pPr>
            <a:lvl5pPr>
              <a:spcBef>
                <a:spcPts val="5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txBox="1">
            <a:spLocks noGrp="1"/>
          </p:cNvSpPr>
          <p:nvPr>
            <p:ph type="body" idx="2"/>
          </p:nvPr>
        </p:nvSpPr>
        <p:spPr>
          <a:xfrm>
            <a:off x="7159752" y="2130551"/>
            <a:ext cx="1673352" cy="2816352"/>
          </a:xfrm>
        </p:spPr>
        <p:txBody>
          <a:bodyPr tIns="0"/>
          <a:lstStyle>
            <a:lvl1pPr marL="0" indent="0">
              <a:spcBef>
                <a:spcPts val="300"/>
              </a:spcBef>
              <a:buNone/>
              <a:defRPr sz="1400">
                <a:solidFill>
                  <a:srgbClr val="FFFFFF"/>
                </a:solidFill>
              </a:defRPr>
            </a:lvl1pPr>
          </a:lstStyle>
          <a:p>
            <a:pPr lvl="0"/>
            <a:r>
              <a:rPr lang="en-US"/>
              <a:t>Click to edit Master text styles</a:t>
            </a:r>
          </a:p>
        </p:txBody>
      </p:sp>
      <p:sp>
        <p:nvSpPr>
          <p:cNvPr id="7" name="Date Placeholder 4"/>
          <p:cNvSpPr txBox="1">
            <a:spLocks noGrp="1"/>
          </p:cNvSpPr>
          <p:nvPr>
            <p:ph type="dt" sz="half" idx="7"/>
          </p:nvPr>
        </p:nvSpPr>
        <p:spPr/>
        <p:txBody>
          <a:bodyPr/>
          <a:lstStyle>
            <a:lvl1pPr>
              <a:defRPr/>
            </a:lvl1pPr>
          </a:lstStyle>
          <a:p>
            <a:pPr lvl="0"/>
            <a:fld id="{E10199C8-0E04-4221-87BF-1738199EBEA1}" type="datetime1">
              <a:rPr lang="en-US"/>
              <a:pPr lvl="0"/>
              <a:t>3/17/2017</a:t>
            </a:fld>
            <a:endParaRPr lang="en-US"/>
          </a:p>
        </p:txBody>
      </p:sp>
      <p:sp>
        <p:nvSpPr>
          <p:cNvPr id="8" name="Footer Placeholder 5"/>
          <p:cNvSpPr txBox="1">
            <a:spLocks noGrp="1"/>
          </p:cNvSpPr>
          <p:nvPr>
            <p:ph type="ftr" sz="quarter" idx="9"/>
          </p:nvPr>
        </p:nvSpPr>
        <p:spPr/>
        <p:txBody>
          <a:bodyPr/>
          <a:lstStyle>
            <a:lvl1pPr>
              <a:defRPr/>
            </a:lvl1pPr>
          </a:lstStyle>
          <a:p>
            <a:pPr lvl="0"/>
            <a:endParaRPr lang="en-US"/>
          </a:p>
        </p:txBody>
      </p:sp>
      <p:sp>
        <p:nvSpPr>
          <p:cNvPr id="9" name="Slide Number Placeholder 6"/>
          <p:cNvSpPr txBox="1">
            <a:spLocks noGrp="1"/>
          </p:cNvSpPr>
          <p:nvPr>
            <p:ph type="sldNum" sz="quarter" idx="8"/>
          </p:nvPr>
        </p:nvSpPr>
        <p:spPr/>
        <p:txBody>
          <a:bodyPr/>
          <a:lstStyle>
            <a:lvl1pPr>
              <a:defRPr>
                <a:solidFill>
                  <a:srgbClr val="FFFFFF"/>
                </a:solidFill>
              </a:defRPr>
            </a:lvl1pPr>
          </a:lstStyle>
          <a:p>
            <a:pPr lvl="0"/>
            <a:fld id="{F59889FA-D2E1-4A75-86A7-6ACE8621E9E2}" type="slidenum">
              <a:t>‹#›</a:t>
            </a:fld>
            <a:endParaRPr lang="en-US"/>
          </a:p>
        </p:txBody>
      </p:sp>
      <p:sp>
        <p:nvSpPr>
          <p:cNvPr id="10" name="Title 10"/>
          <p:cNvSpPr txBox="1">
            <a:spLocks noGrp="1"/>
          </p:cNvSpPr>
          <p:nvPr>
            <p:ph type="title"/>
          </p:nvPr>
        </p:nvSpPr>
        <p:spPr>
          <a:xfrm>
            <a:off x="7159752" y="457200"/>
            <a:ext cx="1675656" cy="1673352"/>
          </a:xfrm>
        </p:spPr>
        <p:txBody>
          <a:bodyPr anchor="b" anchorCtr="0"/>
          <a:lstStyle>
            <a:lvl1pPr algn="l">
              <a:defRPr sz="2000" spc="150"/>
            </a:lvl1pPr>
          </a:lstStyle>
          <a:p>
            <a:pPr lvl="0"/>
            <a:r>
              <a:rPr lang="en-US"/>
              <a:t>Click to edit Master title style</a:t>
            </a:r>
          </a:p>
        </p:txBody>
      </p:sp>
    </p:spTree>
    <p:extLst>
      <p:ext uri="{BB962C8B-B14F-4D97-AF65-F5344CB8AC3E}">
        <p14:creationId xmlns:p14="http://schemas.microsoft.com/office/powerpoint/2010/main" val="394066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8"/>
          <p:cNvSpPr/>
          <p:nvPr/>
        </p:nvSpPr>
        <p:spPr>
          <a:xfrm>
            <a:off x="7010403" y="150876"/>
            <a:ext cx="1981203" cy="6556248"/>
          </a:xfrm>
          <a:prstGeom prst="rect">
            <a:avLst/>
          </a:prstGeom>
          <a:solidFill>
            <a:srgbClr val="98C72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Picture Placeholder 2"/>
          <p:cNvSpPr txBox="1">
            <a:spLocks noGrp="1"/>
          </p:cNvSpPr>
          <p:nvPr>
            <p:ph type="pic" idx="1"/>
          </p:nvPr>
        </p:nvSpPr>
        <p:spPr>
          <a:xfrm>
            <a:off x="152403" y="152403"/>
            <a:ext cx="6705596" cy="6553203"/>
          </a:xfrm>
        </p:spPr>
        <p:txBody>
          <a:bodyPr anchor="ctr" anchorCtr="1"/>
          <a:lstStyle>
            <a:lvl1pPr marL="0" indent="0" algn="ctr">
              <a:spcBef>
                <a:spcPts val="800"/>
              </a:spcBef>
              <a:buNone/>
              <a:defRPr sz="3200">
                <a:solidFill>
                  <a:srgbClr val="E7ECED"/>
                </a:solidFill>
              </a:defRPr>
            </a:lvl1pPr>
          </a:lstStyle>
          <a:p>
            <a:pPr lvl="0"/>
            <a:r>
              <a:rPr lang="en-US"/>
              <a:t>Click icon to add picture</a:t>
            </a:r>
          </a:p>
        </p:txBody>
      </p:sp>
      <p:sp>
        <p:nvSpPr>
          <p:cNvPr id="5" name="Text Placeholder 3"/>
          <p:cNvSpPr txBox="1">
            <a:spLocks noGrp="1"/>
          </p:cNvSpPr>
          <p:nvPr>
            <p:ph type="body" idx="2"/>
          </p:nvPr>
        </p:nvSpPr>
        <p:spPr>
          <a:xfrm>
            <a:off x="7162796" y="2133596"/>
            <a:ext cx="1676396" cy="2971800"/>
          </a:xfrm>
        </p:spPr>
        <p:txBody>
          <a:bodyPr tIns="0"/>
          <a:lstStyle>
            <a:lvl1pPr marL="0" indent="0">
              <a:spcBef>
                <a:spcPts val="300"/>
              </a:spcBef>
              <a:buNone/>
              <a:defRPr sz="1400">
                <a:solidFill>
                  <a:srgbClr val="FFFFFF"/>
                </a:solidFill>
              </a:defRPr>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solidFill>
                  <a:srgbClr val="E7ECED"/>
                </a:solidFill>
              </a:defRPr>
            </a:lvl1pPr>
          </a:lstStyle>
          <a:p>
            <a:pPr lvl="0"/>
            <a:fld id="{6C19635C-76BD-411B-AFA6-0E711E7B2B43}" type="datetime1">
              <a:rPr lang="en-US"/>
              <a:pPr lvl="0"/>
              <a:t>3/17/2017</a:t>
            </a:fld>
            <a:endParaRPr lang="en-US"/>
          </a:p>
        </p:txBody>
      </p:sp>
      <p:sp>
        <p:nvSpPr>
          <p:cNvPr id="7" name="Footer Placeholder 5"/>
          <p:cNvSpPr txBox="1">
            <a:spLocks noGrp="1"/>
          </p:cNvSpPr>
          <p:nvPr>
            <p:ph type="ftr" sz="quarter" idx="9"/>
          </p:nvPr>
        </p:nvSpPr>
        <p:spPr/>
        <p:txBody>
          <a:bodyPr/>
          <a:lstStyle>
            <a:lvl1pPr>
              <a:defRPr>
                <a:solidFill>
                  <a:srgbClr val="E7ECED"/>
                </a:solidFill>
              </a:defRPr>
            </a:lvl1pPr>
          </a:lstStyle>
          <a:p>
            <a:pPr lvl="0"/>
            <a:endParaRPr lang="en-US"/>
          </a:p>
        </p:txBody>
      </p:sp>
      <p:sp>
        <p:nvSpPr>
          <p:cNvPr id="8" name="Slide Number Placeholder 6"/>
          <p:cNvSpPr txBox="1">
            <a:spLocks noGrp="1"/>
          </p:cNvSpPr>
          <p:nvPr>
            <p:ph type="sldNum" sz="quarter" idx="8"/>
          </p:nvPr>
        </p:nvSpPr>
        <p:spPr/>
        <p:txBody>
          <a:bodyPr/>
          <a:lstStyle>
            <a:lvl1pPr>
              <a:defRPr>
                <a:solidFill>
                  <a:srgbClr val="E7ECED"/>
                </a:solidFill>
              </a:defRPr>
            </a:lvl1pPr>
          </a:lstStyle>
          <a:p>
            <a:pPr lvl="0"/>
            <a:fld id="{D3E2B578-1554-4AA9-8432-A8149C9B14CF}" type="slidenum">
              <a:t>‹#›</a:t>
            </a:fld>
            <a:endParaRPr lang="en-US"/>
          </a:p>
        </p:txBody>
      </p:sp>
      <p:sp>
        <p:nvSpPr>
          <p:cNvPr id="9" name="Title 9"/>
          <p:cNvSpPr txBox="1">
            <a:spLocks noGrp="1"/>
          </p:cNvSpPr>
          <p:nvPr>
            <p:ph type="title"/>
          </p:nvPr>
        </p:nvSpPr>
        <p:spPr>
          <a:xfrm>
            <a:off x="7162796" y="460244"/>
            <a:ext cx="1676396" cy="1673352"/>
          </a:xfrm>
        </p:spPr>
        <p:txBody>
          <a:bodyPr anchor="b" anchorCtr="0"/>
          <a:lstStyle>
            <a:lvl1pPr algn="l">
              <a:defRPr sz="2000" spc="150">
                <a:solidFill>
                  <a:srgbClr val="E7ECED"/>
                </a:solidFill>
              </a:defRPr>
            </a:lvl1pPr>
          </a:lstStyle>
          <a:p>
            <a:pPr lvl="0"/>
            <a:r>
              <a:rPr lang="en-US"/>
              <a:t>Click to edit Master title style</a:t>
            </a:r>
          </a:p>
        </p:txBody>
      </p:sp>
    </p:spTree>
    <p:extLst>
      <p:ext uri="{BB962C8B-B14F-4D97-AF65-F5344CB8AC3E}">
        <p14:creationId xmlns:p14="http://schemas.microsoft.com/office/powerpoint/2010/main" val="419053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8"/>
          <p:cNvSpPr/>
          <p:nvPr/>
        </p:nvSpPr>
        <p:spPr>
          <a:xfrm>
            <a:off x="152403" y="1634974"/>
            <a:ext cx="8831805" cy="5045476"/>
          </a:xfrm>
          <a:prstGeom prst="rect">
            <a:avLst/>
          </a:prstGeom>
          <a:solidFill>
            <a:srgbClr val="E7ECED"/>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Rectangle 7"/>
          <p:cNvSpPr/>
          <p:nvPr/>
        </p:nvSpPr>
        <p:spPr>
          <a:xfrm>
            <a:off x="152403" y="152403"/>
            <a:ext cx="8814047" cy="1346444"/>
          </a:xfrm>
          <a:prstGeom prst="rect">
            <a:avLst/>
          </a:prstGeom>
          <a:solidFill>
            <a:srgbClr val="5B6973"/>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4" name="Title Placeholder 1"/>
          <p:cNvSpPr txBox="1">
            <a:spLocks noGrp="1"/>
          </p:cNvSpPr>
          <p:nvPr>
            <p:ph type="title"/>
          </p:nvPr>
        </p:nvSpPr>
        <p:spPr>
          <a:xfrm>
            <a:off x="381003" y="355847"/>
            <a:ext cx="8381262" cy="1054394"/>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5" name="Text Placeholder 2"/>
          <p:cNvSpPr txBox="1">
            <a:spLocks noGrp="1"/>
          </p:cNvSpPr>
          <p:nvPr>
            <p:ph type="body"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txBox="1">
            <a:spLocks noGrp="1"/>
          </p:cNvSpPr>
          <p:nvPr>
            <p:ph type="dt" sz="half" idx="2"/>
          </p:nvPr>
        </p:nvSpPr>
        <p:spPr>
          <a:xfrm>
            <a:off x="370889" y="6356351"/>
            <a:ext cx="2133596" cy="274320"/>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100" b="0" i="0" u="none" strike="noStrike" kern="1200" cap="none" spc="0" baseline="0">
                <a:solidFill>
                  <a:srgbClr val="5B6973"/>
                </a:solidFill>
                <a:uFillTx/>
                <a:latin typeface="Franklin Gothic Medium"/>
              </a:defRPr>
            </a:lvl1pPr>
          </a:lstStyle>
          <a:p>
            <a:pPr lvl="0"/>
            <a:fld id="{C1E24720-D596-4F8A-9399-BAB2CEE7191B}" type="datetime1">
              <a:rPr lang="en-US"/>
              <a:pPr lvl="0"/>
              <a:t>3/17/2017</a:t>
            </a:fld>
            <a:endParaRPr lang="en-US"/>
          </a:p>
        </p:txBody>
      </p:sp>
      <p:sp>
        <p:nvSpPr>
          <p:cNvPr id="7" name="Footer Placeholder 4"/>
          <p:cNvSpPr txBox="1">
            <a:spLocks noGrp="1"/>
          </p:cNvSpPr>
          <p:nvPr>
            <p:ph type="ftr" sz="quarter" idx="3"/>
          </p:nvPr>
        </p:nvSpPr>
        <p:spPr>
          <a:xfrm>
            <a:off x="3047996" y="6356351"/>
            <a:ext cx="3352803" cy="274320"/>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100" b="0" i="0" u="none" strike="noStrike" kern="1200" cap="none" spc="0" baseline="0">
                <a:solidFill>
                  <a:srgbClr val="5B6973"/>
                </a:solidFill>
                <a:uFillTx/>
                <a:latin typeface="Franklin Gothic Medium"/>
              </a:defRPr>
            </a:lvl1pPr>
          </a:lstStyle>
          <a:p>
            <a:pPr lvl="0"/>
            <a:endParaRPr lang="en-US"/>
          </a:p>
        </p:txBody>
      </p:sp>
      <p:sp>
        <p:nvSpPr>
          <p:cNvPr id="8" name="Slide Number Placeholder 5"/>
          <p:cNvSpPr txBox="1">
            <a:spLocks noGrp="1"/>
          </p:cNvSpPr>
          <p:nvPr>
            <p:ph type="sldNum" sz="quarter" idx="4"/>
          </p:nvPr>
        </p:nvSpPr>
        <p:spPr>
          <a:xfrm>
            <a:off x="8234684" y="6355080"/>
            <a:ext cx="582966" cy="274320"/>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100" b="0" i="0" u="none" strike="noStrike" kern="1200" cap="none" spc="0" baseline="0">
                <a:solidFill>
                  <a:srgbClr val="5B6973"/>
                </a:solidFill>
                <a:uFillTx/>
                <a:latin typeface="Franklin Gothic Medium"/>
              </a:defRPr>
            </a:lvl1pPr>
          </a:lstStyle>
          <a:p>
            <a:pPr lvl="0"/>
            <a:fld id="{BBF075D6-365B-4653-8ACD-4C699974ED5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3200" b="0" i="0" u="none" strike="noStrike" kern="1200" cap="all" spc="200" baseline="0">
          <a:solidFill>
            <a:srgbClr val="FFFFFF"/>
          </a:solidFill>
          <a:uFillTx/>
          <a:latin typeface="Franklin Gothic Medium"/>
        </a:defRPr>
      </a:lvl1pPr>
    </p:titleStyle>
    <p:bodyStyle>
      <a:lvl1pPr marL="274320" marR="0" lvl="0" indent="-228600" algn="l" defTabSz="914400" rtl="0" fontAlgn="auto" hangingPunct="1">
        <a:lnSpc>
          <a:spcPct val="100000"/>
        </a:lnSpc>
        <a:spcBef>
          <a:spcPts val="500"/>
        </a:spcBef>
        <a:spcAft>
          <a:spcPts val="0"/>
        </a:spcAft>
        <a:buClr>
          <a:srgbClr val="98C723"/>
        </a:buClr>
        <a:buSzPct val="100000"/>
        <a:buFont typeface="Wingdings 2" pitchFamily="18"/>
        <a:buChar char=""/>
        <a:tabLst/>
        <a:defRPr lang="en-US" sz="2000" b="0" i="0" u="none" strike="noStrike" kern="1200" cap="none" spc="150" baseline="0">
          <a:solidFill>
            <a:srgbClr val="5B6973"/>
          </a:solidFill>
          <a:uFillTx/>
          <a:latin typeface="Franklin Gothic Medium"/>
        </a:defRPr>
      </a:lvl1pPr>
      <a:lvl2pPr marL="548640" marR="0" lvl="1" indent="-182880" algn="l" defTabSz="914400" rtl="0" fontAlgn="auto" hangingPunct="1">
        <a:lnSpc>
          <a:spcPct val="100000"/>
        </a:lnSpc>
        <a:spcBef>
          <a:spcPts val="400"/>
        </a:spcBef>
        <a:spcAft>
          <a:spcPts val="0"/>
        </a:spcAft>
        <a:buClr>
          <a:srgbClr val="59B0B9"/>
        </a:buClr>
        <a:buSzPct val="100000"/>
        <a:buFont typeface="Wingdings" pitchFamily="2"/>
        <a:buChar char="§"/>
        <a:tabLst/>
        <a:defRPr lang="en-US" sz="1800" b="0" i="0" u="none" strike="noStrike" kern="1200" cap="none" spc="100" baseline="0">
          <a:solidFill>
            <a:srgbClr val="5B6973"/>
          </a:solidFill>
          <a:uFillTx/>
          <a:latin typeface="Franklin Gothic Medium"/>
        </a:defRPr>
      </a:lvl2pPr>
      <a:lvl3pPr marL="822960" marR="0" lvl="2" indent="-182880" algn="l" defTabSz="914400" rtl="0" fontAlgn="auto" hangingPunct="1">
        <a:lnSpc>
          <a:spcPct val="100000"/>
        </a:lnSpc>
        <a:spcBef>
          <a:spcPts val="400"/>
        </a:spcBef>
        <a:spcAft>
          <a:spcPts val="0"/>
        </a:spcAft>
        <a:buClr>
          <a:srgbClr val="DEAE00"/>
        </a:buClr>
        <a:buSzPct val="100000"/>
        <a:buFont typeface="Wingdings" pitchFamily="2"/>
        <a:buChar char="§"/>
        <a:tabLst/>
        <a:defRPr lang="en-US" sz="1600" b="0" i="0" u="none" strike="noStrike" kern="1200" cap="none" spc="100" baseline="0">
          <a:solidFill>
            <a:srgbClr val="5B6973"/>
          </a:solidFill>
          <a:uFillTx/>
          <a:latin typeface="Franklin Gothic Medium"/>
        </a:defRPr>
      </a:lvl3pPr>
      <a:lvl4pPr marL="1097280" marR="0" lvl="3" indent="-182880" algn="l" defTabSz="914400" rtl="0" fontAlgn="auto" hangingPunct="1">
        <a:lnSpc>
          <a:spcPct val="100000"/>
        </a:lnSpc>
        <a:spcBef>
          <a:spcPts val="300"/>
        </a:spcBef>
        <a:spcAft>
          <a:spcPts val="0"/>
        </a:spcAft>
        <a:buClr>
          <a:srgbClr val="B77BB4"/>
        </a:buClr>
        <a:buSzPct val="100000"/>
        <a:buFont typeface="Wingdings" pitchFamily="2"/>
        <a:buChar char="§"/>
        <a:tabLst/>
        <a:defRPr lang="en-US" sz="1400" b="0" i="0" u="none" strike="noStrike" kern="1200" cap="none" spc="0" baseline="0">
          <a:solidFill>
            <a:srgbClr val="5B6973"/>
          </a:solidFill>
          <a:uFillTx/>
          <a:latin typeface="Franklin Gothic Medium"/>
        </a:defRPr>
      </a:lvl4pPr>
      <a:lvl5pPr marL="1280160" marR="0" lvl="4" indent="-182880" algn="l" defTabSz="914400" rtl="0" fontAlgn="auto" hangingPunct="1">
        <a:lnSpc>
          <a:spcPct val="100000"/>
        </a:lnSpc>
        <a:spcBef>
          <a:spcPts val="300"/>
        </a:spcBef>
        <a:spcAft>
          <a:spcPts val="0"/>
        </a:spcAft>
        <a:buClr>
          <a:srgbClr val="A98D63"/>
        </a:buClr>
        <a:buSzPct val="100000"/>
        <a:buFont typeface="Wingdings" pitchFamily="2"/>
        <a:buChar char="§"/>
        <a:tabLst/>
        <a:defRPr lang="en-US" sz="1300" b="0" i="0" u="none" strike="noStrike" kern="1200" cap="none" spc="100" baseline="0">
          <a:solidFill>
            <a:srgbClr val="5B6973"/>
          </a:solidFill>
          <a:uFillTx/>
          <a:latin typeface="Franklin Gothic Medium"/>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SHS%20D-09%20Event%20Reporting%20and%20Analysi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vTYllU-Eu2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niosh/topics/violence/training_nurses.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 y="838200"/>
            <a:ext cx="7010403" cy="4654103"/>
          </a:xfrm>
        </p:spPr>
        <p:txBody>
          <a:bodyPr/>
          <a:lstStyle/>
          <a:p>
            <a:pPr lvl="0"/>
            <a:r>
              <a:rPr lang="en-US" sz="8800" b="1" dirty="0"/>
              <a:t>HSHS</a:t>
            </a:r>
            <a:r>
              <a:rPr lang="en-US" sz="5400" b="1" dirty="0"/>
              <a:t>		</a:t>
            </a:r>
            <a:br>
              <a:rPr lang="en-US" sz="5400" b="1" dirty="0"/>
            </a:br>
            <a:r>
              <a:rPr lang="en-US" sz="5400" b="1" dirty="0"/>
              <a:t/>
            </a:r>
            <a:br>
              <a:rPr lang="en-US" sz="5400" b="1" dirty="0"/>
            </a:br>
            <a:r>
              <a:rPr lang="en-US" sz="5400" b="1" dirty="0" smtClean="0"/>
              <a:t>Crisis </a:t>
            </a:r>
            <a:r>
              <a:rPr lang="en-US" sz="5400" b="1" dirty="0"/>
              <a:t>Prevention </a:t>
            </a:r>
            <a:r>
              <a:rPr lang="en-US" sz="5400" b="1" dirty="0" smtClean="0"/>
              <a:t>&amp; Intervention</a:t>
            </a:r>
            <a:endParaRPr lang="en-US" sz="5400" b="1" dirty="0"/>
          </a:p>
        </p:txBody>
      </p:sp>
      <p:pic>
        <p:nvPicPr>
          <p:cNvPr id="3" name="Picture 4"/>
          <p:cNvPicPr>
            <a:picLocks noChangeAspect="1"/>
          </p:cNvPicPr>
          <p:nvPr/>
        </p:nvPicPr>
        <p:blipFill>
          <a:blip r:embed="rId3"/>
          <a:srcRect/>
          <a:stretch>
            <a:fillRect/>
          </a:stretch>
        </p:blipFill>
        <p:spPr>
          <a:xfrm>
            <a:off x="7086600" y="3581403"/>
            <a:ext cx="1877455" cy="29716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spcBef>
                <a:spcPts val="600"/>
              </a:spcBef>
              <a:buClr>
                <a:srgbClr val="59B0B9"/>
              </a:buClr>
              <a:buFont typeface="Wingdings" pitchFamily="2"/>
              <a:buChar char="§"/>
            </a:pPr>
            <a:r>
              <a:rPr lang="en-US" sz="2400"/>
              <a:t>Most common type of violence in health care settings</a:t>
            </a:r>
          </a:p>
          <a:p>
            <a:pPr lvl="0">
              <a:spcBef>
                <a:spcPts val="600"/>
              </a:spcBef>
              <a:buClr>
                <a:srgbClr val="59B0B9"/>
              </a:buClr>
              <a:buFont typeface="Wingdings" pitchFamily="2"/>
              <a:buChar char="§"/>
            </a:pPr>
            <a:r>
              <a:rPr lang="en-US" sz="2400"/>
              <a:t>Frustration</a:t>
            </a:r>
          </a:p>
          <a:p>
            <a:pPr lvl="0">
              <a:spcBef>
                <a:spcPts val="600"/>
              </a:spcBef>
              <a:buClr>
                <a:srgbClr val="59B0B9"/>
              </a:buClr>
              <a:buFont typeface="Wingdings" pitchFamily="2"/>
              <a:buChar char="§"/>
            </a:pPr>
            <a:r>
              <a:rPr lang="en-US" sz="2400"/>
              <a:t>Feel nothing is in their control</a:t>
            </a:r>
          </a:p>
          <a:p>
            <a:pPr lvl="0">
              <a:spcBef>
                <a:spcPts val="600"/>
              </a:spcBef>
              <a:buClr>
                <a:srgbClr val="59B0B9"/>
              </a:buClr>
              <a:buFont typeface="Wingdings" pitchFamily="2"/>
              <a:buChar char="§"/>
            </a:pPr>
            <a:r>
              <a:rPr lang="en-US" sz="2400"/>
              <a:t>Poor diagnostic outcome</a:t>
            </a:r>
          </a:p>
          <a:p>
            <a:pPr lvl="0">
              <a:spcBef>
                <a:spcPts val="600"/>
              </a:spcBef>
              <a:buClr>
                <a:srgbClr val="59B0B9"/>
              </a:buClr>
              <a:buFont typeface="Wingdings" pitchFamily="2"/>
              <a:buChar char="§"/>
            </a:pPr>
            <a:r>
              <a:rPr lang="en-US" sz="2400"/>
              <a:t>Customer/Client includes:</a:t>
            </a:r>
          </a:p>
          <a:p>
            <a:pPr lvl="1">
              <a:spcBef>
                <a:spcPts val="500"/>
              </a:spcBef>
              <a:buChar char="ü"/>
            </a:pPr>
            <a:r>
              <a:rPr lang="en-US" sz="2000"/>
              <a:t>Patient</a:t>
            </a:r>
          </a:p>
          <a:p>
            <a:pPr lvl="1">
              <a:spcBef>
                <a:spcPts val="500"/>
              </a:spcBef>
              <a:buChar char="ü"/>
            </a:pPr>
            <a:r>
              <a:rPr lang="en-US" sz="2000"/>
              <a:t>Family member</a:t>
            </a:r>
          </a:p>
          <a:p>
            <a:pPr lvl="1">
              <a:spcBef>
                <a:spcPts val="500"/>
              </a:spcBef>
              <a:buChar char="ü"/>
            </a:pPr>
            <a:r>
              <a:rPr lang="en-US" sz="2000"/>
              <a:t>Visitor</a:t>
            </a:r>
          </a:p>
          <a:p>
            <a:pPr lvl="1"/>
            <a:endParaRPr lang="en-US"/>
          </a:p>
          <a:p>
            <a:pPr marL="365760" lvl="1" indent="0">
              <a:buNone/>
            </a:pPr>
            <a:endParaRPr lang="en-US"/>
          </a:p>
        </p:txBody>
      </p:sp>
      <p:sp>
        <p:nvSpPr>
          <p:cNvPr id="3" name="Title 2"/>
          <p:cNvSpPr txBox="1">
            <a:spLocks noGrp="1"/>
          </p:cNvSpPr>
          <p:nvPr>
            <p:ph type="title"/>
          </p:nvPr>
        </p:nvSpPr>
        <p:spPr/>
        <p:txBody>
          <a:bodyPr/>
          <a:lstStyle/>
          <a:p>
            <a:pPr lvl="0"/>
            <a:r>
              <a:rPr lang="en-US" sz="4800" b="1">
                <a:solidFill>
                  <a:srgbClr val="59B0B9"/>
                </a:solidFill>
                <a:effectLst>
                  <a:outerShdw dist="38096" dir="2700000">
                    <a:srgbClr val="000000"/>
                  </a:outerShdw>
                </a:effectLst>
              </a:rPr>
              <a:t>Service User Violence</a:t>
            </a:r>
          </a:p>
        </p:txBody>
      </p:sp>
      <p:pic>
        <p:nvPicPr>
          <p:cNvPr id="4" name="Picture 2"/>
          <p:cNvPicPr>
            <a:picLocks noChangeAspect="1"/>
          </p:cNvPicPr>
          <p:nvPr/>
        </p:nvPicPr>
        <p:blipFill>
          <a:blip r:embed="rId3"/>
          <a:srcRect/>
          <a:stretch>
            <a:fillRect/>
          </a:stretch>
        </p:blipFill>
        <p:spPr>
          <a:xfrm>
            <a:off x="5257800" y="4343400"/>
            <a:ext cx="3200400" cy="2139110"/>
          </a:xfrm>
          <a:prstGeom prst="rect">
            <a:avLst/>
          </a:prstGeom>
          <a:noFill/>
          <a:ln>
            <a:noFill/>
          </a:ln>
        </p:spPr>
      </p:pic>
      <p:pic>
        <p:nvPicPr>
          <p:cNvPr id="5" name="Picture 3"/>
          <p:cNvPicPr>
            <a:picLocks noChangeAspect="1"/>
          </p:cNvPicPr>
          <p:nvPr/>
        </p:nvPicPr>
        <p:blipFill>
          <a:blip r:embed="rId4"/>
          <a:srcRect/>
          <a:stretch>
            <a:fillRect/>
          </a:stretch>
        </p:blipFill>
        <p:spPr>
          <a:xfrm>
            <a:off x="5943600" y="2819396"/>
            <a:ext cx="2952753" cy="1885950"/>
          </a:xfrm>
          <a:prstGeom prst="rect">
            <a:avLst/>
          </a:prstGeom>
          <a:noFill/>
          <a:ln>
            <a:noFill/>
          </a:ln>
        </p:spPr>
      </p:pic>
      <p:sp>
        <p:nvSpPr>
          <p:cNvPr id="6" name="TextBox 3"/>
          <p:cNvSpPr txBox="1"/>
          <p:nvPr/>
        </p:nvSpPr>
        <p:spPr>
          <a:xfrm>
            <a:off x="7658100" y="6433809"/>
            <a:ext cx="1600200" cy="26160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5B6973"/>
                </a:solidFill>
                <a:uFillTx/>
                <a:latin typeface="Franklin Gothic Medium"/>
              </a:rPr>
              <a:t>(CDC, NIOSH,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r>
              <a:rPr lang="en-US"/>
              <a:t> Although some psychiatric diagnoses are associated with violent behavior, most people who are violent are not mentally ill, and most people who are mentally ill are not violent. Substance abuse is a major contributor to violence in populations both with and without psychiatric diagnoses (Friedman, 2006).</a:t>
            </a:r>
          </a:p>
          <a:p>
            <a:pPr lvl="0"/>
            <a:endParaRPr lang="en-US"/>
          </a:p>
        </p:txBody>
      </p:sp>
      <p:sp>
        <p:nvSpPr>
          <p:cNvPr id="3" name="Title 2"/>
          <p:cNvSpPr txBox="1">
            <a:spLocks noGrp="1"/>
          </p:cNvSpPr>
          <p:nvPr>
            <p:ph type="title"/>
          </p:nvPr>
        </p:nvSpPr>
        <p:spPr/>
        <p:txBody>
          <a:bodyPr/>
          <a:lstStyle/>
          <a:p>
            <a:pPr lvl="0"/>
            <a:r>
              <a:rPr lang="en-US"/>
              <a:t>Important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Content Placeholder 4"/>
          <p:cNvSpPr txBox="1">
            <a:spLocks noGrp="1"/>
          </p:cNvSpPr>
          <p:nvPr>
            <p:ph type="body" idx="2"/>
          </p:nvPr>
        </p:nvSpPr>
        <p:spPr>
          <a:xfrm>
            <a:off x="609603" y="838203"/>
            <a:ext cx="5867403" cy="1981203"/>
          </a:xfrm>
        </p:spPr>
        <p:txBody>
          <a:bodyPr tIns="45720"/>
          <a:lstStyle/>
          <a:p>
            <a:pPr marL="45720" lvl="0" algn="just">
              <a:spcBef>
                <a:spcPts val="800"/>
              </a:spcBef>
            </a:pPr>
            <a:endParaRPr lang="en-US" sz="3200">
              <a:solidFill>
                <a:srgbClr val="5B6973"/>
              </a:solidFill>
            </a:endParaRPr>
          </a:p>
          <a:p>
            <a:pPr marL="45720" lvl="0">
              <a:spcBef>
                <a:spcPts val="800"/>
              </a:spcBef>
            </a:pPr>
            <a:endParaRPr lang="en-US" sz="3200">
              <a:solidFill>
                <a:srgbClr val="5B6973"/>
              </a:solidFill>
            </a:endParaRPr>
          </a:p>
        </p:txBody>
      </p:sp>
      <p:sp>
        <p:nvSpPr>
          <p:cNvPr id="3" name="Title 3"/>
          <p:cNvSpPr txBox="1">
            <a:spLocks noGrp="1"/>
          </p:cNvSpPr>
          <p:nvPr>
            <p:ph type="title"/>
          </p:nvPr>
        </p:nvSpPr>
        <p:spPr>
          <a:xfrm>
            <a:off x="6975768" y="875096"/>
            <a:ext cx="2133596" cy="987551"/>
          </a:xfrm>
        </p:spPr>
        <p:txBody>
          <a:bodyPr anchorCtr="1"/>
          <a:lstStyle/>
          <a:p>
            <a:pPr lvl="0" algn="ctr"/>
            <a:r>
              <a:rPr lang="en-US" sz="4800" b="1" dirty="0">
                <a:solidFill>
                  <a:srgbClr val="C00000"/>
                </a:solidFill>
                <a:effectLst>
                  <a:outerShdw blurRad="38100" dist="38100" dir="2700000" algn="tl">
                    <a:srgbClr val="000000">
                      <a:alpha val="43137"/>
                    </a:srgbClr>
                  </a:outerShdw>
                </a:effectLst>
              </a:rPr>
              <a:t>risks</a:t>
            </a:r>
          </a:p>
        </p:txBody>
      </p:sp>
      <p:sp>
        <p:nvSpPr>
          <p:cNvPr id="4" name="TextBox 1"/>
          <p:cNvSpPr txBox="1"/>
          <p:nvPr/>
        </p:nvSpPr>
        <p:spPr>
          <a:xfrm>
            <a:off x="838203" y="3124203"/>
            <a:ext cx="5333996"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Franklin Gothic Medium"/>
            </a:endParaRPr>
          </a:p>
        </p:txBody>
      </p:sp>
      <p:pic>
        <p:nvPicPr>
          <p:cNvPr id="5" name="Picture 3"/>
          <p:cNvPicPr>
            <a:picLocks noChangeAspect="1"/>
          </p:cNvPicPr>
          <p:nvPr/>
        </p:nvPicPr>
        <p:blipFill>
          <a:blip r:embed="rId3"/>
          <a:srcRect/>
          <a:stretch>
            <a:fillRect/>
          </a:stretch>
        </p:blipFill>
        <p:spPr>
          <a:xfrm>
            <a:off x="7037104" y="4703698"/>
            <a:ext cx="2041801" cy="1269692"/>
          </a:xfrm>
          <a:prstGeom prst="rect">
            <a:avLst/>
          </a:prstGeom>
          <a:noFill/>
          <a:ln>
            <a:noFill/>
          </a:ln>
        </p:spPr>
      </p:pic>
      <p:sp>
        <p:nvSpPr>
          <p:cNvPr id="9" name="AutoShape 2" descr="Image result for health care worker viol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health care worker viol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blog.dol.gov/files/2015/04/workplaceviolencegraphic-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875096"/>
            <a:ext cx="6877194" cy="5098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0"/>
                                          </p:val>
                                        </p:tav>
                                        <p:tav tm="100000">
                                          <p:val>
                                            <p:strVal val="#ppt_h"/>
                                          </p:val>
                                        </p:tav>
                                      </p:tavLst>
                                    </p:anim>
                                    <p:anim calcmode="lin" valueType="num">
                                      <p:cBhvr>
                                        <p:cTn id="9" dur="1000" fill="hold"/>
                                        <p:tgtEl>
                                          <p:spTgt spid="2">
                                            <p:txEl>
                                              <p:pRg st="0" end="0"/>
                                            </p:txEl>
                                          </p:spTgt>
                                        </p:tgtEl>
                                        <p:attrNameLst>
                                          <p:attrName>r</p:attrName>
                                        </p:attrNameLst>
                                      </p:cBhvr>
                                      <p:tavLst>
                                        <p:tav tm="0">
                                          <p:val>
                                            <p:strVal val="90"/>
                                          </p:val>
                                        </p:tav>
                                        <p:tav tm="100000">
                                          <p:val>
                                            <p:str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Content Placeholder 5"/>
          <p:cNvSpPr txBox="1">
            <a:spLocks noGrp="1"/>
          </p:cNvSpPr>
          <p:nvPr>
            <p:ph type="body" idx="2"/>
          </p:nvPr>
        </p:nvSpPr>
        <p:spPr>
          <a:xfrm>
            <a:off x="990596" y="838203"/>
            <a:ext cx="5867403" cy="6126955"/>
          </a:xfrm>
          <a:noFill/>
        </p:spPr>
        <p:txBody>
          <a:bodyPr tIns="45720"/>
          <a:lstStyle/>
          <a:p>
            <a:pPr marL="45720" lvl="0">
              <a:spcBef>
                <a:spcPts val="800"/>
              </a:spcBef>
            </a:pPr>
            <a:r>
              <a:rPr lang="en-US" sz="3200" b="1" dirty="0">
                <a:solidFill>
                  <a:schemeClr val="bg1"/>
                </a:solidFill>
                <a:effectLst>
                  <a:outerShdw blurRad="38100" dist="38100" dir="2700000" algn="tl">
                    <a:srgbClr val="000000">
                      <a:alpha val="43137"/>
                    </a:srgbClr>
                  </a:outerShdw>
                </a:effectLst>
              </a:rPr>
              <a:t>When patients enter the health care setting they are under stress and don’t feel well.  For family members, there is a lot of waiting and anger starts to arise because they may feel they are not getting “the best” care.  Be attuned to these patients, family members and wait times. </a:t>
            </a:r>
          </a:p>
        </p:txBody>
      </p:sp>
      <p:sp>
        <p:nvSpPr>
          <p:cNvPr id="3" name="Title 4"/>
          <p:cNvSpPr txBox="1">
            <a:spLocks noGrp="1"/>
          </p:cNvSpPr>
          <p:nvPr>
            <p:ph type="title"/>
          </p:nvPr>
        </p:nvSpPr>
        <p:spPr>
          <a:xfrm>
            <a:off x="7010403" y="1904996"/>
            <a:ext cx="2133596" cy="835148"/>
          </a:xfrm>
        </p:spPr>
        <p:txBody>
          <a:bodyPr anchorCtr="1"/>
          <a:lstStyle/>
          <a:p>
            <a:pPr lvl="0" algn="ctr"/>
            <a:r>
              <a:rPr lang="en-US" sz="4800" b="1" dirty="0">
                <a:solidFill>
                  <a:srgbClr val="FF0000"/>
                </a:solidFill>
                <a:effectLst>
                  <a:outerShdw blurRad="38100" dist="38100" dir="2700000" algn="tl">
                    <a:srgbClr val="000000">
                      <a:alpha val="43137"/>
                    </a:srgbClr>
                  </a:outerShdw>
                </a:effectLst>
              </a:rPr>
              <a:t>risks</a:t>
            </a:r>
          </a:p>
        </p:txBody>
      </p:sp>
      <p:sp>
        <p:nvSpPr>
          <p:cNvPr id="4" name="TextBox 7"/>
          <p:cNvSpPr txBox="1"/>
          <p:nvPr/>
        </p:nvSpPr>
        <p:spPr>
          <a:xfrm>
            <a:off x="7315200" y="2743200"/>
            <a:ext cx="1524003"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effectLst>
                  <a:outerShdw blurRad="38100" dist="38100" dir="2700000" algn="tl">
                    <a:srgbClr val="000000">
                      <a:alpha val="43137"/>
                    </a:srgbClr>
                  </a:outerShdw>
                </a:effectLst>
                <a:uFillTx/>
                <a:latin typeface="Franklin Gothic Medium"/>
              </a:rPr>
              <a:t>Clinical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Content Placeholder 5"/>
          <p:cNvSpPr txBox="1">
            <a:spLocks noGrp="1"/>
          </p:cNvSpPr>
          <p:nvPr>
            <p:ph type="body" idx="2"/>
          </p:nvPr>
        </p:nvSpPr>
        <p:spPr>
          <a:xfrm>
            <a:off x="457200" y="381000"/>
            <a:ext cx="5867403" cy="6126955"/>
          </a:xfrm>
        </p:spPr>
        <p:txBody>
          <a:bodyPr tIns="45720"/>
          <a:lstStyle/>
          <a:p>
            <a:pPr marL="45720" lvl="0">
              <a:spcBef>
                <a:spcPts val="800"/>
              </a:spcBef>
            </a:pPr>
            <a:r>
              <a:rPr lang="en-US" sz="3200" dirty="0" smtClean="0">
                <a:solidFill>
                  <a:schemeClr val="bg1"/>
                </a:solidFill>
              </a:rPr>
              <a:t>Clinical Patient Risk Factors Include:</a:t>
            </a:r>
          </a:p>
          <a:p>
            <a:pPr marL="45720" lvl="0">
              <a:spcBef>
                <a:spcPts val="800"/>
              </a:spcBef>
            </a:pPr>
            <a:endParaRPr lang="en-US" sz="1800" dirty="0" smtClean="0">
              <a:solidFill>
                <a:schemeClr val="bg1"/>
              </a:solidFill>
            </a:endParaRPr>
          </a:p>
          <a:p>
            <a:pPr marL="937260" lvl="1" indent="-342900">
              <a:spcBef>
                <a:spcPts val="800"/>
              </a:spcBef>
              <a:buClrTx/>
              <a:buFont typeface="Arial" panose="020B0604020202020204" pitchFamily="34" charset="0"/>
              <a:buChar char="•"/>
            </a:pPr>
            <a:r>
              <a:rPr lang="en-US" sz="2200" dirty="0" smtClean="0">
                <a:solidFill>
                  <a:schemeClr val="bg1"/>
                </a:solidFill>
              </a:rPr>
              <a:t>Under </a:t>
            </a:r>
            <a:r>
              <a:rPr lang="en-US" sz="2200" dirty="0">
                <a:solidFill>
                  <a:schemeClr val="bg1"/>
                </a:solidFill>
              </a:rPr>
              <a:t>the influence</a:t>
            </a:r>
          </a:p>
          <a:p>
            <a:pPr marL="937260" lvl="1" indent="-342900">
              <a:spcBef>
                <a:spcPts val="800"/>
              </a:spcBef>
              <a:buClrTx/>
              <a:buFont typeface="Arial" panose="020B0604020202020204" pitchFamily="34" charset="0"/>
              <a:buChar char="•"/>
            </a:pPr>
            <a:r>
              <a:rPr lang="en-US" sz="2200" dirty="0">
                <a:solidFill>
                  <a:schemeClr val="bg1"/>
                </a:solidFill>
              </a:rPr>
              <a:t>Pain</a:t>
            </a:r>
          </a:p>
          <a:p>
            <a:pPr marL="937260" lvl="1" indent="-342900">
              <a:spcBef>
                <a:spcPts val="800"/>
              </a:spcBef>
              <a:buClrTx/>
              <a:buFont typeface="Arial" panose="020B0604020202020204" pitchFamily="34" charset="0"/>
              <a:buChar char="•"/>
            </a:pPr>
            <a:r>
              <a:rPr lang="en-US" sz="2200" dirty="0">
                <a:solidFill>
                  <a:schemeClr val="bg1"/>
                </a:solidFill>
              </a:rPr>
              <a:t>Violent history</a:t>
            </a:r>
          </a:p>
          <a:p>
            <a:pPr marL="937260" lvl="1" indent="-342900">
              <a:spcBef>
                <a:spcPts val="800"/>
              </a:spcBef>
              <a:buClrTx/>
              <a:buFont typeface="Arial" panose="020B0604020202020204" pitchFamily="34" charset="0"/>
              <a:buChar char="•"/>
            </a:pPr>
            <a:r>
              <a:rPr lang="en-US" sz="2200" dirty="0">
                <a:solidFill>
                  <a:schemeClr val="bg1"/>
                </a:solidFill>
              </a:rPr>
              <a:t>Cognitive impairment</a:t>
            </a:r>
          </a:p>
          <a:p>
            <a:pPr marL="937260" lvl="1" indent="-342900">
              <a:spcBef>
                <a:spcPts val="800"/>
              </a:spcBef>
              <a:buClrTx/>
              <a:buFont typeface="Arial" panose="020B0604020202020204" pitchFamily="34" charset="0"/>
              <a:buChar char="•"/>
            </a:pPr>
            <a:r>
              <a:rPr lang="en-US" sz="2200" dirty="0">
                <a:solidFill>
                  <a:schemeClr val="bg1"/>
                </a:solidFill>
              </a:rPr>
              <a:t>Angry about clinical relationships</a:t>
            </a:r>
          </a:p>
          <a:p>
            <a:pPr marL="937260" lvl="1" indent="-342900">
              <a:spcBef>
                <a:spcPts val="800"/>
              </a:spcBef>
              <a:buClrTx/>
              <a:buFont typeface="Arial" panose="020B0604020202020204" pitchFamily="34" charset="0"/>
              <a:buChar char="•"/>
            </a:pPr>
            <a:r>
              <a:rPr lang="en-US" sz="2200" dirty="0" smtClean="0">
                <a:solidFill>
                  <a:schemeClr val="bg1"/>
                </a:solidFill>
              </a:rPr>
              <a:t>Mental </a:t>
            </a:r>
            <a:r>
              <a:rPr lang="en-US" sz="2200" dirty="0">
                <a:solidFill>
                  <a:schemeClr val="bg1"/>
                </a:solidFill>
              </a:rPr>
              <a:t>illness</a:t>
            </a:r>
          </a:p>
          <a:p>
            <a:pPr marL="937260" lvl="1" indent="-342900">
              <a:spcBef>
                <a:spcPts val="800"/>
              </a:spcBef>
              <a:buClrTx/>
              <a:buFont typeface="Arial" panose="020B0604020202020204" pitchFamily="34" charset="0"/>
              <a:buChar char="•"/>
            </a:pPr>
            <a:r>
              <a:rPr lang="en-US" sz="2200" dirty="0">
                <a:solidFill>
                  <a:schemeClr val="bg1"/>
                </a:solidFill>
              </a:rPr>
              <a:t>Financial pressure</a:t>
            </a:r>
          </a:p>
        </p:txBody>
      </p:sp>
      <p:sp>
        <p:nvSpPr>
          <p:cNvPr id="3" name="Title 4"/>
          <p:cNvSpPr txBox="1">
            <a:spLocks noGrp="1"/>
          </p:cNvSpPr>
          <p:nvPr>
            <p:ph type="title"/>
          </p:nvPr>
        </p:nvSpPr>
        <p:spPr>
          <a:xfrm>
            <a:off x="7010403" y="1904996"/>
            <a:ext cx="2133596" cy="835148"/>
          </a:xfrm>
        </p:spPr>
        <p:txBody>
          <a:bodyPr anchorCtr="1"/>
          <a:lstStyle/>
          <a:p>
            <a:pPr lvl="0" algn="ctr"/>
            <a:r>
              <a:rPr lang="en-US" sz="4800" b="1" dirty="0">
                <a:solidFill>
                  <a:srgbClr val="FF0000"/>
                </a:solidFill>
                <a:effectLst>
                  <a:outerShdw blurRad="38100" dist="38100" dir="2700000" algn="tl">
                    <a:srgbClr val="000000">
                      <a:alpha val="43137"/>
                    </a:srgbClr>
                  </a:outerShdw>
                </a:effectLst>
              </a:rPr>
              <a:t>risks</a:t>
            </a:r>
          </a:p>
        </p:txBody>
      </p:sp>
      <p:sp>
        <p:nvSpPr>
          <p:cNvPr id="4" name="TextBox 7"/>
          <p:cNvSpPr txBox="1"/>
          <p:nvPr/>
        </p:nvSpPr>
        <p:spPr>
          <a:xfrm>
            <a:off x="7315200" y="2743200"/>
            <a:ext cx="1524003"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effectLst>
                  <a:outerShdw blurRad="38100" dist="38100" dir="2700000" algn="tl">
                    <a:srgbClr val="000000">
                      <a:alpha val="43137"/>
                    </a:srgbClr>
                  </a:outerShdw>
                </a:effectLst>
                <a:uFillTx/>
                <a:latin typeface="Franklin Gothic Medium"/>
              </a:rPr>
              <a:t>Clinical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Content Placeholder 1"/>
          <p:cNvSpPr txBox="1">
            <a:spLocks noGrp="1"/>
          </p:cNvSpPr>
          <p:nvPr>
            <p:ph type="body" idx="2"/>
          </p:nvPr>
        </p:nvSpPr>
        <p:spPr>
          <a:xfrm>
            <a:off x="609603" y="271613"/>
            <a:ext cx="6095997" cy="5853110"/>
          </a:xfrm>
        </p:spPr>
        <p:txBody>
          <a:bodyPr tIns="45720"/>
          <a:lstStyle/>
          <a:p>
            <a:pPr marL="45720" lvl="0">
              <a:spcBef>
                <a:spcPts val="800"/>
              </a:spcBef>
            </a:pPr>
            <a:r>
              <a:rPr lang="en-US" sz="3200" dirty="0" smtClean="0">
                <a:solidFill>
                  <a:schemeClr val="bg1"/>
                </a:solidFill>
              </a:rPr>
              <a:t>Environmental Risk Factors Include: </a:t>
            </a:r>
            <a:endParaRPr lang="en-US" sz="3200" dirty="0">
              <a:solidFill>
                <a:schemeClr val="bg1"/>
              </a:solidFill>
            </a:endParaRPr>
          </a:p>
          <a:p>
            <a:pPr marL="45720" lvl="0"/>
            <a:endParaRPr lang="en-US" dirty="0">
              <a:solidFill>
                <a:schemeClr val="bg1"/>
              </a:solidFill>
            </a:endParaRPr>
          </a:p>
          <a:p>
            <a:pPr marL="388620" lvl="0" indent="-342900">
              <a:spcBef>
                <a:spcPts val="500"/>
              </a:spcBef>
              <a:buClrTx/>
              <a:buFont typeface="Arial" panose="020B0604020202020204" pitchFamily="34" charset="0"/>
              <a:buChar char="•"/>
            </a:pPr>
            <a:r>
              <a:rPr lang="en-US" sz="2200" dirty="0">
                <a:solidFill>
                  <a:schemeClr val="bg1"/>
                </a:solidFill>
              </a:rPr>
              <a:t>Noise</a:t>
            </a:r>
          </a:p>
          <a:p>
            <a:pPr marL="388620" lvl="0" indent="-342900">
              <a:spcBef>
                <a:spcPts val="500"/>
              </a:spcBef>
              <a:buClrTx/>
              <a:buFont typeface="Arial" panose="020B0604020202020204" pitchFamily="34" charset="0"/>
              <a:buChar char="•"/>
            </a:pPr>
            <a:r>
              <a:rPr lang="en-US" sz="2200" dirty="0" smtClean="0">
                <a:solidFill>
                  <a:schemeClr val="bg1"/>
                </a:solidFill>
              </a:rPr>
              <a:t>Transporting </a:t>
            </a:r>
            <a:r>
              <a:rPr lang="en-US" sz="2200" dirty="0">
                <a:solidFill>
                  <a:schemeClr val="bg1"/>
                </a:solidFill>
              </a:rPr>
              <a:t>patients</a:t>
            </a:r>
          </a:p>
          <a:p>
            <a:pPr marL="388620" lvl="0" indent="-342900">
              <a:spcBef>
                <a:spcPts val="500"/>
              </a:spcBef>
              <a:buClrTx/>
              <a:buFont typeface="Arial" panose="020B0604020202020204" pitchFamily="34" charset="0"/>
              <a:buChar char="•"/>
            </a:pPr>
            <a:r>
              <a:rPr lang="en-US" sz="2200" dirty="0">
                <a:solidFill>
                  <a:schemeClr val="bg1"/>
                </a:solidFill>
              </a:rPr>
              <a:t>Long waits for service</a:t>
            </a:r>
          </a:p>
          <a:p>
            <a:pPr marL="388620" lvl="0" indent="-342900">
              <a:spcBef>
                <a:spcPts val="500"/>
              </a:spcBef>
              <a:buClrTx/>
              <a:buFont typeface="Arial" panose="020B0604020202020204" pitchFamily="34" charset="0"/>
              <a:buChar char="•"/>
            </a:pPr>
            <a:r>
              <a:rPr lang="en-US" sz="2200" dirty="0">
                <a:solidFill>
                  <a:schemeClr val="bg1"/>
                </a:solidFill>
              </a:rPr>
              <a:t>Overcrowded, uncomfortable waiting rooms</a:t>
            </a:r>
          </a:p>
          <a:p>
            <a:pPr marL="388620" lvl="0" indent="-342900">
              <a:spcBef>
                <a:spcPts val="500"/>
              </a:spcBef>
              <a:buClrTx/>
              <a:buFont typeface="Arial" panose="020B0604020202020204" pitchFamily="34" charset="0"/>
              <a:buChar char="•"/>
            </a:pPr>
            <a:r>
              <a:rPr lang="en-US" sz="2200" dirty="0">
                <a:solidFill>
                  <a:schemeClr val="bg1"/>
                </a:solidFill>
              </a:rPr>
              <a:t>Working </a:t>
            </a:r>
            <a:r>
              <a:rPr lang="en-US" sz="2200" dirty="0" smtClean="0">
                <a:solidFill>
                  <a:schemeClr val="bg1"/>
                </a:solidFill>
              </a:rPr>
              <a:t>alone</a:t>
            </a:r>
          </a:p>
          <a:p>
            <a:pPr marL="388620" lvl="0" indent="-342900">
              <a:spcBef>
                <a:spcPts val="500"/>
              </a:spcBef>
              <a:buClrTx/>
              <a:buFont typeface="Arial" panose="020B0604020202020204" pitchFamily="34" charset="0"/>
              <a:buChar char="•"/>
            </a:pPr>
            <a:r>
              <a:rPr lang="en-US" sz="2200" dirty="0" smtClean="0">
                <a:solidFill>
                  <a:schemeClr val="bg1"/>
                </a:solidFill>
              </a:rPr>
              <a:t>Understaffed</a:t>
            </a:r>
            <a:endParaRPr lang="en-US" sz="2200" dirty="0">
              <a:solidFill>
                <a:schemeClr val="bg1"/>
              </a:solidFill>
            </a:endParaRPr>
          </a:p>
          <a:p>
            <a:pPr marL="388620" lvl="0" indent="-342900">
              <a:spcBef>
                <a:spcPts val="500"/>
              </a:spcBef>
              <a:buClrTx/>
              <a:buFont typeface="Arial" panose="020B0604020202020204" pitchFamily="34" charset="0"/>
              <a:buChar char="•"/>
            </a:pPr>
            <a:r>
              <a:rPr lang="en-US" sz="2200" dirty="0">
                <a:solidFill>
                  <a:schemeClr val="bg1"/>
                </a:solidFill>
              </a:rPr>
              <a:t>Access to firearms</a:t>
            </a:r>
          </a:p>
          <a:p>
            <a:pPr marL="388620" lvl="0" indent="-342900">
              <a:spcBef>
                <a:spcPts val="500"/>
              </a:spcBef>
              <a:buClrTx/>
              <a:buFont typeface="Arial" panose="020B0604020202020204" pitchFamily="34" charset="0"/>
              <a:buChar char="•"/>
            </a:pPr>
            <a:r>
              <a:rPr lang="en-US" sz="2200" dirty="0">
                <a:solidFill>
                  <a:schemeClr val="bg1"/>
                </a:solidFill>
              </a:rPr>
              <a:t>Unrestricted movement of the public</a:t>
            </a:r>
          </a:p>
        </p:txBody>
      </p:sp>
      <p:sp>
        <p:nvSpPr>
          <p:cNvPr id="3" name="Title 3"/>
          <p:cNvSpPr txBox="1">
            <a:spLocks noGrp="1"/>
          </p:cNvSpPr>
          <p:nvPr>
            <p:ph type="title"/>
          </p:nvPr>
        </p:nvSpPr>
        <p:spPr>
          <a:xfrm>
            <a:off x="7064444" y="1676396"/>
            <a:ext cx="2053614" cy="1143000"/>
          </a:xfrm>
        </p:spPr>
        <p:txBody>
          <a:bodyPr anchorCtr="1"/>
          <a:lstStyle/>
          <a:p>
            <a:pPr lvl="0" algn="ctr"/>
            <a:r>
              <a:rPr lang="en-US" sz="4800">
                <a:solidFill>
                  <a:srgbClr val="FF0000"/>
                </a:solidFill>
              </a:rPr>
              <a:t>risks</a:t>
            </a:r>
            <a:endParaRPr lang="en-US"/>
          </a:p>
        </p:txBody>
      </p:sp>
      <p:sp>
        <p:nvSpPr>
          <p:cNvPr id="4" name="Rectangle 4"/>
          <p:cNvSpPr/>
          <p:nvPr/>
        </p:nvSpPr>
        <p:spPr>
          <a:xfrm>
            <a:off x="7155893" y="2736497"/>
            <a:ext cx="1851019" cy="46166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Environment</a:t>
            </a:r>
          </a:p>
        </p:txBody>
      </p:sp>
      <p:pic>
        <p:nvPicPr>
          <p:cNvPr id="5" name="Picture 4" descr="C:\Users\CLOvergard\AppData\Local\Microsoft\Windows\Temporary Internet Files\Content.IE5\B26XP9BZ\loudchips-e1295389075228[1].jpg"/>
          <p:cNvPicPr>
            <a:picLocks noChangeAspect="1"/>
          </p:cNvPicPr>
          <p:nvPr/>
        </p:nvPicPr>
        <p:blipFill>
          <a:blip r:embed="rId3"/>
          <a:srcRect/>
          <a:stretch>
            <a:fillRect/>
          </a:stretch>
        </p:blipFill>
        <p:spPr>
          <a:xfrm>
            <a:off x="6305044" y="3733796"/>
            <a:ext cx="2447921" cy="2314574"/>
          </a:xfrm>
          <a:prstGeom prst="rect">
            <a:avLst/>
          </a:prstGeom>
          <a:noFill/>
          <a:ln>
            <a:noFill/>
          </a:ln>
          <a:effectLst>
            <a:outerShdw dist="139699" dir="2700000" algn="tl">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7"/>
          <p:cNvSpPr txBox="1">
            <a:spLocks noGrp="1"/>
          </p:cNvSpPr>
          <p:nvPr>
            <p:ph type="title"/>
          </p:nvPr>
        </p:nvSpPr>
        <p:spPr>
          <a:xfrm>
            <a:off x="0" y="381000"/>
            <a:ext cx="7467603" cy="758952"/>
          </a:xfrm>
          <a:solidFill>
            <a:srgbClr val="98C723"/>
          </a:solidFill>
        </p:spPr>
        <p:txBody>
          <a:bodyPr/>
          <a:lstStyle/>
          <a:p>
            <a:pPr lvl="0"/>
            <a:r>
              <a:rPr lang="en-US" sz="3600" b="1" dirty="0">
                <a:effectLst>
                  <a:outerShdw dist="38096" dir="2700000">
                    <a:srgbClr val="000000"/>
                  </a:outerShdw>
                </a:effectLst>
              </a:rPr>
              <a:t>HSHS/Local System Policies</a:t>
            </a:r>
          </a:p>
        </p:txBody>
      </p:sp>
      <p:sp>
        <p:nvSpPr>
          <p:cNvPr id="4" name="TextBox 9"/>
          <p:cNvSpPr txBox="1"/>
          <p:nvPr/>
        </p:nvSpPr>
        <p:spPr>
          <a:xfrm>
            <a:off x="444846" y="1524003"/>
            <a:ext cx="6108356" cy="261610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#1: Workplace </a:t>
            </a:r>
            <a:r>
              <a:rPr lang="en-US" sz="2400" b="0" i="0" u="none" strike="noStrike" kern="1200" cap="none" spc="0" baseline="0" dirty="0" smtClean="0">
                <a:solidFill>
                  <a:srgbClr val="000000"/>
                </a:solidFill>
                <a:uFillTx/>
                <a:latin typeface="Franklin Gothic Medium"/>
              </a:rPr>
              <a:t>Violence</a:t>
            </a:r>
            <a:endParaRPr lang="en-US" sz="2400" b="0" i="0" u="none" strike="noStrike" kern="1200" cap="none" spc="0" baseline="0" dirty="0">
              <a:solidFill>
                <a:srgbClr val="000000"/>
              </a:solidFill>
              <a:uFillTx/>
              <a:latin typeface="Franklin Gothic Medium"/>
            </a:endParaRPr>
          </a:p>
          <a:p>
            <a:pPr marL="512758" marR="0" lvl="0" indent="-165104"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Franklin Gothic Medium"/>
              </a:rPr>
              <a:t>HSHS </a:t>
            </a:r>
            <a:r>
              <a:rPr lang="en-US" sz="2000" b="0" i="0" u="none" strike="noStrike" kern="1200" cap="none" spc="0" baseline="0" dirty="0" smtClean="0">
                <a:solidFill>
                  <a:srgbClr val="000000"/>
                </a:solidFill>
                <a:uFillTx/>
                <a:latin typeface="Franklin Gothic Medium"/>
              </a:rPr>
              <a:t>Policy</a:t>
            </a:r>
          </a:p>
          <a:p>
            <a:pPr marL="347654"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Franklin Gothic Medium"/>
            </a:endParaRPr>
          </a:p>
          <a:p>
            <a:pPr marL="512758" marR="0" lvl="0" indent="-165104"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dirty="0">
                <a:solidFill>
                  <a:schemeClr val="accent1">
                    <a:lumMod val="75000"/>
                  </a:schemeClr>
                </a:solidFill>
                <a:uFillTx/>
                <a:latin typeface="Franklin Gothic Medium"/>
              </a:rPr>
              <a:t>“HSHS does not tolerate violence</a:t>
            </a:r>
            <a:r>
              <a:rPr lang="en-US" sz="2000" b="0" i="0" u="none" strike="noStrike" kern="1200" cap="none" spc="0" baseline="0" dirty="0">
                <a:solidFill>
                  <a:schemeClr val="accent1">
                    <a:lumMod val="75000"/>
                  </a:schemeClr>
                </a:solidFill>
                <a:uFillTx/>
                <a:latin typeface="Franklin Gothic Medium"/>
              </a:rPr>
              <a:t>, </a:t>
            </a:r>
            <a:r>
              <a:rPr lang="en-US" sz="2000" b="0" i="0" u="none" strike="noStrike" kern="1200" cap="none" spc="0" baseline="0" dirty="0">
                <a:solidFill>
                  <a:srgbClr val="000000"/>
                </a:solidFill>
                <a:uFillTx/>
                <a:latin typeface="Franklin Gothic Medium"/>
              </a:rPr>
              <a:t>physical violence, threats, or acts of intimidation against any person. All colleagues have a </a:t>
            </a:r>
            <a:r>
              <a:rPr lang="en-US" sz="2000" b="1" i="0" u="none" strike="noStrike" kern="1200" cap="none" spc="0" baseline="0" dirty="0">
                <a:solidFill>
                  <a:schemeClr val="accent1">
                    <a:lumMod val="75000"/>
                  </a:schemeClr>
                </a:solidFill>
                <a:uFillTx/>
                <a:latin typeface="Franklin Gothic Medium"/>
              </a:rPr>
              <a:t>duty to promptly and accurately report </a:t>
            </a:r>
            <a:r>
              <a:rPr lang="en-US" sz="2000" b="0" i="0" u="none" strike="noStrike" kern="1200" cap="none" spc="0" baseline="0" dirty="0">
                <a:solidFill>
                  <a:srgbClr val="000000"/>
                </a:solidFill>
                <a:uFillTx/>
                <a:latin typeface="Franklin Gothic Medium"/>
              </a:rPr>
              <a:t>these events to their leader or People Services.”</a:t>
            </a:r>
          </a:p>
        </p:txBody>
      </p:sp>
      <p:pic>
        <p:nvPicPr>
          <p:cNvPr id="5" name="Picture 7" descr="C:\Users\CLOvergard\AppData\Local\Microsoft\Windows\Temporary Internet Files\Content.IE5\0RBNEPS0\clipboard[1].png"/>
          <p:cNvPicPr>
            <a:picLocks noChangeAspect="1"/>
          </p:cNvPicPr>
          <p:nvPr/>
        </p:nvPicPr>
        <p:blipFill>
          <a:blip r:embed="rId3"/>
          <a:srcRect/>
          <a:stretch>
            <a:fillRect/>
          </a:stretch>
        </p:blipFill>
        <p:spPr>
          <a:xfrm>
            <a:off x="6815324" y="95719"/>
            <a:ext cx="2476496" cy="2476496"/>
          </a:xfrm>
          <a:prstGeom prst="rect">
            <a:avLst/>
          </a:prstGeom>
          <a:noFill/>
          <a:ln>
            <a:noFill/>
          </a:ln>
        </p:spPr>
      </p:pic>
      <p:sp>
        <p:nvSpPr>
          <p:cNvPr id="6" name="TextBox 1"/>
          <p:cNvSpPr txBox="1"/>
          <p:nvPr/>
        </p:nvSpPr>
        <p:spPr>
          <a:xfrm>
            <a:off x="382584" y="5219258"/>
            <a:ext cx="642718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Franklin Gothic Medium"/>
              </a:rPr>
              <a:t>ck to add text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le 7"/>
          <p:cNvSpPr txBox="1">
            <a:spLocks noGrp="1"/>
          </p:cNvSpPr>
          <p:nvPr>
            <p:ph type="title"/>
          </p:nvPr>
        </p:nvSpPr>
        <p:spPr>
          <a:xfrm>
            <a:off x="0" y="384049"/>
            <a:ext cx="7467603" cy="758952"/>
          </a:xfrm>
          <a:solidFill>
            <a:srgbClr val="98C723"/>
          </a:solidFill>
        </p:spPr>
        <p:txBody>
          <a:bodyPr/>
          <a:lstStyle/>
          <a:p>
            <a:pPr lvl="0"/>
            <a:r>
              <a:rPr lang="en-US" sz="3600" b="1" dirty="0">
                <a:effectLst>
                  <a:outerShdw dist="38096" dir="2700000">
                    <a:srgbClr val="000000"/>
                  </a:outerShdw>
                </a:effectLst>
              </a:rPr>
              <a:t>HSHS/Local System Policies</a:t>
            </a:r>
          </a:p>
        </p:txBody>
      </p:sp>
      <p:pic>
        <p:nvPicPr>
          <p:cNvPr id="3" name="Picture 7" descr="C:\Users\CLOvergard\AppData\Local\Microsoft\Windows\Temporary Internet Files\Content.IE5\0RBNEPS0\clipboard[1].png"/>
          <p:cNvPicPr>
            <a:picLocks noChangeAspect="1"/>
          </p:cNvPicPr>
          <p:nvPr/>
        </p:nvPicPr>
        <p:blipFill>
          <a:blip r:embed="rId3"/>
          <a:srcRect/>
          <a:stretch>
            <a:fillRect/>
          </a:stretch>
        </p:blipFill>
        <p:spPr>
          <a:xfrm>
            <a:off x="6815324" y="95719"/>
            <a:ext cx="2476496" cy="2476496"/>
          </a:xfrm>
          <a:prstGeom prst="rect">
            <a:avLst/>
          </a:prstGeom>
          <a:noFill/>
          <a:ln>
            <a:noFill/>
          </a:ln>
        </p:spPr>
      </p:pic>
      <p:sp>
        <p:nvSpPr>
          <p:cNvPr id="4" name="TextBox 1"/>
          <p:cNvSpPr txBox="1"/>
          <p:nvPr/>
        </p:nvSpPr>
        <p:spPr>
          <a:xfrm>
            <a:off x="152400" y="1143001"/>
            <a:ext cx="6858000" cy="621708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smtClean="0">
                <a:solidFill>
                  <a:srgbClr val="000000"/>
                </a:solidFill>
                <a:latin typeface="Franklin Gothic Medium"/>
              </a:rPr>
              <a:t>#</a:t>
            </a:r>
            <a:r>
              <a:rPr lang="en-US" b="1" dirty="0">
                <a:solidFill>
                  <a:srgbClr val="000000"/>
                </a:solidFill>
                <a:latin typeface="Franklin Gothic Medium"/>
              </a:rPr>
              <a:t>2</a:t>
            </a:r>
            <a:r>
              <a:rPr lang="en-US" sz="1800" b="1" i="0" u="none" strike="noStrike" kern="1200" cap="none" spc="0" baseline="0" dirty="0" smtClean="0">
                <a:solidFill>
                  <a:srgbClr val="000000"/>
                </a:solidFill>
                <a:uFillTx/>
                <a:latin typeface="Franklin Gothic Medium"/>
              </a:rPr>
              <a:t>:</a:t>
            </a:r>
            <a:r>
              <a:rPr lang="en-US" sz="1800" b="0" i="0" u="none" strike="noStrike" kern="1200" cap="none" spc="0" baseline="0" dirty="0" smtClean="0">
                <a:solidFill>
                  <a:srgbClr val="000000"/>
                </a:solidFill>
                <a:uFillTx/>
                <a:latin typeface="Franklin Gothic Medium"/>
              </a:rPr>
              <a:t> </a:t>
            </a:r>
            <a:r>
              <a:rPr lang="en-US" sz="1800" b="0" i="0" u="none" strike="noStrike" kern="1200" cap="none" spc="0" baseline="0" dirty="0" smtClean="0">
                <a:solidFill>
                  <a:srgbClr val="FFFFFF"/>
                </a:solidFill>
                <a:uFillTx/>
                <a:latin typeface="Franklin Gothic Medium"/>
                <a:hlinkClick r:id="rId4" action="ppaction://hlinkfile"/>
              </a:rPr>
              <a:t>HSHS D-09 Event Reporting and Analysis Policy</a:t>
            </a:r>
            <a:r>
              <a:rPr lang="en-US" sz="1800" b="0" i="0" u="none" strike="noStrike" kern="1200" cap="none" spc="0" baseline="0" dirty="0" smtClean="0">
                <a:solidFill>
                  <a:srgbClr val="FFFFFF"/>
                </a:solidFill>
                <a:uFillTx/>
                <a:latin typeface="Franklin Gothic Medium"/>
              </a:rPr>
              <a:t> a</a:t>
            </a:r>
            <a:endParaRPr lang="en-US" dirty="0"/>
          </a:p>
          <a:p>
            <a:r>
              <a:rPr lang="en-US" sz="1600" dirty="0" smtClean="0">
                <a:latin typeface="Franklin Gothic Medium" panose="020B0603020102020204" pitchFamily="34" charset="0"/>
              </a:rPr>
              <a:t>“Colleagues </a:t>
            </a:r>
            <a:r>
              <a:rPr lang="en-US" sz="1600" dirty="0">
                <a:latin typeface="Franklin Gothic Medium" panose="020B0603020102020204" pitchFamily="34" charset="0"/>
              </a:rPr>
              <a:t>are </a:t>
            </a:r>
            <a:r>
              <a:rPr lang="en-US" sz="1600" b="1" dirty="0">
                <a:solidFill>
                  <a:schemeClr val="accent1">
                    <a:lumMod val="75000"/>
                  </a:schemeClr>
                </a:solidFill>
                <a:latin typeface="Franklin Gothic Medium" panose="020B0603020102020204" pitchFamily="34" charset="0"/>
              </a:rPr>
              <a:t>required to report </a:t>
            </a:r>
            <a:r>
              <a:rPr lang="en-US" sz="1600" dirty="0">
                <a:latin typeface="Franklin Gothic Medium" panose="020B0603020102020204" pitchFamily="34" charset="0"/>
              </a:rPr>
              <a:t>any actual or potential unsafe condition, situation or occurrence that is unexpected and not part of the normal course of care or any adverse outcome that is not directly related to the natural course of the </a:t>
            </a:r>
            <a:r>
              <a:rPr lang="en-US" sz="1600" dirty="0" smtClean="0">
                <a:latin typeface="Franklin Gothic Medium" panose="020B0603020102020204" pitchFamily="34" charset="0"/>
              </a:rPr>
              <a:t>patient's </a:t>
            </a:r>
            <a:r>
              <a:rPr lang="en-US" sz="1600" dirty="0">
                <a:latin typeface="Franklin Gothic Medium" panose="020B0603020102020204" pitchFamily="34" charset="0"/>
              </a:rPr>
              <a:t>illness or underlying condition present upon admission</a:t>
            </a:r>
            <a:r>
              <a:rPr lang="en-US" sz="1600" dirty="0" smtClean="0">
                <a:latin typeface="Franklin Gothic Medium" panose="020B0603020102020204" pitchFamily="34" charset="0"/>
              </a:rPr>
              <a:t>.” </a:t>
            </a:r>
          </a:p>
          <a:p>
            <a:endParaRPr lang="en-US" sz="1600" dirty="0"/>
          </a:p>
          <a:p>
            <a:r>
              <a:rPr lang="en-US" sz="1600" dirty="0" smtClean="0">
                <a:latin typeface="Franklin Gothic Medium" panose="020B0603020102020204" pitchFamily="34" charset="0"/>
              </a:rPr>
              <a:t>“Details </a:t>
            </a:r>
            <a:r>
              <a:rPr lang="en-US" sz="1600" dirty="0">
                <a:latin typeface="Franklin Gothic Medium" panose="020B0603020102020204" pitchFamily="34" charset="0"/>
              </a:rPr>
              <a:t>of the Event are, by the end of the Event </a:t>
            </a:r>
            <a:r>
              <a:rPr lang="en-US" sz="1600" dirty="0" smtClean="0">
                <a:latin typeface="Franklin Gothic Medium" panose="020B0603020102020204" pitchFamily="34" charset="0"/>
              </a:rPr>
              <a:t>Reporter's (colleague(s) involved) current </a:t>
            </a:r>
            <a:r>
              <a:rPr lang="en-US" sz="1600" dirty="0">
                <a:latin typeface="Franklin Gothic Medium" panose="020B0603020102020204" pitchFamily="34" charset="0"/>
              </a:rPr>
              <a:t>shift or as soon as possible thereafter, promptly and accurately recorded by the Event Reporter in a single, standardized, integrated information system designated by HSHS. Currently, the</a:t>
            </a:r>
            <a:r>
              <a:rPr lang="en-US" sz="1600" dirty="0">
                <a:solidFill>
                  <a:schemeClr val="accent1">
                    <a:lumMod val="75000"/>
                  </a:schemeClr>
                </a:solidFill>
                <a:latin typeface="Franklin Gothic Medium" panose="020B0603020102020204" pitchFamily="34" charset="0"/>
              </a:rPr>
              <a:t> </a:t>
            </a:r>
            <a:r>
              <a:rPr lang="en-US" sz="1600" b="1" dirty="0" err="1">
                <a:solidFill>
                  <a:schemeClr val="accent1">
                    <a:lumMod val="75000"/>
                  </a:schemeClr>
                </a:solidFill>
                <a:latin typeface="Franklin Gothic Medium" panose="020B0603020102020204" pitchFamily="34" charset="0"/>
              </a:rPr>
              <a:t>Peminic</a:t>
            </a:r>
            <a:r>
              <a:rPr lang="en-US" sz="1600" b="1" dirty="0">
                <a:solidFill>
                  <a:schemeClr val="accent1">
                    <a:lumMod val="75000"/>
                  </a:schemeClr>
                </a:solidFill>
                <a:latin typeface="Franklin Gothic Medium" panose="020B0603020102020204" pitchFamily="34" charset="0"/>
              </a:rPr>
              <a:t> </a:t>
            </a:r>
            <a:r>
              <a:rPr lang="en-US" sz="1600" dirty="0">
                <a:latin typeface="Franklin Gothic Medium" panose="020B0603020102020204" pitchFamily="34" charset="0"/>
              </a:rPr>
              <a:t>Event Reporting System will be used to report Event occurrences</a:t>
            </a:r>
            <a:r>
              <a:rPr lang="en-US" sz="1600" dirty="0" smtClean="0">
                <a:latin typeface="Franklin Gothic Medium" panose="020B0603020102020204" pitchFamily="34" charset="0"/>
              </a:rPr>
              <a:t>.” </a:t>
            </a:r>
            <a:endParaRPr lang="en-US" sz="1600" dirty="0">
              <a:latin typeface="Franklin Gothic Medium" panose="020B0603020102020204" pitchFamily="34" charset="0"/>
            </a:endParaRPr>
          </a:p>
          <a:p>
            <a:endParaRPr lang="en-US" sz="1400" dirty="0">
              <a:latin typeface="Franklin Gothic Medium" panose="020B0603020102020204" pitchFamily="34" charset="0"/>
            </a:endParaRPr>
          </a:p>
          <a:p>
            <a:r>
              <a:rPr lang="en-US" sz="1400" b="1" dirty="0">
                <a:solidFill>
                  <a:schemeClr val="accent1">
                    <a:lumMod val="75000"/>
                  </a:schemeClr>
                </a:solidFill>
                <a:latin typeface="Franklin Gothic Medium" panose="020B0603020102020204" pitchFamily="34" charset="0"/>
              </a:rPr>
              <a:t>Emergency/ Urgent Care Related </a:t>
            </a:r>
          </a:p>
          <a:p>
            <a:pPr marL="285750" indent="-285750">
              <a:buFont typeface="Arial" panose="020B0604020202020204" pitchFamily="34" charset="0"/>
              <a:buChar char="•"/>
            </a:pPr>
            <a:r>
              <a:rPr lang="en-US" sz="1400" b="1" dirty="0" smtClean="0">
                <a:solidFill>
                  <a:schemeClr val="accent1">
                    <a:lumMod val="75000"/>
                  </a:schemeClr>
                </a:solidFill>
                <a:latin typeface="Franklin Gothic Medium" panose="020B0603020102020204" pitchFamily="34" charset="0"/>
              </a:rPr>
              <a:t>“Events </a:t>
            </a:r>
            <a:r>
              <a:rPr lang="en-US" sz="1400" b="1" dirty="0">
                <a:solidFill>
                  <a:schemeClr val="accent1">
                    <a:lumMod val="75000"/>
                  </a:schemeClr>
                </a:solidFill>
                <a:latin typeface="Franklin Gothic Medium" panose="020B0603020102020204" pitchFamily="34" charset="0"/>
              </a:rPr>
              <a:t>related to Care coordination/ communication </a:t>
            </a:r>
            <a:r>
              <a:rPr lang="en-US" sz="1400" dirty="0">
                <a:latin typeface="Franklin Gothic Medium" panose="020B0603020102020204" pitchFamily="34" charset="0"/>
              </a:rPr>
              <a:t>including Access to care issues (delay in treatment, transfer, or bed availability); inadequate communication with other providers; provider not available; referral/ consult problem. </a:t>
            </a:r>
          </a:p>
          <a:p>
            <a:pPr marL="285750" indent="-285750">
              <a:buFont typeface="Arial" panose="020B0604020202020204" pitchFamily="34" charset="0"/>
              <a:buChar char="•"/>
            </a:pPr>
            <a:r>
              <a:rPr lang="en-US" sz="1400" dirty="0" smtClean="0">
                <a:latin typeface="Franklin Gothic Medium" panose="020B0603020102020204" pitchFamily="34" charset="0"/>
              </a:rPr>
              <a:t>Discharge </a:t>
            </a:r>
            <a:r>
              <a:rPr lang="en-US" sz="1400" dirty="0">
                <a:latin typeface="Franklin Gothic Medium" panose="020B0603020102020204" pitchFamily="34" charset="0"/>
              </a:rPr>
              <a:t>AMA, left without being seen or before visit complete. </a:t>
            </a:r>
          </a:p>
          <a:p>
            <a:pPr marL="285750" indent="-285750">
              <a:buFont typeface="Arial" panose="020B0604020202020204" pitchFamily="34" charset="0"/>
              <a:buChar char="•"/>
            </a:pPr>
            <a:r>
              <a:rPr lang="en-US" sz="1400" dirty="0" smtClean="0">
                <a:latin typeface="Franklin Gothic Medium" panose="020B0603020102020204" pitchFamily="34" charset="0"/>
              </a:rPr>
              <a:t>Refusal </a:t>
            </a:r>
            <a:r>
              <a:rPr lang="en-US" sz="1400" dirty="0">
                <a:latin typeface="Franklin Gothic Medium" panose="020B0603020102020204" pitchFamily="34" charset="0"/>
              </a:rPr>
              <a:t>of important medications, treatments</a:t>
            </a:r>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a:p>
            <a:r>
              <a:rPr lang="en-US" sz="1400" b="1" dirty="0">
                <a:solidFill>
                  <a:schemeClr val="accent1">
                    <a:lumMod val="75000"/>
                  </a:schemeClr>
                </a:solidFill>
                <a:latin typeface="Franklin Gothic Medium" panose="020B0603020102020204" pitchFamily="34" charset="0"/>
              </a:rPr>
              <a:t>Security/ Manpower/ Other </a:t>
            </a:r>
          </a:p>
          <a:p>
            <a:pPr marL="285750" indent="-285750">
              <a:buFont typeface="Arial" panose="020B0604020202020204" pitchFamily="34" charset="0"/>
              <a:buChar char="•"/>
            </a:pPr>
            <a:r>
              <a:rPr lang="en-US" sz="1400" b="1" dirty="0" smtClean="0">
                <a:solidFill>
                  <a:schemeClr val="accent1">
                    <a:lumMod val="75000"/>
                  </a:schemeClr>
                </a:solidFill>
                <a:latin typeface="Franklin Gothic Medium" panose="020B0603020102020204" pitchFamily="34" charset="0"/>
              </a:rPr>
              <a:t>“Disruptive </a:t>
            </a:r>
            <a:r>
              <a:rPr lang="en-US" sz="1400" b="1" dirty="0">
                <a:solidFill>
                  <a:schemeClr val="accent1">
                    <a:lumMod val="75000"/>
                  </a:schemeClr>
                </a:solidFill>
                <a:latin typeface="Franklin Gothic Medium" panose="020B0603020102020204" pitchFamily="34" charset="0"/>
              </a:rPr>
              <a:t>Behavior: </a:t>
            </a:r>
            <a:r>
              <a:rPr lang="en-US" sz="1400" dirty="0">
                <a:latin typeface="Franklin Gothic Medium" panose="020B0603020102020204" pitchFamily="34" charset="0"/>
              </a:rPr>
              <a:t>Report any abusive patient, Sexual Assault or attempted sexual assault, abduction of patient, patient missing, or assault that has the potential to impact patient safety</a:t>
            </a:r>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a:p>
            <a:pPr marL="285750" indent="-285750">
              <a:buFont typeface="Arial" panose="020B0604020202020204" pitchFamily="34" charset="0"/>
              <a:buChar char="•"/>
            </a:pPr>
            <a:r>
              <a:rPr lang="en-US" sz="1400" dirty="0" smtClean="0">
                <a:latin typeface="Franklin Gothic Medium" panose="020B0603020102020204" pitchFamily="34" charset="0"/>
              </a:rPr>
              <a:t>“HIPAA </a:t>
            </a:r>
            <a:r>
              <a:rPr lang="en-US" sz="1400" dirty="0">
                <a:latin typeface="Franklin Gothic Medium" panose="020B0603020102020204" pitchFamily="34" charset="0"/>
              </a:rPr>
              <a:t>violation, privacy issues or reports of property destruction</a:t>
            </a:r>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a:p>
            <a:endParaRPr lang="en-US" dirty="0">
              <a:latin typeface="Franklin Gothic Medium" panose="020B06030201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dirty="0" smtClean="0">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4"/>
          <p:cNvSpPr txBox="1">
            <a:spLocks noGrp="1"/>
          </p:cNvSpPr>
          <p:nvPr>
            <p:ph type="title"/>
          </p:nvPr>
        </p:nvSpPr>
        <p:spPr/>
        <p:txBody>
          <a:bodyPr/>
          <a:lstStyle/>
          <a:p>
            <a:pPr lvl="0"/>
            <a:r>
              <a:rPr lang="en-US" dirty="0"/>
              <a:t>Principles of </a:t>
            </a:r>
            <a:r>
              <a:rPr lang="en-US" dirty="0" smtClean="0"/>
              <a:t>Crisis </a:t>
            </a:r>
            <a:r>
              <a:rPr lang="en-US" dirty="0"/>
              <a:t>prevention</a:t>
            </a:r>
          </a:p>
        </p:txBody>
      </p:sp>
      <p:pic>
        <p:nvPicPr>
          <p:cNvPr id="3" name="Picture 4"/>
          <p:cNvPicPr>
            <a:picLocks noChangeAspect="1"/>
          </p:cNvPicPr>
          <p:nvPr/>
        </p:nvPicPr>
        <p:blipFill>
          <a:blip r:embed="rId3"/>
          <a:srcRect/>
          <a:stretch>
            <a:fillRect/>
          </a:stretch>
        </p:blipFill>
        <p:spPr>
          <a:xfrm>
            <a:off x="5257800" y="4572000"/>
            <a:ext cx="2876546" cy="1590671"/>
          </a:xfrm>
          <a:prstGeom prst="rect">
            <a:avLst/>
          </a:prstGeom>
          <a:solidFill>
            <a:srgbClr val="EDEDED"/>
          </a:solidFill>
          <a:ln w="38103">
            <a:solidFill>
              <a:srgbClr val="000000"/>
            </a:solidFill>
            <a:prstDash val="solid"/>
            <a:miter/>
          </a:ln>
          <a:effectLst>
            <a:outerShdw dist="50803" dir="12900142" algn="tl">
              <a:srgbClr val="000000">
                <a:alpha val="3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11" descr="C:\Users\CLOvergard\AppData\Local\Microsoft\Windows\Temporary Internet Files\Content.IE5\LL28MF2C\stress_test_aaaargh_404515[1].jpg"/>
          <p:cNvPicPr>
            <a:picLocks noChangeAspect="1"/>
          </p:cNvPicPr>
          <p:nvPr/>
        </p:nvPicPr>
        <p:blipFill>
          <a:blip r:embed="rId3"/>
          <a:srcRect/>
          <a:stretch>
            <a:fillRect/>
          </a:stretch>
        </p:blipFill>
        <p:spPr>
          <a:xfrm>
            <a:off x="3505196" y="5046226"/>
            <a:ext cx="2286000" cy="1632204"/>
          </a:xfrm>
          <a:prstGeom prst="rect">
            <a:avLst/>
          </a:prstGeom>
          <a:solidFill>
            <a:srgbClr val="EDEDED"/>
          </a:solidFill>
          <a:ln>
            <a:noFill/>
          </a:ln>
        </p:spPr>
      </p:pic>
      <p:sp>
        <p:nvSpPr>
          <p:cNvPr id="3" name="Content Placeholder 1"/>
          <p:cNvSpPr txBox="1">
            <a:spLocks noGrp="1"/>
          </p:cNvSpPr>
          <p:nvPr>
            <p:ph idx="1"/>
          </p:nvPr>
        </p:nvSpPr>
        <p:spPr>
          <a:xfrm>
            <a:off x="381003" y="1676396"/>
            <a:ext cx="8407889" cy="4407407"/>
          </a:xfrm>
          <a:prstGeom prst="rect">
            <a:avLst/>
          </a:prstGeom>
          <a:noFill/>
          <a:ln>
            <a:noFill/>
          </a:ln>
        </p:spPr>
        <p:txBody>
          <a:bodyPr vert="horz" wrap="square" lIns="91440" tIns="45720" rIns="91440" bIns="45720" anchor="t" anchorCtr="0" compatLnSpc="1"/>
          <a:lstStyle/>
          <a:p>
            <a:pPr lvl="0"/>
            <a:r>
              <a:rPr lang="en-US" dirty="0"/>
              <a:t>Note exits and emergency phone numbers if you change work </a:t>
            </a:r>
            <a:r>
              <a:rPr lang="en-US" dirty="0" smtClean="0"/>
              <a:t>areas.</a:t>
            </a:r>
            <a:endParaRPr lang="en-US" dirty="0"/>
          </a:p>
          <a:p>
            <a:pPr lvl="0"/>
            <a:r>
              <a:rPr lang="en-US" dirty="0"/>
              <a:t>Confusion, background noises, and crowding can increase stress </a:t>
            </a:r>
            <a:r>
              <a:rPr lang="en-US" dirty="0" smtClean="0"/>
              <a:t>levels.</a:t>
            </a:r>
            <a:endParaRPr lang="en-US" dirty="0"/>
          </a:p>
          <a:p>
            <a:pPr lvl="0"/>
            <a:r>
              <a:rPr lang="en-US" dirty="0"/>
              <a:t>Meal times, shift changes, and while transporting patients are all times of increased disruptive behaviors.</a:t>
            </a:r>
          </a:p>
          <a:p>
            <a:pPr lvl="0"/>
            <a:r>
              <a:rPr lang="en-US" dirty="0"/>
              <a:t>“Other risks such as the weather, patient load and morbidities, noise levels, and staffing levels are unchangeable and often unpredictable. Be alert to changes in your environment” ( CDC/NIOSH, 2015).</a:t>
            </a:r>
          </a:p>
          <a:p>
            <a:pPr marL="45720" lvl="0" indent="0">
              <a:buNone/>
            </a:pPr>
            <a:endParaRPr lang="en-US" dirty="0"/>
          </a:p>
          <a:p>
            <a:pPr lvl="0"/>
            <a:endParaRPr lang="en-US" dirty="0"/>
          </a:p>
        </p:txBody>
      </p:sp>
      <p:sp>
        <p:nvSpPr>
          <p:cNvPr id="4"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Check Your Surroundings</a:t>
            </a:r>
          </a:p>
        </p:txBody>
      </p:sp>
      <p:sp>
        <p:nvSpPr>
          <p:cNvPr id="5" name="TextBox 3"/>
          <p:cNvSpPr txBox="1"/>
          <p:nvPr/>
        </p:nvSpPr>
        <p:spPr>
          <a:xfrm>
            <a:off x="7772400" y="6336920"/>
            <a:ext cx="1612388"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5B6973"/>
                </a:solidFill>
                <a:uFillTx/>
                <a:latin typeface="Franklin Gothic Medium"/>
              </a:rPr>
              <a:t>(CDC,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spcBef>
                <a:spcPts val="700"/>
              </a:spcBef>
            </a:pPr>
            <a:r>
              <a:rPr lang="en-US" sz="2800" dirty="0"/>
              <a:t>HSHS Colleagues will learn:</a:t>
            </a:r>
          </a:p>
          <a:p>
            <a:pPr lvl="1">
              <a:spcBef>
                <a:spcPts val="500"/>
              </a:spcBef>
            </a:pPr>
            <a:r>
              <a:rPr lang="en-US" sz="2000" dirty="0" smtClean="0"/>
              <a:t>Workplace Violence</a:t>
            </a:r>
          </a:p>
          <a:p>
            <a:pPr lvl="2">
              <a:spcBef>
                <a:spcPts val="500"/>
              </a:spcBef>
            </a:pPr>
            <a:r>
              <a:rPr lang="en-US" dirty="0"/>
              <a:t>D</a:t>
            </a:r>
            <a:r>
              <a:rPr lang="en-US" dirty="0" smtClean="0"/>
              <a:t>ifferent types </a:t>
            </a:r>
            <a:r>
              <a:rPr lang="en-US" dirty="0"/>
              <a:t>of workplace violence and </a:t>
            </a:r>
            <a:r>
              <a:rPr lang="en-US" dirty="0" smtClean="0"/>
              <a:t>examples</a:t>
            </a:r>
          </a:p>
          <a:p>
            <a:pPr lvl="2">
              <a:spcBef>
                <a:spcPts val="500"/>
              </a:spcBef>
            </a:pPr>
            <a:r>
              <a:rPr lang="en-US" dirty="0" smtClean="0"/>
              <a:t>HSHS Workplace Violence Policy</a:t>
            </a:r>
            <a:endParaRPr lang="en-US" dirty="0"/>
          </a:p>
          <a:p>
            <a:pPr marL="365760" lvl="1" indent="0">
              <a:spcBef>
                <a:spcPts val="500"/>
              </a:spcBef>
              <a:buNone/>
            </a:pPr>
            <a:endParaRPr lang="en-US" sz="2000" dirty="0"/>
          </a:p>
          <a:p>
            <a:pPr lvl="1">
              <a:spcBef>
                <a:spcPts val="500"/>
              </a:spcBef>
            </a:pPr>
            <a:r>
              <a:rPr lang="en-US" sz="2000" dirty="0" smtClean="0"/>
              <a:t>Principles of Crisis Prevention </a:t>
            </a:r>
            <a:endParaRPr lang="en-US" sz="2000" dirty="0"/>
          </a:p>
          <a:p>
            <a:pPr marL="365760" lvl="1" indent="0">
              <a:spcBef>
                <a:spcPts val="500"/>
              </a:spcBef>
              <a:buNone/>
            </a:pPr>
            <a:endParaRPr lang="en-US" sz="2000" dirty="0"/>
          </a:p>
          <a:p>
            <a:pPr lvl="1">
              <a:spcBef>
                <a:spcPts val="500"/>
              </a:spcBef>
            </a:pPr>
            <a:r>
              <a:rPr lang="en-US" sz="2000" dirty="0" smtClean="0"/>
              <a:t>Keys to Communication - HEAL</a:t>
            </a:r>
            <a:endParaRPr lang="en-US" sz="2000" dirty="0"/>
          </a:p>
          <a:p>
            <a:pPr marL="365760" lvl="1" indent="0">
              <a:spcBef>
                <a:spcPts val="500"/>
              </a:spcBef>
              <a:buNone/>
            </a:pPr>
            <a:endParaRPr lang="en-US" sz="2000" dirty="0"/>
          </a:p>
          <a:p>
            <a:pPr lvl="1">
              <a:spcBef>
                <a:spcPts val="500"/>
              </a:spcBef>
            </a:pPr>
            <a:r>
              <a:rPr lang="en-US" sz="2000" dirty="0" smtClean="0"/>
              <a:t>Crisis Intervention: Verbal </a:t>
            </a:r>
            <a:r>
              <a:rPr lang="en-US" sz="2000" dirty="0"/>
              <a:t>and Non-Verbal </a:t>
            </a:r>
            <a:r>
              <a:rPr lang="en-US" sz="2000" dirty="0" smtClean="0"/>
              <a:t>Approaches</a:t>
            </a:r>
          </a:p>
          <a:p>
            <a:pPr lvl="1">
              <a:spcBef>
                <a:spcPts val="500"/>
              </a:spcBef>
            </a:pPr>
            <a:endParaRPr lang="en-US" sz="2000" dirty="0"/>
          </a:p>
          <a:p>
            <a:pPr lvl="1">
              <a:spcBef>
                <a:spcPts val="500"/>
              </a:spcBef>
            </a:pPr>
            <a:r>
              <a:rPr lang="en-US" sz="2000" dirty="0"/>
              <a:t>Report Disruptive Behavior in </a:t>
            </a:r>
            <a:r>
              <a:rPr lang="en-US" sz="2000" dirty="0" err="1"/>
              <a:t>Peminic</a:t>
            </a:r>
            <a:r>
              <a:rPr lang="en-US" sz="2000" dirty="0"/>
              <a:t>/Verge</a:t>
            </a:r>
          </a:p>
          <a:p>
            <a:pPr lvl="2"/>
            <a:r>
              <a:rPr lang="en-US" dirty="0" smtClean="0"/>
              <a:t>D-09 Event Reporting and Analysis Policy</a:t>
            </a:r>
            <a:endParaRPr lang="en-US" dirty="0"/>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Course objectives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ontent Placeholder 4"/>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marL="45720" lvl="0" indent="0">
              <a:buNone/>
            </a:pPr>
            <a:endParaRPr lang="en-US"/>
          </a:p>
          <a:p>
            <a:pPr lvl="0"/>
            <a:endParaRPr lang="en-US"/>
          </a:p>
          <a:p>
            <a:pPr marL="45720" lvl="0" indent="0">
              <a:buNone/>
            </a:pPr>
            <a:endParaRPr lang="en-US"/>
          </a:p>
        </p:txBody>
      </p:sp>
      <p:sp>
        <p:nvSpPr>
          <p:cNvPr id="3" name="Title 3"/>
          <p:cNvSpPr txBox="1">
            <a:spLocks noGrp="1"/>
          </p:cNvSpPr>
          <p:nvPr>
            <p:ph type="title"/>
          </p:nvPr>
        </p:nvSpPr>
        <p:spPr>
          <a:xfrm>
            <a:off x="304796" y="381003"/>
            <a:ext cx="8381262" cy="1054394"/>
          </a:xfrm>
        </p:spPr>
        <p:txBody>
          <a:bodyPr/>
          <a:lstStyle/>
          <a:p>
            <a:pPr lvl="0"/>
            <a:r>
              <a:rPr lang="en-US" sz="4400" b="1" dirty="0">
                <a:effectLst>
                  <a:outerShdw blurRad="38100" dist="38100" dir="2700000" algn="tl">
                    <a:srgbClr val="000000">
                      <a:alpha val="43137"/>
                    </a:srgbClr>
                  </a:outerShdw>
                </a:effectLst>
              </a:rPr>
              <a:t>Dress Safely</a:t>
            </a:r>
          </a:p>
        </p:txBody>
      </p:sp>
      <p:sp>
        <p:nvSpPr>
          <p:cNvPr id="4" name="TextBox 5"/>
          <p:cNvSpPr txBox="1"/>
          <p:nvPr/>
        </p:nvSpPr>
        <p:spPr>
          <a:xfrm>
            <a:off x="7373108" y="6324603"/>
            <a:ext cx="1752603"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5B6973"/>
                </a:solidFill>
                <a:uFillTx/>
                <a:latin typeface="Franklin Gothic Medium"/>
              </a:rPr>
              <a:t>(CDC, NIOSH 2015)</a:t>
            </a:r>
          </a:p>
        </p:txBody>
      </p:sp>
      <p:sp>
        <p:nvSpPr>
          <p:cNvPr id="5" name="TextBox 1"/>
          <p:cNvSpPr txBox="1"/>
          <p:nvPr/>
        </p:nvSpPr>
        <p:spPr>
          <a:xfrm>
            <a:off x="228600" y="1778059"/>
            <a:ext cx="8610603" cy="39703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According to the CDC and NIOSH, “Dress for safety by removing anything that can be used as a weapon or grabbed by someone.”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•Long hair should be tucked away   so that it can't be grabbed;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•Jewelry - avoid earrings or necklaces which can be pulled;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•Overly tight clothing can restrict movement;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•Overly loose clothing, or scarves can be caught;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•Glasses, keys, or name tags dangling from cord or chains can be hazardous; make sure to use breakaway safety cords or lanyards.”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Content Placeholder 4"/>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marL="45720" lvl="0" indent="0">
              <a:buNone/>
            </a:pPr>
            <a:endParaRPr lang="en-US"/>
          </a:p>
          <a:p>
            <a:pPr lvl="0"/>
            <a:endParaRPr lang="en-US"/>
          </a:p>
          <a:p>
            <a:pPr marL="45720" lvl="0" indent="0">
              <a:buNone/>
            </a:pPr>
            <a:endParaRPr lang="en-US"/>
          </a:p>
        </p:txBody>
      </p:sp>
      <p:sp>
        <p:nvSpPr>
          <p:cNvPr id="3" name="Title 3"/>
          <p:cNvSpPr txBox="1">
            <a:spLocks noGrp="1"/>
          </p:cNvSpPr>
          <p:nvPr>
            <p:ph type="title"/>
          </p:nvPr>
        </p:nvSpPr>
        <p:spPr>
          <a:xfrm>
            <a:off x="304796" y="381003"/>
            <a:ext cx="8381262" cy="1054394"/>
          </a:xfrm>
        </p:spPr>
        <p:txBody>
          <a:bodyPr/>
          <a:lstStyle/>
          <a:p>
            <a:pPr lvl="0"/>
            <a:r>
              <a:rPr lang="en-US" sz="4400" b="1" dirty="0">
                <a:effectLst>
                  <a:outerShdw blurRad="38100" dist="38100" dir="2700000" algn="tl">
                    <a:srgbClr val="000000">
                      <a:alpha val="43137"/>
                    </a:srgbClr>
                  </a:outerShdw>
                </a:effectLst>
              </a:rPr>
              <a:t>Dress Safely</a:t>
            </a:r>
          </a:p>
        </p:txBody>
      </p:sp>
      <p:pic>
        <p:nvPicPr>
          <p:cNvPr id="4" name="Picture 3"/>
          <p:cNvPicPr>
            <a:picLocks noChangeAspect="1"/>
          </p:cNvPicPr>
          <p:nvPr/>
        </p:nvPicPr>
        <p:blipFill>
          <a:blip r:embed="rId3"/>
          <a:srcRect/>
          <a:stretch>
            <a:fillRect/>
          </a:stretch>
        </p:blipFill>
        <p:spPr>
          <a:xfrm>
            <a:off x="908639" y="1525493"/>
            <a:ext cx="6534915" cy="5106887"/>
          </a:xfrm>
          <a:prstGeom prst="rect">
            <a:avLst/>
          </a:prstGeom>
          <a:noFill/>
          <a:ln>
            <a:noFill/>
          </a:ln>
        </p:spPr>
      </p:pic>
      <p:sp>
        <p:nvSpPr>
          <p:cNvPr id="5" name="TextBox 5"/>
          <p:cNvSpPr txBox="1"/>
          <p:nvPr/>
        </p:nvSpPr>
        <p:spPr>
          <a:xfrm>
            <a:off x="7373108" y="6324603"/>
            <a:ext cx="1752603"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5B6973"/>
                </a:solidFill>
                <a:uFillTx/>
                <a:latin typeface="Franklin Gothic Medium"/>
              </a:rPr>
              <a:t>(CDC,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6"/>
          <p:cNvSpPr txBox="1">
            <a:spLocks noGrp="1"/>
          </p:cNvSpPr>
          <p:nvPr>
            <p:ph type="ctrTitle"/>
          </p:nvPr>
        </p:nvSpPr>
        <p:spPr>
          <a:xfrm>
            <a:off x="457200" y="3124203"/>
            <a:ext cx="6324603" cy="1828800"/>
          </a:xfrm>
        </p:spPr>
        <p:txBody>
          <a:bodyPr/>
          <a:lstStyle/>
          <a:p>
            <a:pPr lvl="0" algn="l"/>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Keys to communication</a:t>
            </a:r>
          </a:p>
        </p:txBody>
      </p:sp>
      <p:sp>
        <p:nvSpPr>
          <p:cNvPr id="3" name="TextBox 9"/>
          <p:cNvSpPr txBox="1"/>
          <p:nvPr/>
        </p:nvSpPr>
        <p:spPr>
          <a:xfrm>
            <a:off x="7086600" y="3657600"/>
            <a:ext cx="1981203" cy="3046991"/>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Body Language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Franklin Gothic Medium"/>
            </a:endParaRPr>
          </a:p>
          <a:p>
            <a:pPr marL="285750" marR="0" lvl="0"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Tone of Voice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Franklin Gothic Medium"/>
            </a:endParaRPr>
          </a:p>
          <a:p>
            <a:pPr marL="285750" marR="0" lvl="0"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Word We Use</a:t>
            </a:r>
          </a:p>
        </p:txBody>
      </p:sp>
      <p:pic>
        <p:nvPicPr>
          <p:cNvPr id="4" name="Picture 5" descr="C:\Users\CLOvergard\AppData\Local\Microsoft\Windows\Temporary Internet Files\Content.IE5\9U931PPU\Thinkers_Keys[1].png"/>
          <p:cNvPicPr>
            <a:picLocks noChangeAspect="1"/>
          </p:cNvPicPr>
          <p:nvPr/>
        </p:nvPicPr>
        <p:blipFill>
          <a:blip r:embed="rId3"/>
          <a:srcRect/>
          <a:stretch>
            <a:fillRect/>
          </a:stretch>
        </p:blipFill>
        <p:spPr>
          <a:xfrm>
            <a:off x="5562596" y="1264916"/>
            <a:ext cx="2628570" cy="19333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grpSp>
        <p:nvGrpSpPr>
          <p:cNvPr id="2" name="Content Placeholder 6"/>
          <p:cNvGrpSpPr/>
          <p:nvPr/>
        </p:nvGrpSpPr>
        <p:grpSpPr>
          <a:xfrm>
            <a:off x="228600" y="152400"/>
            <a:ext cx="8763000" cy="6553200"/>
            <a:chOff x="926427" y="152400"/>
            <a:chExt cx="7315200" cy="6172200"/>
          </a:xfrm>
        </p:grpSpPr>
        <p:graphicFrame>
          <p:nvGraphicFramePr>
            <p:cNvPr id="3" name="Chart 2"/>
            <p:cNvGraphicFramePr/>
            <p:nvPr>
              <p:extLst>
                <p:ext uri="{D42A27DB-BD31-4B8C-83A1-F6EECF244321}">
                  <p14:modId xmlns:p14="http://schemas.microsoft.com/office/powerpoint/2010/main" val="1278030790"/>
                </p:ext>
              </p:extLst>
            </p:nvPr>
          </p:nvGraphicFramePr>
          <p:xfrm>
            <a:off x="926427" y="152400"/>
            <a:ext cx="73152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72322" y="1565606"/>
              <a:ext cx="650435" cy="533406"/>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dirty="0">
                  <a:solidFill>
                    <a:srgbClr val="000000"/>
                  </a:solidFill>
                  <a:uFillTx/>
                  <a:latin typeface="Franklin Gothic Medium"/>
                </a:rPr>
                <a:t>7%</a:t>
              </a:r>
            </a:p>
          </p:txBody>
        </p:sp>
        <p:sp>
          <p:nvSpPr>
            <p:cNvPr id="5" name="TextBox 4"/>
            <p:cNvSpPr txBox="1"/>
            <p:nvPr/>
          </p:nvSpPr>
          <p:spPr>
            <a:xfrm>
              <a:off x="4419596" y="2883944"/>
              <a:ext cx="1676424" cy="1142972"/>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Franklin Gothic Medium"/>
                </a:rPr>
                <a:t>38%</a:t>
              </a:r>
            </a:p>
          </p:txBody>
        </p:sp>
      </p:grpSp>
      <p:sp>
        <p:nvSpPr>
          <p:cNvPr id="6" name="TextBox 7"/>
          <p:cNvSpPr txBox="1"/>
          <p:nvPr/>
        </p:nvSpPr>
        <p:spPr>
          <a:xfrm>
            <a:off x="1981203" y="3657600"/>
            <a:ext cx="1600200"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Franklin Gothic Medium"/>
              </a:rPr>
              <a:t>55%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722436"/>
            <a:ext cx="4040184" cy="639759"/>
          </a:xfrm>
        </p:spPr>
        <p:txBody>
          <a:bodyPr/>
          <a:lstStyle/>
          <a:p>
            <a:pPr lvl="0">
              <a:spcBef>
                <a:spcPts val="800"/>
              </a:spcBef>
            </a:pPr>
            <a:r>
              <a:rPr lang="en-US" sz="3200"/>
              <a:t>Don’t</a:t>
            </a:r>
          </a:p>
        </p:txBody>
      </p:sp>
      <p:sp>
        <p:nvSpPr>
          <p:cNvPr id="3" name="Content Placeholder 2"/>
          <p:cNvSpPr txBox="1">
            <a:spLocks noGrp="1"/>
          </p:cNvSpPr>
          <p:nvPr>
            <p:ph type="body" sz="quarter" idx="3"/>
          </p:nvPr>
        </p:nvSpPr>
        <p:spPr>
          <a:xfrm>
            <a:off x="457200" y="2438403"/>
            <a:ext cx="4040184" cy="3687766"/>
          </a:xfrm>
          <a:prstGeom prst="rect">
            <a:avLst/>
          </a:prstGeom>
          <a:noFill/>
          <a:ln>
            <a:noFill/>
          </a:ln>
        </p:spPr>
        <p:txBody>
          <a:bodyPr vert="horz" wrap="square" lIns="91440" tIns="45720" rIns="91440" bIns="45720" anchor="t" anchorCtr="0" compatLnSpc="1"/>
          <a:lstStyle/>
          <a:p>
            <a:pPr lvl="0">
              <a:spcBef>
                <a:spcPts val="700"/>
              </a:spcBef>
            </a:pPr>
            <a:r>
              <a:rPr lang="en-US" sz="2800"/>
              <a:t>Finger point, it may seem accusing or threatening</a:t>
            </a:r>
          </a:p>
          <a:p>
            <a:pPr lvl="0">
              <a:spcBef>
                <a:spcPts val="700"/>
              </a:spcBef>
            </a:pPr>
            <a:endParaRPr lang="en-US" sz="2800"/>
          </a:p>
          <a:p>
            <a:pPr lvl="0">
              <a:spcBef>
                <a:spcPts val="700"/>
              </a:spcBef>
            </a:pPr>
            <a:r>
              <a:rPr lang="en-US" sz="2800"/>
              <a:t>Shoulder shrug, it may seem uncaring or unknowing</a:t>
            </a:r>
          </a:p>
          <a:p>
            <a:pPr lvl="0">
              <a:spcBef>
                <a:spcPts val="700"/>
              </a:spcBef>
            </a:pPr>
            <a:endParaRPr lang="en-US" sz="2800"/>
          </a:p>
        </p:txBody>
      </p:sp>
      <p:sp>
        <p:nvSpPr>
          <p:cNvPr id="4" name="Text Placeholder 3"/>
          <p:cNvSpPr txBox="1">
            <a:spLocks noGrp="1"/>
          </p:cNvSpPr>
          <p:nvPr>
            <p:ph idx="2"/>
          </p:nvPr>
        </p:nvSpPr>
        <p:spPr>
          <a:xfrm>
            <a:off x="4645023" y="1722436"/>
            <a:ext cx="4041776" cy="639759"/>
          </a:xfrm>
        </p:spPr>
        <p:txBody>
          <a:bodyPr anchor="b" anchorCtr="1"/>
          <a:lstStyle/>
          <a:p>
            <a:pPr marL="0" lvl="0" indent="0" algn="ctr">
              <a:spcBef>
                <a:spcPts val="800"/>
              </a:spcBef>
              <a:buNone/>
            </a:pPr>
            <a:r>
              <a:rPr lang="en-US" sz="3200"/>
              <a:t>Do </a:t>
            </a:r>
          </a:p>
        </p:txBody>
      </p:sp>
      <p:sp>
        <p:nvSpPr>
          <p:cNvPr id="5" name="Content Placeholder 4"/>
          <p:cNvSpPr txBox="1">
            <a:spLocks noGrp="1"/>
          </p:cNvSpPr>
          <p:nvPr>
            <p:ph sz="quarter" idx="4"/>
          </p:nvPr>
        </p:nvSpPr>
        <p:spPr>
          <a:xfrm>
            <a:off x="4495803" y="2438403"/>
            <a:ext cx="4495803" cy="3687766"/>
          </a:xfrm>
          <a:prstGeom prst="rect">
            <a:avLst/>
          </a:prstGeom>
          <a:noFill/>
          <a:ln>
            <a:noFill/>
          </a:ln>
        </p:spPr>
        <p:txBody>
          <a:bodyPr vert="horz" wrap="square" lIns="91440" tIns="45720" rIns="91440" bIns="45720" anchor="t" anchorCtr="0" compatLnSpc="1"/>
          <a:lstStyle/>
          <a:p>
            <a:pPr lvl="0">
              <a:spcBef>
                <a:spcPts val="700"/>
              </a:spcBef>
            </a:pPr>
            <a:r>
              <a:rPr lang="en-US" sz="2800" dirty="0"/>
              <a:t>Use slow and deliberate movements, quick actions may surprise or scare the other person</a:t>
            </a:r>
          </a:p>
          <a:p>
            <a:pPr lvl="0">
              <a:spcBef>
                <a:spcPts val="700"/>
              </a:spcBef>
            </a:pPr>
            <a:endParaRPr lang="en-US" sz="2800" dirty="0"/>
          </a:p>
        </p:txBody>
      </p:sp>
      <p:sp>
        <p:nvSpPr>
          <p:cNvPr id="6" name="Title 5"/>
          <p:cNvSpPr txBox="1">
            <a:spLocks noGrp="1"/>
          </p:cNvSpPr>
          <p:nvPr>
            <p:ph type="title"/>
          </p:nvPr>
        </p:nvSpPr>
        <p:spPr/>
        <p:txBody>
          <a:bodyPr/>
          <a:lstStyle/>
          <a:p>
            <a:pPr lvl="0"/>
            <a:r>
              <a:rPr lang="en-US" sz="4800" b="1" dirty="0">
                <a:solidFill>
                  <a:srgbClr val="59B0B9"/>
                </a:solidFill>
                <a:effectLst>
                  <a:outerShdw dist="38096" dir="2700000">
                    <a:srgbClr val="000000"/>
                  </a:outerShdw>
                </a:effectLst>
              </a:rPr>
              <a:t>Body language</a:t>
            </a:r>
          </a:p>
        </p:txBody>
      </p:sp>
      <p:pic>
        <p:nvPicPr>
          <p:cNvPr id="7" name="Picture 3" descr="C:\Users\CLOvergard\AppData\Local\Microsoft\Windows\Temporary Internet Files\Content.IE5\0RBNEPS0\body-language-2[1].jpg"/>
          <p:cNvPicPr>
            <a:picLocks noChangeAspect="1"/>
          </p:cNvPicPr>
          <p:nvPr/>
        </p:nvPicPr>
        <p:blipFill>
          <a:blip r:embed="rId3"/>
          <a:srcRect/>
          <a:stretch>
            <a:fillRect/>
          </a:stretch>
        </p:blipFill>
        <p:spPr>
          <a:xfrm>
            <a:off x="5276985" y="4876800"/>
            <a:ext cx="2795412" cy="16154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spcBef>
                <a:spcPts val="700"/>
              </a:spcBef>
            </a:pPr>
            <a:r>
              <a:rPr lang="en-US" sz="2800"/>
              <a:t>It’s </a:t>
            </a:r>
            <a:r>
              <a:rPr lang="en-US" sz="2800">
                <a:solidFill>
                  <a:srgbClr val="B77BB4"/>
                </a:solidFill>
              </a:rPr>
              <a:t>HOW</a:t>
            </a:r>
            <a:r>
              <a:rPr lang="en-US" sz="2800"/>
              <a:t> you say </a:t>
            </a:r>
            <a:r>
              <a:rPr lang="en-US" sz="2800">
                <a:solidFill>
                  <a:srgbClr val="B77BB4"/>
                </a:solidFill>
              </a:rPr>
              <a:t>WHAT</a:t>
            </a:r>
            <a:r>
              <a:rPr lang="en-US" sz="2800"/>
              <a:t> you say.</a:t>
            </a:r>
          </a:p>
          <a:p>
            <a:pPr lvl="0">
              <a:spcBef>
                <a:spcPts val="700"/>
              </a:spcBef>
            </a:pPr>
            <a:endParaRPr lang="en-US" sz="2800"/>
          </a:p>
          <a:p>
            <a:pPr lvl="0">
              <a:spcBef>
                <a:spcPts val="700"/>
              </a:spcBef>
            </a:pPr>
            <a:r>
              <a:rPr lang="en-US" sz="2800"/>
              <a:t> When the words and the tone are in conflict, people believe the </a:t>
            </a:r>
            <a:r>
              <a:rPr lang="en-US" sz="2800">
                <a:solidFill>
                  <a:srgbClr val="B77BB4"/>
                </a:solidFill>
              </a:rPr>
              <a:t>TONE</a:t>
            </a:r>
            <a:r>
              <a:rPr lang="en-US" sz="2800"/>
              <a:t>.</a:t>
            </a:r>
          </a:p>
          <a:p>
            <a:pPr lvl="0">
              <a:spcBef>
                <a:spcPts val="700"/>
              </a:spcBef>
            </a:pPr>
            <a:endParaRPr lang="en-US" sz="2800"/>
          </a:p>
          <a:p>
            <a:pPr lvl="0">
              <a:spcBef>
                <a:spcPts val="700"/>
              </a:spcBef>
            </a:pPr>
            <a:r>
              <a:rPr lang="en-US" sz="2800"/>
              <a:t> It is difficult (nearly impossible) for people to hear their own tone</a:t>
            </a:r>
          </a:p>
        </p:txBody>
      </p:sp>
      <p:sp>
        <p:nvSpPr>
          <p:cNvPr id="3" name="Title 2"/>
          <p:cNvSpPr txBox="1">
            <a:spLocks noGrp="1"/>
          </p:cNvSpPr>
          <p:nvPr>
            <p:ph type="title"/>
          </p:nvPr>
        </p:nvSpPr>
        <p:spPr/>
        <p:txBody>
          <a:bodyPr/>
          <a:lstStyle/>
          <a:p>
            <a:pPr lvl="0"/>
            <a:r>
              <a:rPr lang="en-US" sz="4400" b="1" dirty="0" smtClean="0">
                <a:solidFill>
                  <a:srgbClr val="98C723"/>
                </a:solidFill>
                <a:effectLst>
                  <a:outerShdw dist="38096" dir="2700000">
                    <a:srgbClr val="000000"/>
                  </a:outerShdw>
                </a:effectLst>
              </a:rPr>
              <a:t>TONE of voice</a:t>
            </a:r>
            <a:endParaRPr lang="en-US" sz="4400" b="1" dirty="0">
              <a:solidFill>
                <a:srgbClr val="98C723"/>
              </a:solidFill>
              <a:effectLst>
                <a:outerShdw dist="38096" dir="2700000">
                  <a:srgbClr val="000000"/>
                </a:outerShdw>
              </a:effectLst>
            </a:endParaRPr>
          </a:p>
        </p:txBody>
      </p:sp>
      <p:pic>
        <p:nvPicPr>
          <p:cNvPr id="4" name="Picture 4" descr="C:\Users\CLOvergard\AppData\Local\Microsoft\Windows\Temporary Internet Files\Content.IE5\B6G1L8B0\5 blah blah blood[1].png"/>
          <p:cNvPicPr>
            <a:picLocks noChangeAspect="1"/>
          </p:cNvPicPr>
          <p:nvPr/>
        </p:nvPicPr>
        <p:blipFill>
          <a:blip r:embed="rId3"/>
          <a:srcRect/>
          <a:stretch>
            <a:fillRect/>
          </a:stretch>
        </p:blipFill>
        <p:spPr>
          <a:xfrm>
            <a:off x="6858000" y="4800600"/>
            <a:ext cx="2032711" cy="18192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1083459384"/>
              </p:ext>
            </p:extLst>
          </p:nvPr>
        </p:nvGraphicFramePr>
        <p:xfrm>
          <a:off x="152400" y="1600200"/>
          <a:ext cx="8839200" cy="5105403"/>
        </p:xfrm>
        <a:graphic>
          <a:graphicData uri="http://schemas.openxmlformats.org/drawingml/2006/table">
            <a:tbl>
              <a:tblPr firstRow="1" bandRow="1">
                <a:tableStyleId>{F5AB1C69-6EDB-4FF4-983F-18BD219EF322}</a:tableStyleId>
              </a:tblPr>
              <a:tblGrid>
                <a:gridCol w="4419600"/>
                <a:gridCol w="4419600"/>
              </a:tblGrid>
              <a:tr h="456205">
                <a:tc>
                  <a:txBody>
                    <a:bodyPr/>
                    <a:lstStyle/>
                    <a:p>
                      <a:pPr algn="ctr"/>
                      <a:r>
                        <a:rPr lang="en-US" dirty="0" smtClean="0"/>
                        <a:t>Instead</a:t>
                      </a:r>
                      <a:r>
                        <a:rPr lang="en-US" baseline="0" dirty="0" smtClean="0"/>
                        <a:t> of…</a:t>
                      </a:r>
                      <a:endParaRPr lang="en-US" dirty="0"/>
                    </a:p>
                  </a:txBody>
                  <a:tcPr/>
                </a:tc>
                <a:tc>
                  <a:txBody>
                    <a:bodyPr/>
                    <a:lstStyle/>
                    <a:p>
                      <a:pPr algn="ctr"/>
                      <a:r>
                        <a:rPr lang="en-US" dirty="0" smtClean="0"/>
                        <a:t>…Say</a:t>
                      </a:r>
                      <a:endParaRPr lang="en-US" dirty="0"/>
                    </a:p>
                  </a:txBody>
                  <a:tcPr/>
                </a:tc>
              </a:tr>
              <a:tr h="474393">
                <a:tc>
                  <a:txBody>
                    <a:bodyPr/>
                    <a:lstStyle/>
                    <a:p>
                      <a:r>
                        <a:rPr lang="en-US" dirty="0" smtClean="0"/>
                        <a:t>“What are you here for?”</a:t>
                      </a:r>
                      <a:endParaRPr lang="en-US" dirty="0"/>
                    </a:p>
                  </a:txBody>
                  <a:tcPr/>
                </a:tc>
                <a:tc>
                  <a:txBody>
                    <a:bodyPr/>
                    <a:lstStyle/>
                    <a:p>
                      <a:r>
                        <a:rPr lang="en-US" dirty="0" smtClean="0"/>
                        <a:t>“How can</a:t>
                      </a:r>
                      <a:r>
                        <a:rPr lang="en-US" baseline="0" dirty="0" smtClean="0"/>
                        <a:t> I help you?”</a:t>
                      </a:r>
                      <a:endParaRPr lang="en-US" dirty="0"/>
                    </a:p>
                  </a:txBody>
                  <a:tcPr/>
                </a:tc>
              </a:tr>
              <a:tr h="474393">
                <a:tc>
                  <a:txBody>
                    <a:bodyPr/>
                    <a:lstStyle/>
                    <a:p>
                      <a:r>
                        <a:rPr lang="en-US" dirty="0" smtClean="0"/>
                        <a:t>“Sorry ‘bout that.”</a:t>
                      </a:r>
                      <a:endParaRPr lang="en-US" dirty="0"/>
                    </a:p>
                  </a:txBody>
                  <a:tcPr/>
                </a:tc>
                <a:tc>
                  <a:txBody>
                    <a:bodyPr/>
                    <a:lstStyle/>
                    <a:p>
                      <a:r>
                        <a:rPr lang="en-US" dirty="0" smtClean="0"/>
                        <a:t>“Please</a:t>
                      </a:r>
                      <a:r>
                        <a:rPr lang="en-US" baseline="0" dirty="0" smtClean="0"/>
                        <a:t> accept my apologies.”</a:t>
                      </a:r>
                      <a:endParaRPr lang="en-US" dirty="0"/>
                    </a:p>
                  </a:txBody>
                  <a:tcPr/>
                </a:tc>
              </a:tr>
              <a:tr h="658377">
                <a:tc>
                  <a:txBody>
                    <a:bodyPr/>
                    <a:lstStyle/>
                    <a:p>
                      <a:r>
                        <a:rPr lang="en-US" dirty="0" smtClean="0"/>
                        <a:t>“You can’t go back right now.”</a:t>
                      </a:r>
                      <a:endParaRPr lang="en-US" dirty="0"/>
                    </a:p>
                  </a:txBody>
                  <a:tcPr/>
                </a:tc>
                <a:tc>
                  <a:txBody>
                    <a:bodyPr/>
                    <a:lstStyle/>
                    <a:p>
                      <a:r>
                        <a:rPr lang="en-US" dirty="0" smtClean="0"/>
                        <a:t>“Let me</a:t>
                      </a:r>
                      <a:r>
                        <a:rPr lang="en-US" baseline="0" dirty="0" smtClean="0"/>
                        <a:t> check and see when you can see your family member.”</a:t>
                      </a:r>
                      <a:endParaRPr lang="en-US" dirty="0"/>
                    </a:p>
                  </a:txBody>
                  <a:tcPr/>
                </a:tc>
              </a:tr>
              <a:tr h="658377">
                <a:tc>
                  <a:txBody>
                    <a:bodyPr/>
                    <a:lstStyle/>
                    <a:p>
                      <a:r>
                        <a:rPr lang="en-US" dirty="0" smtClean="0"/>
                        <a:t>“I don’t know.”</a:t>
                      </a:r>
                      <a:endParaRPr lang="en-US" dirty="0"/>
                    </a:p>
                  </a:txBody>
                  <a:tcPr/>
                </a:tc>
                <a:tc>
                  <a:txBody>
                    <a:bodyPr/>
                    <a:lstStyle/>
                    <a:p>
                      <a:r>
                        <a:rPr lang="en-US" dirty="0" smtClean="0"/>
                        <a:t>“I’ll be happy to do that for you” or “I’ll find out for you.”</a:t>
                      </a:r>
                      <a:endParaRPr lang="en-US" dirty="0"/>
                    </a:p>
                  </a:txBody>
                  <a:tcPr/>
                </a:tc>
              </a:tr>
              <a:tr h="674533">
                <a:tc>
                  <a:txBody>
                    <a:bodyPr/>
                    <a:lstStyle/>
                    <a:p>
                      <a:r>
                        <a:rPr lang="en-US" dirty="0" smtClean="0"/>
                        <a:t>“If you can be patient,</a:t>
                      </a:r>
                      <a:r>
                        <a:rPr lang="en-US" baseline="0" dirty="0" smtClean="0"/>
                        <a:t> I’ll be with you as soon as I can.”</a:t>
                      </a:r>
                      <a:endParaRPr lang="en-US" dirty="0"/>
                    </a:p>
                  </a:txBody>
                  <a:tcPr/>
                </a:tc>
                <a:tc>
                  <a:txBody>
                    <a:bodyPr/>
                    <a:lstStyle/>
                    <a:p>
                      <a:r>
                        <a:rPr lang="en-US" dirty="0" smtClean="0"/>
                        <a:t>“It</a:t>
                      </a:r>
                      <a:r>
                        <a:rPr lang="en-US" baseline="0" dirty="0" smtClean="0"/>
                        <a:t> appears </a:t>
                      </a:r>
                      <a:r>
                        <a:rPr lang="en-US" dirty="0" smtClean="0"/>
                        <a:t>you are in a hurry. I will do my best to wrap this</a:t>
                      </a:r>
                      <a:r>
                        <a:rPr lang="en-US" baseline="0" dirty="0" smtClean="0"/>
                        <a:t> up so I can assist you.”</a:t>
                      </a:r>
                      <a:endParaRPr lang="en-US" dirty="0"/>
                    </a:p>
                  </a:txBody>
                  <a:tcPr/>
                </a:tc>
              </a:tr>
              <a:tr h="658377">
                <a:tc>
                  <a:txBody>
                    <a:bodyPr/>
                    <a:lstStyle/>
                    <a:p>
                      <a:r>
                        <a:rPr lang="en-US" dirty="0" smtClean="0"/>
                        <a:t>“I don’t understand</a:t>
                      </a:r>
                      <a:r>
                        <a:rPr lang="en-US" baseline="0" dirty="0" smtClean="0"/>
                        <a:t> what you are asking/want.”</a:t>
                      </a:r>
                      <a:endParaRPr lang="en-US" dirty="0"/>
                    </a:p>
                  </a:txBody>
                  <a:tcPr/>
                </a:tc>
                <a:tc>
                  <a:txBody>
                    <a:bodyPr/>
                    <a:lstStyle/>
                    <a:p>
                      <a:r>
                        <a:rPr lang="en-US" dirty="0" smtClean="0"/>
                        <a:t>“I want</a:t>
                      </a:r>
                      <a:r>
                        <a:rPr lang="en-US" baseline="0" dirty="0" smtClean="0"/>
                        <a:t> to make sure I understand. Let me see if I have this right…”</a:t>
                      </a:r>
                      <a:endParaRPr lang="en-US" dirty="0"/>
                    </a:p>
                  </a:txBody>
                  <a:tcPr/>
                </a:tc>
              </a:tr>
              <a:tr h="376215">
                <a:tc>
                  <a:txBody>
                    <a:bodyPr/>
                    <a:lstStyle/>
                    <a:p>
                      <a:r>
                        <a:rPr lang="en-US" dirty="0" smtClean="0"/>
                        <a:t>“Hold on”</a:t>
                      </a:r>
                      <a:endParaRPr lang="en-US" dirty="0"/>
                    </a:p>
                  </a:txBody>
                  <a:tcPr/>
                </a:tc>
                <a:tc>
                  <a:txBody>
                    <a:bodyPr/>
                    <a:lstStyle/>
                    <a:p>
                      <a:r>
                        <a:rPr lang="en-US" dirty="0" smtClean="0"/>
                        <a:t>“May I place you on hold?”</a:t>
                      </a:r>
                    </a:p>
                  </a:txBody>
                  <a:tcPr/>
                </a:tc>
              </a:tr>
              <a:tr h="674533">
                <a:tc>
                  <a:txBody>
                    <a:bodyPr/>
                    <a:lstStyle/>
                    <a:p>
                      <a:r>
                        <a:rPr lang="en-US" dirty="0" smtClean="0"/>
                        <a:t>“We are short-staffed and can’t go</a:t>
                      </a:r>
                      <a:r>
                        <a:rPr lang="en-US" baseline="0" dirty="0" smtClean="0"/>
                        <a:t> any faster.”</a:t>
                      </a:r>
                      <a:endParaRPr lang="en-US" dirty="0"/>
                    </a:p>
                  </a:txBody>
                  <a:tcPr/>
                </a:tc>
                <a:tc>
                  <a:txBody>
                    <a:bodyPr/>
                    <a:lstStyle/>
                    <a:p>
                      <a:r>
                        <a:rPr lang="en-US" dirty="0" smtClean="0"/>
                        <a:t>“I apologize you</a:t>
                      </a:r>
                      <a:r>
                        <a:rPr lang="en-US" baseline="0" dirty="0" smtClean="0"/>
                        <a:t> have had to wait. Is there anything you need right now?”</a:t>
                      </a:r>
                      <a:endParaRPr lang="en-US" dirty="0" smtClean="0"/>
                    </a:p>
                  </a:txBody>
                  <a:tcPr/>
                </a:tc>
              </a:tr>
            </a:tbl>
          </a:graphicData>
        </a:graphic>
      </p:graphicFrame>
      <p:sp>
        <p:nvSpPr>
          <p:cNvPr id="6" name="Title 5"/>
          <p:cNvSpPr>
            <a:spLocks noGrp="1"/>
          </p:cNvSpPr>
          <p:nvPr>
            <p:ph type="title"/>
          </p:nvPr>
        </p:nvSpPr>
        <p:spPr/>
        <p:txBody>
          <a:bodyPr/>
          <a:lstStyle/>
          <a:p>
            <a:r>
              <a:rPr lang="en-US" sz="4400" b="1" dirty="0" smtClean="0">
                <a:solidFill>
                  <a:schemeClr val="accent3"/>
                </a:solidFill>
                <a:effectLst>
                  <a:outerShdw blurRad="38100" dist="38100" dir="2700000" algn="tl">
                    <a:srgbClr val="000000">
                      <a:alpha val="43137"/>
                    </a:srgbClr>
                  </a:outerShdw>
                </a:effectLst>
              </a:rPr>
              <a:t>Words we use</a:t>
            </a:r>
            <a:endParaRPr lang="en-US" sz="4400" b="1" dirty="0">
              <a:solidFill>
                <a:schemeClr val="accent3"/>
              </a:solidFill>
              <a:effectLst>
                <a:outerShdw blurRad="38100" dist="38100" dir="2700000" algn="tl">
                  <a:srgbClr val="000000">
                    <a:alpha val="43137"/>
                  </a:srgbClr>
                </a:outerShdw>
              </a:effectLst>
            </a:endParaRPr>
          </a:p>
        </p:txBody>
      </p:sp>
      <p:sp>
        <p:nvSpPr>
          <p:cNvPr id="8" name="TextBox 7"/>
          <p:cNvSpPr txBox="1"/>
          <p:nvPr/>
        </p:nvSpPr>
        <p:spPr>
          <a:xfrm>
            <a:off x="7239000" y="6629400"/>
            <a:ext cx="2057400" cy="246221"/>
          </a:xfrm>
          <a:prstGeom prst="rect">
            <a:avLst/>
          </a:prstGeom>
          <a:noFill/>
        </p:spPr>
        <p:txBody>
          <a:bodyPr wrap="square" rtlCol="0">
            <a:spAutoFit/>
          </a:bodyPr>
          <a:lstStyle/>
          <a:p>
            <a:r>
              <a:rPr lang="en-US" sz="1000" dirty="0" smtClean="0">
                <a:solidFill>
                  <a:schemeClr val="tx2"/>
                </a:solidFill>
              </a:rPr>
              <a:t>(Indiana University Health, 2011)</a:t>
            </a:r>
            <a:endParaRPr lang="en-US" sz="1000" dirty="0">
              <a:solidFill>
                <a:schemeClr val="tx2"/>
              </a:solidFill>
            </a:endParaRPr>
          </a:p>
        </p:txBody>
      </p:sp>
    </p:spTree>
    <p:extLst>
      <p:ext uri="{BB962C8B-B14F-4D97-AF65-F5344CB8AC3E}">
        <p14:creationId xmlns:p14="http://schemas.microsoft.com/office/powerpoint/2010/main" val="1270648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304800" y="1905000"/>
            <a:ext cx="4041775" cy="639762"/>
          </a:xfrm>
          <a:noFill/>
          <a:ln w="57150">
            <a:solidFill>
              <a:schemeClr val="accent2"/>
            </a:solidFill>
          </a:ln>
        </p:spPr>
        <p:txBody>
          <a:bodyPr>
            <a:normAutofit/>
          </a:bodyPr>
          <a:lstStyle/>
          <a:p>
            <a:r>
              <a:rPr lang="en-US" sz="3200" b="1" dirty="0" smtClean="0"/>
              <a:t>HEAL</a:t>
            </a:r>
            <a:endParaRPr lang="en-US" sz="3200" b="1" dirty="0"/>
          </a:p>
        </p:txBody>
      </p:sp>
      <p:sp>
        <p:nvSpPr>
          <p:cNvPr id="5" name="Content Placeholder 4"/>
          <p:cNvSpPr>
            <a:spLocks noGrp="1"/>
          </p:cNvSpPr>
          <p:nvPr>
            <p:ph sz="quarter" idx="4"/>
          </p:nvPr>
        </p:nvSpPr>
        <p:spPr>
          <a:xfrm>
            <a:off x="304800" y="2590800"/>
            <a:ext cx="4041775" cy="3687763"/>
          </a:xfrm>
        </p:spPr>
        <p:txBody>
          <a:bodyPr>
            <a:normAutofit/>
          </a:bodyPr>
          <a:lstStyle/>
          <a:p>
            <a:r>
              <a:rPr lang="en-US" sz="2800" dirty="0" smtClean="0"/>
              <a:t>Hear the customer</a:t>
            </a:r>
          </a:p>
          <a:p>
            <a:r>
              <a:rPr lang="en-US" sz="2800" dirty="0" smtClean="0"/>
              <a:t>Empathize with the person</a:t>
            </a:r>
          </a:p>
          <a:p>
            <a:r>
              <a:rPr lang="en-US" sz="2800" dirty="0" smtClean="0"/>
              <a:t>Acknowledge how they feel</a:t>
            </a:r>
          </a:p>
          <a:p>
            <a:r>
              <a:rPr lang="en-US" sz="2800" dirty="0" smtClean="0"/>
              <a:t>Lead toward a resolution</a:t>
            </a:r>
          </a:p>
        </p:txBody>
      </p:sp>
      <p:sp>
        <p:nvSpPr>
          <p:cNvPr id="6" name="Title 5"/>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Keys to Effective Communication</a:t>
            </a:r>
            <a:endParaRPr lang="en-US" sz="4000" b="1" dirty="0">
              <a:effectLst>
                <a:outerShdw blurRad="38100" dist="38100" dir="2700000" algn="tl">
                  <a:srgbClr val="000000">
                    <a:alpha val="43137"/>
                  </a:srgbClr>
                </a:outerShdw>
              </a:effectLst>
            </a:endParaRPr>
          </a:p>
        </p:txBody>
      </p:sp>
      <p:pic>
        <p:nvPicPr>
          <p:cNvPr id="6146" name="Picture 2" descr="C:\Users\CLOvergard\AppData\Local\Microsoft\Windows\Temporary Internet Files\Content.IE5\AFYXBRUZ\key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4900">
            <a:off x="7162800" y="914400"/>
            <a:ext cx="1619250" cy="151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5008" y="3352800"/>
            <a:ext cx="4281791" cy="193899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Wingdings" panose="05000000000000000000" pitchFamily="2" charset="2"/>
              <a:buChar char="ü"/>
            </a:pPr>
            <a:r>
              <a:rPr lang="en-US" sz="2400" dirty="0" smtClean="0">
                <a:effectLst>
                  <a:outerShdw blurRad="38100" dist="38100" dir="2700000" algn="tl">
                    <a:srgbClr val="000000">
                      <a:alpha val="43137"/>
                    </a:srgbClr>
                  </a:outerShdw>
                </a:effectLst>
                <a:latin typeface="Franklin Gothic Medium" panose="020B0603020102020204" pitchFamily="34" charset="0"/>
              </a:rPr>
              <a:t>Improves perception of care or service received</a:t>
            </a:r>
          </a:p>
          <a:p>
            <a:pPr marL="285750" indent="-285750">
              <a:buFont typeface="Wingdings" panose="05000000000000000000" pitchFamily="2" charset="2"/>
              <a:buChar char="ü"/>
            </a:pPr>
            <a:r>
              <a:rPr lang="en-US" sz="2400" dirty="0" smtClean="0">
                <a:effectLst>
                  <a:outerShdw blurRad="38100" dist="38100" dir="2700000" algn="tl">
                    <a:srgbClr val="000000">
                      <a:alpha val="43137"/>
                    </a:srgbClr>
                  </a:outerShdw>
                </a:effectLst>
                <a:latin typeface="Franklin Gothic Medium" panose="020B0603020102020204" pitchFamily="34" charset="0"/>
              </a:rPr>
              <a:t>Anxiety reduction</a:t>
            </a:r>
          </a:p>
          <a:p>
            <a:pPr marL="285750" indent="-285750">
              <a:buFont typeface="Wingdings" panose="05000000000000000000" pitchFamily="2" charset="2"/>
              <a:buChar char="ü"/>
            </a:pPr>
            <a:r>
              <a:rPr lang="en-US" sz="2400" dirty="0" smtClean="0">
                <a:effectLst>
                  <a:outerShdw blurRad="38100" dist="38100" dir="2700000" algn="tl">
                    <a:srgbClr val="000000">
                      <a:alpha val="43137"/>
                    </a:srgbClr>
                  </a:outerShdw>
                </a:effectLst>
                <a:latin typeface="Franklin Gothic Medium" panose="020B0603020102020204" pitchFamily="34" charset="0"/>
              </a:rPr>
              <a:t>Loyalty</a:t>
            </a:r>
          </a:p>
          <a:p>
            <a:pPr marL="285750" indent="-285750">
              <a:buFont typeface="Wingdings" panose="05000000000000000000" pitchFamily="2" charset="2"/>
              <a:buChar char="ü"/>
            </a:pPr>
            <a:r>
              <a:rPr lang="en-US" sz="2400" dirty="0" smtClean="0">
                <a:effectLst>
                  <a:outerShdw blurRad="38100" dist="38100" dir="2700000" algn="tl">
                    <a:srgbClr val="000000">
                      <a:alpha val="43137"/>
                    </a:srgbClr>
                  </a:outerShdw>
                </a:effectLst>
                <a:latin typeface="Franklin Gothic Medium" panose="020B0603020102020204" pitchFamily="34" charset="0"/>
              </a:rPr>
              <a:t>Consistent delivery</a:t>
            </a:r>
            <a:endParaRPr lang="en-US" sz="2400" dirty="0">
              <a:effectLst>
                <a:outerShdw blurRad="38100" dist="38100" dir="2700000" algn="tl">
                  <a:srgbClr val="000000">
                    <a:alpha val="43137"/>
                  </a:srgbClr>
                </a:outerShdw>
              </a:effectLst>
              <a:latin typeface="Franklin Gothic Medium" panose="020B0603020102020204" pitchFamily="34" charset="0"/>
            </a:endParaRPr>
          </a:p>
        </p:txBody>
      </p:sp>
      <p:sp>
        <p:nvSpPr>
          <p:cNvPr id="8" name="TextBox 7"/>
          <p:cNvSpPr txBox="1"/>
          <p:nvPr/>
        </p:nvSpPr>
        <p:spPr>
          <a:xfrm>
            <a:off x="7999857" y="6324600"/>
            <a:ext cx="990600" cy="415498"/>
          </a:xfrm>
          <a:prstGeom prst="rect">
            <a:avLst/>
          </a:prstGeom>
          <a:noFill/>
        </p:spPr>
        <p:txBody>
          <a:bodyPr wrap="square" rtlCol="0">
            <a:spAutoFit/>
          </a:bodyPr>
          <a:lstStyle/>
          <a:p>
            <a:r>
              <a:rPr lang="en-US" sz="1050" dirty="0" smtClean="0">
                <a:solidFill>
                  <a:schemeClr val="tx2"/>
                </a:solidFill>
              </a:rPr>
              <a:t>(Rubin, 2014)</a:t>
            </a:r>
          </a:p>
          <a:p>
            <a:r>
              <a:rPr lang="en-US" sz="1050" dirty="0" smtClean="0">
                <a:solidFill>
                  <a:schemeClr val="tx2"/>
                </a:solidFill>
              </a:rPr>
              <a:t>(Wall, 2011)</a:t>
            </a:r>
            <a:endParaRPr lang="en-US" sz="1050" dirty="0">
              <a:solidFill>
                <a:schemeClr val="tx2"/>
              </a:solidFill>
            </a:endParaRPr>
          </a:p>
        </p:txBody>
      </p:sp>
    </p:spTree>
    <p:extLst>
      <p:ext uri="{BB962C8B-B14F-4D97-AF65-F5344CB8AC3E}">
        <p14:creationId xmlns:p14="http://schemas.microsoft.com/office/powerpoint/2010/main" val="164755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799"/>
            <a:ext cx="8407893" cy="4297679"/>
          </a:xfrm>
        </p:spPr>
        <p:txBody>
          <a:bodyPr>
            <a:normAutofit fontScale="77500" lnSpcReduction="20000"/>
          </a:bodyPr>
          <a:lstStyle/>
          <a:p>
            <a:pPr marL="45720" indent="0">
              <a:buNone/>
            </a:pPr>
            <a:r>
              <a:rPr lang="en-US" sz="46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H</a:t>
            </a:r>
            <a:r>
              <a:rPr lang="en-US" b="1" dirty="0" smtClean="0">
                <a:effectLst>
                  <a:outerShdw blurRad="38100" dist="38100" dir="2700000" algn="tl">
                    <a:srgbClr val="000000">
                      <a:alpha val="43137"/>
                    </a:srgbClr>
                  </a:outerShdw>
                </a:effectLst>
              </a:rPr>
              <a:t>ear</a:t>
            </a:r>
            <a:r>
              <a:rPr lang="en-US" dirty="0" smtClean="0"/>
              <a:t>: Hear the customer.  Allow them to vent, truly listen.  Many times angry people just want someone to listen them.  To hear their story.  </a:t>
            </a:r>
          </a:p>
          <a:p>
            <a:pPr marL="45720" indent="0">
              <a:buNone/>
            </a:pPr>
            <a:endParaRPr lang="en-US" dirty="0"/>
          </a:p>
          <a:p>
            <a:pPr marL="45720" indent="0">
              <a:buNone/>
            </a:pPr>
            <a:r>
              <a:rPr lang="en-US" sz="46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E</a:t>
            </a:r>
            <a:r>
              <a:rPr lang="en-US" sz="2300" b="1" dirty="0" smtClean="0">
                <a:effectLst>
                  <a:outerShdw blurRad="38100" dist="38100" dir="2700000" algn="tl">
                    <a:srgbClr val="000000">
                      <a:alpha val="43137"/>
                    </a:srgbClr>
                  </a:outerShdw>
                </a:effectLst>
              </a:rPr>
              <a:t>mpathize</a:t>
            </a:r>
            <a:r>
              <a:rPr lang="en-US" dirty="0" smtClean="0"/>
              <a:t>: Angry people want to beard, to be listened to and to have their upset and emotional state recognized.  Put yourself in their situation. </a:t>
            </a:r>
          </a:p>
          <a:p>
            <a:pPr marL="45720" indent="0">
              <a:buNone/>
            </a:pPr>
            <a:endParaRPr lang="en-US" dirty="0"/>
          </a:p>
          <a:p>
            <a:pPr marL="45720" indent="0">
              <a:buNone/>
            </a:pPr>
            <a:r>
              <a:rPr lang="en-US" sz="46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A</a:t>
            </a:r>
            <a:r>
              <a:rPr lang="en-US" sz="2300" b="1" dirty="0" smtClean="0">
                <a:effectLst>
                  <a:outerShdw blurRad="38100" dist="38100" dir="2700000" algn="tl">
                    <a:srgbClr val="000000">
                      <a:alpha val="43137"/>
                    </a:srgbClr>
                  </a:outerShdw>
                </a:effectLst>
              </a:rPr>
              <a:t>cknowledge</a:t>
            </a:r>
            <a:r>
              <a:rPr lang="en-US" dirty="0" smtClean="0"/>
              <a:t>: Agitated people want you to acknowledge that the situation is causing them some form of hardship.  If you do not acknowledge how the event made them feel, they are likely to become more angry and abusive.</a:t>
            </a:r>
          </a:p>
          <a:p>
            <a:pPr marL="45720" indent="0">
              <a:buNone/>
            </a:pPr>
            <a:endParaRPr lang="en-US" dirty="0"/>
          </a:p>
          <a:p>
            <a:pPr marL="45720" indent="0">
              <a:buNone/>
            </a:pPr>
            <a:r>
              <a:rPr lang="en-US" sz="46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L</a:t>
            </a:r>
            <a:r>
              <a:rPr lang="en-US" sz="2300" b="1" dirty="0" smtClean="0">
                <a:effectLst>
                  <a:outerShdw blurRad="38100" dist="38100" dir="2700000" algn="tl">
                    <a:srgbClr val="000000">
                      <a:alpha val="43137"/>
                    </a:srgbClr>
                  </a:outerShdw>
                </a:effectLst>
              </a:rPr>
              <a:t>ead toward a resolution</a:t>
            </a:r>
            <a:r>
              <a:rPr lang="en-US" sz="2300" dirty="0" smtClean="0"/>
              <a:t>:</a:t>
            </a:r>
            <a:r>
              <a:rPr lang="en-US" dirty="0" smtClean="0"/>
              <a:t> Take responsibility for this step.  Use action phrases that state what you can do, not what you cannot do.  </a:t>
            </a:r>
          </a:p>
          <a:p>
            <a:pPr marL="45720" indent="0">
              <a:buNone/>
            </a:pPr>
            <a:endParaRPr lang="en-US" dirty="0"/>
          </a:p>
        </p:txBody>
      </p:sp>
      <p:sp>
        <p:nvSpPr>
          <p:cNvPr id="3" name="Title 2"/>
          <p:cNvSpPr>
            <a:spLocks noGrp="1"/>
          </p:cNvSpPr>
          <p:nvPr>
            <p:ph type="title"/>
          </p:nvPr>
        </p:nvSpPr>
        <p:spPr/>
        <p:txBody>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HEAL = Consistency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ctangle 3"/>
          <p:cNvSpPr/>
          <p:nvPr/>
        </p:nvSpPr>
        <p:spPr>
          <a:xfrm>
            <a:off x="8001000" y="6400800"/>
            <a:ext cx="1066800" cy="530915"/>
          </a:xfrm>
          <a:prstGeom prst="rect">
            <a:avLst/>
          </a:prstGeom>
        </p:spPr>
        <p:txBody>
          <a:bodyPr wrap="square">
            <a:spAutoFit/>
          </a:bodyPr>
          <a:lstStyle/>
          <a:p>
            <a:r>
              <a:rPr lang="en-US" sz="1050" dirty="0">
                <a:solidFill>
                  <a:schemeClr val="tx2"/>
                </a:solidFill>
              </a:rPr>
              <a:t>(Rubin, 2014)</a:t>
            </a:r>
          </a:p>
          <a:p>
            <a:endParaRPr lang="en-US" dirty="0"/>
          </a:p>
        </p:txBody>
      </p:sp>
    </p:spTree>
    <p:extLst>
      <p:ext uri="{BB962C8B-B14F-4D97-AF65-F5344CB8AC3E}">
        <p14:creationId xmlns:p14="http://schemas.microsoft.com/office/powerpoint/2010/main" val="3708865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Subtitle 1"/>
          <p:cNvSpPr txBox="1">
            <a:spLocks noGrp="1"/>
          </p:cNvSpPr>
          <p:nvPr>
            <p:ph type="subTitle" idx="1"/>
          </p:nvPr>
        </p:nvSpPr>
        <p:spPr/>
        <p:txBody>
          <a:bodyPr/>
          <a:lstStyle/>
          <a:p>
            <a:endParaRPr lang="en-US"/>
          </a:p>
        </p:txBody>
      </p:sp>
      <p:sp>
        <p:nvSpPr>
          <p:cNvPr id="3" name="Title 2"/>
          <p:cNvSpPr txBox="1">
            <a:spLocks noGrp="1"/>
          </p:cNvSpPr>
          <p:nvPr>
            <p:ph type="ctrTitle"/>
          </p:nvPr>
        </p:nvSpPr>
        <p:spPr>
          <a:xfrm>
            <a:off x="457200" y="2052956"/>
            <a:ext cx="5867403" cy="3509640"/>
          </a:xfrm>
        </p:spPr>
        <p:txBody>
          <a:bodyPr anchorCtr="1"/>
          <a:lstStyle/>
          <a:p>
            <a:pPr lvl="0" algn="ctr"/>
            <a:r>
              <a:rPr lang="en-US" sz="3600" b="1" dirty="0">
                <a:effectLst>
                  <a:outerShdw blurRad="38100" dist="38100" dir="2700000" algn="tl">
                    <a:srgbClr val="000000">
                      <a:alpha val="43137"/>
                    </a:srgbClr>
                  </a:outerShdw>
                </a:effectLst>
              </a:rPr>
              <a:t>IF </a:t>
            </a:r>
            <a:r>
              <a:rPr lang="en-US" sz="3600" b="1" dirty="0" smtClean="0">
                <a:effectLst>
                  <a:outerShdw blurRad="38100" dist="38100" dir="2700000" algn="tl">
                    <a:srgbClr val="000000">
                      <a:alpha val="43137"/>
                    </a:srgbClr>
                  </a:outerShdw>
                </a:effectLst>
              </a:rPr>
              <a:t>Crisis </a:t>
            </a:r>
            <a:r>
              <a:rPr lang="en-US" sz="3600" b="1" dirty="0">
                <a:effectLst>
                  <a:outerShdw blurRad="38100" dist="38100" dir="2700000" algn="tl">
                    <a:srgbClr val="000000">
                      <a:alpha val="43137"/>
                    </a:srgbClr>
                  </a:outerShdw>
                </a:effectLst>
              </a:rPr>
              <a:t>prevention techniques do not work , then here are suggestions to handle crisis escalation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r>
              <a:rPr lang="en-US" dirty="0"/>
              <a:t>CDC – Center for Disease Control</a:t>
            </a:r>
          </a:p>
          <a:p>
            <a:pPr lvl="0"/>
            <a:r>
              <a:rPr lang="en-US" dirty="0"/>
              <a:t>ENA – Emergency Nurses Association</a:t>
            </a:r>
          </a:p>
          <a:p>
            <a:pPr lvl="0"/>
            <a:r>
              <a:rPr lang="en-US" dirty="0"/>
              <a:t>HEAL – Hear, Empathize, Acknowledge and Lead</a:t>
            </a:r>
          </a:p>
          <a:p>
            <a:pPr lvl="0"/>
            <a:r>
              <a:rPr lang="en-US" dirty="0"/>
              <a:t>NIOSH – National Institute for Occupational Safety and Health</a:t>
            </a:r>
          </a:p>
          <a:p>
            <a:pPr lvl="0"/>
            <a:r>
              <a:rPr lang="en-US" dirty="0"/>
              <a:t>OSHA – Occupational Safety and Health Association</a:t>
            </a:r>
            <a:br>
              <a:rPr lang="en-US" dirty="0"/>
            </a:br>
            <a:endParaRPr lang="en-US" dirty="0"/>
          </a:p>
          <a:p>
            <a:pPr lvl="0"/>
            <a:endParaRPr lang="en-US" dirty="0"/>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frequently used acronyms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Subtitle 1"/>
          <p:cNvSpPr txBox="1">
            <a:spLocks noGrp="1"/>
          </p:cNvSpPr>
          <p:nvPr>
            <p:ph type="subTitle" idx="1"/>
          </p:nvPr>
        </p:nvSpPr>
        <p:spPr/>
        <p:txBody>
          <a:bodyPr/>
          <a:lstStyle/>
          <a:p>
            <a:pPr lvl="0"/>
            <a:r>
              <a:rPr lang="en-US" b="1" dirty="0">
                <a:effectLst>
                  <a:outerShdw blurRad="38100" dist="38100" dir="2700000" algn="tl">
                    <a:srgbClr val="000000">
                      <a:alpha val="43137"/>
                    </a:srgbClr>
                  </a:outerShdw>
                </a:effectLst>
              </a:rPr>
              <a:t>Intervention </a:t>
            </a:r>
            <a:r>
              <a:rPr lang="en-US" b="1" dirty="0" smtClean="0">
                <a:effectLst>
                  <a:outerShdw blurRad="38100" dist="38100" dir="2700000" algn="tl">
                    <a:srgbClr val="000000">
                      <a:alpha val="43137"/>
                    </a:srgbClr>
                  </a:outerShdw>
                </a:effectLst>
              </a:rPr>
              <a:t>Techniques</a:t>
            </a:r>
            <a:endParaRPr lang="en-US" b="1" dirty="0">
              <a:effectLst>
                <a:outerShdw blurRad="38100" dist="38100" dir="2700000" algn="tl">
                  <a:srgbClr val="000000">
                    <a:alpha val="43137"/>
                  </a:srgbClr>
                </a:outerShdw>
              </a:effectLst>
            </a:endParaRPr>
          </a:p>
        </p:txBody>
      </p:sp>
      <p:sp>
        <p:nvSpPr>
          <p:cNvPr id="3" name="Title 2"/>
          <p:cNvSpPr txBox="1">
            <a:spLocks noGrp="1"/>
          </p:cNvSpPr>
          <p:nvPr>
            <p:ph type="ctrTitle"/>
          </p:nvPr>
        </p:nvSpPr>
        <p:spPr>
          <a:xfrm>
            <a:off x="152403" y="1981203"/>
            <a:ext cx="6324603" cy="1828800"/>
          </a:xfrm>
        </p:spPr>
        <p:txBody>
          <a:bodyPr/>
          <a:lstStyle/>
          <a:p>
            <a:pPr lvl="0"/>
            <a:r>
              <a:rPr lang="en-US" sz="7200" b="1" dirty="0">
                <a:effectLst>
                  <a:outerShdw dist="38096" dir="2700000">
                    <a:srgbClr val="000000"/>
                  </a:outerShdw>
                </a:effectLst>
              </a:rPr>
              <a:t>CRISIS</a:t>
            </a:r>
          </a:p>
        </p:txBody>
      </p:sp>
      <p:sp>
        <p:nvSpPr>
          <p:cNvPr id="4" name="Rectangle 4"/>
          <p:cNvSpPr/>
          <p:nvPr/>
        </p:nvSpPr>
        <p:spPr>
          <a:xfrm>
            <a:off x="1904996" y="3352803"/>
            <a:ext cx="4876796" cy="646334"/>
          </a:xfrm>
          <a:prstGeom prst="rect">
            <a:avLst/>
          </a:prstGeom>
          <a:noFill/>
          <a:ln>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98C723"/>
                </a:solidFill>
                <a:effectLst>
                  <a:outerShdw blurRad="38100" dist="38100" dir="2700000" algn="tl">
                    <a:srgbClr val="000000">
                      <a:alpha val="43137"/>
                    </a:srgbClr>
                  </a:outerShdw>
                </a:effectLst>
                <a:uFillTx/>
                <a:latin typeface="Franklin Gothic Medium"/>
              </a:rPr>
              <a:t>A situation— real or perceived —that significantly </a:t>
            </a:r>
            <a:r>
              <a:rPr lang="en-US" sz="1800" b="1" i="0" u="none" strike="noStrike" kern="1200" cap="none" spc="0" baseline="0" dirty="0" smtClean="0">
                <a:solidFill>
                  <a:srgbClr val="98C723"/>
                </a:solidFill>
                <a:effectLst>
                  <a:outerShdw blurRad="38100" dist="38100" dir="2700000" algn="tl">
                    <a:srgbClr val="000000">
                      <a:alpha val="43137"/>
                    </a:srgbClr>
                  </a:outerShdw>
                </a:effectLst>
                <a:uFillTx/>
                <a:latin typeface="Franklin Gothic Medium"/>
              </a:rPr>
              <a:t>reduces </a:t>
            </a:r>
            <a:r>
              <a:rPr lang="en-US" sz="1800" b="1" i="0" u="none" strike="noStrike" kern="1200" cap="none" spc="0" baseline="0" dirty="0">
                <a:solidFill>
                  <a:srgbClr val="98C723"/>
                </a:solidFill>
                <a:effectLst>
                  <a:outerShdw blurRad="38100" dist="38100" dir="2700000" algn="tl">
                    <a:srgbClr val="000000">
                      <a:alpha val="43137"/>
                    </a:srgbClr>
                  </a:outerShdw>
                </a:effectLst>
                <a:uFillTx/>
                <a:latin typeface="Franklin Gothic Medium"/>
              </a:rPr>
              <a:t>a person’s ability to cope.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smtClean="0">
                <a:effectLst>
                  <a:outerShdw blurRad="38100" dist="38100" dir="2700000" algn="tl">
                    <a:srgbClr val="000000">
                      <a:alpha val="43137"/>
                    </a:srgbClr>
                  </a:outerShdw>
                </a:effectLst>
              </a:rPr>
              <a:t>The Crisis cycle</a:t>
            </a:r>
            <a:endParaRPr lang="en-US" sz="4400" b="1" dirty="0">
              <a:effectLst>
                <a:outerShdw blurRad="38100" dist="38100" dir="2700000" algn="tl">
                  <a:srgbClr val="000000">
                    <a:alpha val="43137"/>
                  </a:srgbClr>
                </a:outerShdw>
              </a:effectLst>
            </a:endParaRPr>
          </a:p>
        </p:txBody>
      </p:sp>
      <p:graphicFrame>
        <p:nvGraphicFramePr>
          <p:cNvPr id="8" name="Diagram 7"/>
          <p:cNvGraphicFramePr/>
          <p:nvPr>
            <p:extLst>
              <p:ext uri="{D42A27DB-BD31-4B8C-83A1-F6EECF244321}">
                <p14:modId xmlns:p14="http://schemas.microsoft.com/office/powerpoint/2010/main" val="3148847989"/>
              </p:ext>
            </p:extLst>
          </p:nvPr>
        </p:nvGraphicFramePr>
        <p:xfrm>
          <a:off x="838200" y="1905000"/>
          <a:ext cx="7467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470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Content Placeholder 2"/>
          <p:cNvSpPr txBox="1">
            <a:spLocks noGrp="1"/>
          </p:cNvSpPr>
          <p:nvPr>
            <p:ph type="body" idx="1"/>
          </p:nvPr>
        </p:nvSpPr>
        <p:spPr>
          <a:xfrm>
            <a:off x="533396" y="1600200"/>
            <a:ext cx="7772400" cy="5029200"/>
          </a:xfrm>
        </p:spPr>
        <p:txBody>
          <a:bodyPr anchor="t" anchorCtr="0"/>
          <a:lstStyle/>
          <a:p>
            <a:pPr marL="609603" lvl="0" indent="-609603" algn="l">
              <a:lnSpc>
                <a:spcPct val="160000"/>
              </a:lnSpc>
              <a:spcBef>
                <a:spcPts val="900"/>
              </a:spcBef>
            </a:pPr>
            <a:r>
              <a:rPr lang="en-US" sz="3600" dirty="0">
                <a:latin typeface="Franklin Gothic Medium" pitchFamily="34"/>
              </a:rPr>
              <a:t>If the situation escalates…</a:t>
            </a:r>
          </a:p>
          <a:p>
            <a:pPr marL="990596" lvl="1" indent="-533396">
              <a:spcBef>
                <a:spcPts val="600"/>
              </a:spcBef>
              <a:buAutoNum type="arabicPeriod"/>
            </a:pPr>
            <a:r>
              <a:rPr lang="en-US" sz="2400" dirty="0">
                <a:latin typeface="Franklin Gothic Medium" pitchFamily="34"/>
              </a:rPr>
              <a:t>Recognize Warning Signs</a:t>
            </a:r>
          </a:p>
          <a:p>
            <a:pPr marL="990596" lvl="1" indent="-533396">
              <a:spcBef>
                <a:spcPts val="600"/>
              </a:spcBef>
              <a:buAutoNum type="arabicPeriod"/>
            </a:pPr>
            <a:r>
              <a:rPr lang="en-US" sz="2400" dirty="0">
                <a:latin typeface="Franklin Gothic Medium" pitchFamily="34"/>
              </a:rPr>
              <a:t>Decisions</a:t>
            </a:r>
          </a:p>
          <a:p>
            <a:pPr marL="1371600" lvl="2" indent="-457200">
              <a:spcBef>
                <a:spcPts val="500"/>
              </a:spcBef>
            </a:pPr>
            <a:r>
              <a:rPr lang="en-US" sz="2000" dirty="0">
                <a:latin typeface="Franklin Gothic Medium" pitchFamily="34"/>
              </a:rPr>
              <a:t>Should I be doing this?</a:t>
            </a:r>
          </a:p>
          <a:p>
            <a:pPr marL="1371600" lvl="2" indent="-457200">
              <a:spcBef>
                <a:spcPts val="500"/>
              </a:spcBef>
            </a:pPr>
            <a:r>
              <a:rPr lang="en-US" sz="2000" dirty="0">
                <a:latin typeface="Franklin Gothic Medium" pitchFamily="34"/>
              </a:rPr>
              <a:t>Can I do this? </a:t>
            </a:r>
          </a:p>
          <a:p>
            <a:pPr marL="990596" lvl="1" indent="-533396">
              <a:spcBef>
                <a:spcPts val="600"/>
              </a:spcBef>
              <a:buAutoNum type="arabicPeriod"/>
            </a:pPr>
            <a:r>
              <a:rPr lang="en-US" sz="2400" dirty="0">
                <a:latin typeface="Franklin Gothic Medium" pitchFamily="34"/>
              </a:rPr>
              <a:t>Involve a Colleague / Supervisor / Security</a:t>
            </a:r>
          </a:p>
          <a:p>
            <a:pPr marL="990596" lvl="1" indent="-533396">
              <a:spcBef>
                <a:spcPts val="600"/>
              </a:spcBef>
              <a:buAutoNum type="arabicPeriod"/>
            </a:pPr>
            <a:r>
              <a:rPr lang="en-US" sz="2400" dirty="0">
                <a:latin typeface="Franklin Gothic Medium" pitchFamily="34"/>
              </a:rPr>
              <a:t>Crisis Intervention Techniques</a:t>
            </a:r>
          </a:p>
          <a:p>
            <a:pPr marL="990596" lvl="1" indent="-533396">
              <a:spcBef>
                <a:spcPts val="600"/>
              </a:spcBef>
              <a:buAutoNum type="arabicPeriod"/>
            </a:pPr>
            <a:r>
              <a:rPr lang="en-US" sz="2400" dirty="0">
                <a:latin typeface="Franklin Gothic Medium" pitchFamily="34"/>
              </a:rPr>
              <a:t>Call for Security or dial 911</a:t>
            </a:r>
          </a:p>
          <a:p>
            <a:pPr marL="45720" lvl="0"/>
            <a:endParaRPr lang="en-US" dirty="0"/>
          </a:p>
        </p:txBody>
      </p:sp>
      <p:sp>
        <p:nvSpPr>
          <p:cNvPr id="3" name="Title 5"/>
          <p:cNvSpPr txBox="1">
            <a:spLocks noGrp="1"/>
          </p:cNvSpPr>
          <p:nvPr>
            <p:ph type="title"/>
          </p:nvPr>
        </p:nvSpPr>
        <p:spPr/>
        <p:txBody>
          <a:bodyPr/>
          <a:lstStyle/>
          <a:p>
            <a:pPr lvl="0"/>
            <a:r>
              <a:rPr lang="en-US" sz="4400" b="1" dirty="0">
                <a:effectLst>
                  <a:outerShdw dist="38096" dir="2700000">
                    <a:srgbClr val="000000"/>
                  </a:outerShdw>
                </a:effectLst>
              </a:rPr>
              <a:t>As it escalates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r>
              <a:rPr lang="en-US" b="1" dirty="0">
                <a:solidFill>
                  <a:srgbClr val="FF0000"/>
                </a:solidFill>
              </a:rPr>
              <a:t>Recognize</a:t>
            </a:r>
            <a:r>
              <a:rPr lang="en-US" dirty="0"/>
              <a:t> Warning Signs</a:t>
            </a:r>
          </a:p>
          <a:p>
            <a:pPr lvl="1"/>
            <a:r>
              <a:rPr lang="en-US" dirty="0"/>
              <a:t>Change in posture</a:t>
            </a:r>
          </a:p>
          <a:p>
            <a:pPr lvl="1"/>
            <a:r>
              <a:rPr lang="en-US" dirty="0"/>
              <a:t>Stands taller, sets shoulders</a:t>
            </a:r>
          </a:p>
          <a:p>
            <a:pPr lvl="1"/>
            <a:r>
              <a:rPr lang="en-US" dirty="0"/>
              <a:t>Moves away/moves closer</a:t>
            </a:r>
          </a:p>
          <a:p>
            <a:pPr lvl="1"/>
            <a:r>
              <a:rPr lang="en-US" dirty="0"/>
              <a:t>Points</a:t>
            </a:r>
          </a:p>
          <a:p>
            <a:pPr lvl="1"/>
            <a:r>
              <a:rPr lang="en-US" dirty="0"/>
              <a:t>Forms a fist and may strike</a:t>
            </a:r>
          </a:p>
          <a:p>
            <a:pPr lvl="1"/>
            <a:r>
              <a:rPr lang="en-US" dirty="0"/>
              <a:t>Mumbling and pacing</a:t>
            </a:r>
          </a:p>
          <a:p>
            <a:pPr lvl="1"/>
            <a:r>
              <a:rPr lang="en-US" dirty="0"/>
              <a:t>Staring and eye contact</a:t>
            </a:r>
          </a:p>
          <a:p>
            <a:pPr lvl="1"/>
            <a:r>
              <a:rPr lang="en-US" dirty="0"/>
              <a:t>Tone and volume of </a:t>
            </a:r>
            <a:r>
              <a:rPr lang="en-US" dirty="0" smtClean="0"/>
              <a:t>voice</a:t>
            </a:r>
          </a:p>
          <a:p>
            <a:pPr lvl="1"/>
            <a:r>
              <a:rPr lang="en-US" dirty="0" smtClean="0"/>
              <a:t>Anxiety</a:t>
            </a:r>
            <a:endParaRPr lang="en-US" dirty="0"/>
          </a:p>
          <a:p>
            <a:pPr lvl="1"/>
            <a:endParaRPr lang="en-US" dirty="0"/>
          </a:p>
          <a:p>
            <a:pPr lvl="0"/>
            <a:r>
              <a:rPr lang="en-US" b="1" dirty="0">
                <a:solidFill>
                  <a:srgbClr val="FF0000"/>
                </a:solidFill>
              </a:rPr>
              <a:t>Acknowledge</a:t>
            </a:r>
            <a:r>
              <a:rPr lang="en-US" dirty="0"/>
              <a:t> the patient’s/visitor’s concern, </a:t>
            </a:r>
          </a:p>
          <a:p>
            <a:pPr lvl="1"/>
            <a:r>
              <a:rPr lang="en-US" dirty="0"/>
              <a:t>Maybe they have been complaining about one nurse in ER or not getting food on time. Acknowledge this with the individual and help them move on. </a:t>
            </a:r>
          </a:p>
          <a:p>
            <a:pPr lvl="0"/>
            <a:endParaRPr lang="en-US" dirty="0"/>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important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412253"/>
            <a:ext cx="1447800" cy="276999"/>
          </a:xfrm>
          <a:prstGeom prst="rect">
            <a:avLst/>
          </a:prstGeom>
          <a:noFill/>
        </p:spPr>
        <p:txBody>
          <a:bodyPr wrap="square" rtlCol="0">
            <a:spAutoFit/>
          </a:bodyPr>
          <a:lstStyle/>
          <a:p>
            <a:r>
              <a:rPr lang="en-US" sz="1200" dirty="0" smtClean="0">
                <a:solidFill>
                  <a:schemeClr val="tx2"/>
                </a:solidFill>
              </a:rPr>
              <a:t>(Luck et al, 2007)</a:t>
            </a:r>
            <a:endParaRPr lang="en-US" sz="1200" dirty="0">
              <a:solidFill>
                <a:schemeClr val="tx2"/>
              </a:solidFill>
            </a:endParaRPr>
          </a:p>
        </p:txBody>
      </p:sp>
      <p:sp>
        <p:nvSpPr>
          <p:cNvPr id="8" name="TextBox 7"/>
          <p:cNvSpPr txBox="1"/>
          <p:nvPr/>
        </p:nvSpPr>
        <p:spPr>
          <a:xfrm>
            <a:off x="533400" y="426720"/>
            <a:ext cx="6553200" cy="5632311"/>
          </a:xfrm>
          <a:prstGeom prst="rect">
            <a:avLst/>
          </a:prstGeom>
          <a:noFill/>
        </p:spPr>
        <p:txBody>
          <a:bodyPr wrap="square" rtlCol="0">
            <a:spAutoFit/>
          </a:bodyPr>
          <a:lstStyle/>
          <a:p>
            <a:r>
              <a:rPr lang="en-US" sz="7200" dirty="0" smtClean="0">
                <a:solidFill>
                  <a:schemeClr val="accent2"/>
                </a:solidFill>
              </a:rPr>
              <a:t>S</a:t>
            </a:r>
            <a:r>
              <a:rPr lang="en-US" sz="4000" dirty="0" smtClean="0"/>
              <a:t>taring and eye contact</a:t>
            </a:r>
            <a:endParaRPr lang="en-US" sz="3600" dirty="0" smtClean="0"/>
          </a:p>
          <a:p>
            <a:r>
              <a:rPr lang="en-US" sz="7200" dirty="0" smtClean="0">
                <a:solidFill>
                  <a:schemeClr val="accent4"/>
                </a:solidFill>
              </a:rPr>
              <a:t>T</a:t>
            </a:r>
            <a:r>
              <a:rPr lang="en-US" sz="4000" dirty="0" smtClean="0"/>
              <a:t>one</a:t>
            </a:r>
            <a:r>
              <a:rPr lang="en-US" dirty="0" smtClean="0"/>
              <a:t> </a:t>
            </a:r>
            <a:r>
              <a:rPr lang="en-US" sz="4000" dirty="0" smtClean="0"/>
              <a:t>and volume of voice</a:t>
            </a:r>
          </a:p>
          <a:p>
            <a:r>
              <a:rPr lang="en-US" sz="7200" dirty="0" smtClean="0">
                <a:solidFill>
                  <a:srgbClr val="990000"/>
                </a:solidFill>
              </a:rPr>
              <a:t>A</a:t>
            </a:r>
            <a:r>
              <a:rPr lang="en-US" sz="4000" dirty="0" smtClean="0"/>
              <a:t>nxiety</a:t>
            </a:r>
          </a:p>
          <a:p>
            <a:r>
              <a:rPr lang="en-US" sz="7200" dirty="0" smtClean="0">
                <a:solidFill>
                  <a:schemeClr val="accent1"/>
                </a:solidFill>
              </a:rPr>
              <a:t>M</a:t>
            </a:r>
            <a:r>
              <a:rPr lang="en-US" sz="4000" dirty="0" smtClean="0"/>
              <a:t>umbling</a:t>
            </a:r>
          </a:p>
          <a:p>
            <a:r>
              <a:rPr lang="en-US" sz="7200" dirty="0" smtClean="0">
                <a:solidFill>
                  <a:schemeClr val="accent5"/>
                </a:solidFill>
              </a:rPr>
              <a:t>P</a:t>
            </a:r>
            <a:r>
              <a:rPr lang="en-US" sz="4000" dirty="0" smtClean="0"/>
              <a:t>acing</a:t>
            </a:r>
            <a:endParaRPr lang="en-US" sz="40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924" y="3242875"/>
            <a:ext cx="4038600" cy="2596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8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Rectangle 6"/>
          <p:cNvSpPr/>
          <p:nvPr/>
        </p:nvSpPr>
        <p:spPr>
          <a:xfrm>
            <a:off x="685800" y="2112721"/>
            <a:ext cx="7619996" cy="3046988"/>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Not everyone exhibiting warning signs will become violent.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Franklin Gothic Medium"/>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However, no warning sign should be completely ignored. Any one or combination of warning signs, at any level, may indicate a potentially violent situation.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Franklin Gothic Medium"/>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Franklin Gothic Medium"/>
            </a:endParaRPr>
          </a:p>
        </p:txBody>
      </p:sp>
      <p:sp>
        <p:nvSpPr>
          <p:cNvPr id="3" name="TextBox 1"/>
          <p:cNvSpPr txBox="1"/>
          <p:nvPr/>
        </p:nvSpPr>
        <p:spPr>
          <a:xfrm>
            <a:off x="457200" y="381003"/>
            <a:ext cx="8153403" cy="1446553"/>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effectLst>
                  <a:outerShdw dist="38096" dir="2700000">
                    <a:srgbClr val="000000"/>
                  </a:outerShdw>
                </a:effectLst>
                <a:uFillTx/>
                <a:latin typeface="Franklin Gothic Medium"/>
              </a:rPr>
              <a:t>	WARNING SIGNS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0" i="0" u="none" strike="noStrike" kern="1200" cap="none" spc="0" baseline="0">
              <a:solidFill>
                <a:srgbClr val="000000"/>
              </a:solidFill>
              <a:uFillTx/>
              <a:latin typeface="Franklin Gothic Medium"/>
            </a:endParaRPr>
          </a:p>
        </p:txBody>
      </p:sp>
      <p:pic>
        <p:nvPicPr>
          <p:cNvPr id="4" name="Picture 2"/>
          <p:cNvPicPr>
            <a:picLocks noChangeAspect="1"/>
          </p:cNvPicPr>
          <p:nvPr/>
        </p:nvPicPr>
        <p:blipFill>
          <a:blip r:embed="rId3"/>
          <a:srcRect/>
          <a:stretch>
            <a:fillRect/>
          </a:stretch>
        </p:blipFill>
        <p:spPr>
          <a:xfrm>
            <a:off x="914400" y="381003"/>
            <a:ext cx="1417448" cy="1107301"/>
          </a:xfrm>
          <a:prstGeom prst="rect">
            <a:avLst/>
          </a:prstGeom>
          <a:noFill/>
          <a:ln>
            <a:noFill/>
          </a:ln>
        </p:spPr>
      </p:pic>
      <p:sp>
        <p:nvSpPr>
          <p:cNvPr id="5" name="Rectangle 2"/>
          <p:cNvSpPr/>
          <p:nvPr/>
        </p:nvSpPr>
        <p:spPr>
          <a:xfrm>
            <a:off x="7467603" y="6348660"/>
            <a:ext cx="1344213" cy="276999"/>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5B6973"/>
                </a:solidFill>
                <a:uFillTx/>
                <a:latin typeface="Franklin Gothic Medium"/>
              </a:rPr>
              <a:t>(Luck et al, 2007)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22438"/>
            <a:ext cx="7848600" cy="792162"/>
          </a:xfrm>
        </p:spPr>
        <p:txBody>
          <a:bodyPr>
            <a:noAutofit/>
          </a:bodyPr>
          <a:lstStyle/>
          <a:p>
            <a:r>
              <a:rPr lang="en-US" sz="2800" dirty="0" smtClean="0"/>
              <a:t>DO NOT GIVE UP THE THINGS THAT CAN HELP YOU MOST.</a:t>
            </a:r>
            <a:endParaRPr lang="en-US" sz="2800" dirty="0"/>
          </a:p>
        </p:txBody>
      </p:sp>
      <p:sp>
        <p:nvSpPr>
          <p:cNvPr id="3" name="Content Placeholder 2"/>
          <p:cNvSpPr>
            <a:spLocks noGrp="1"/>
          </p:cNvSpPr>
          <p:nvPr>
            <p:ph sz="half" idx="2"/>
          </p:nvPr>
        </p:nvSpPr>
        <p:spPr>
          <a:xfrm>
            <a:off x="533400" y="2667000"/>
            <a:ext cx="7772400" cy="3810000"/>
          </a:xfrm>
        </p:spPr>
        <p:txBody>
          <a:bodyPr>
            <a:normAutofit fontScale="92500" lnSpcReduction="20000"/>
          </a:bodyPr>
          <a:lstStyle/>
          <a:p>
            <a:pPr marL="990600" lvl="1" indent="-533400">
              <a:buFontTx/>
              <a:buNone/>
            </a:pPr>
            <a:r>
              <a:rPr lang="en-US" altLang="en-US" sz="3600" dirty="0" smtClean="0"/>
              <a:t>Ask yourself:</a:t>
            </a:r>
            <a:endParaRPr lang="en-US" altLang="en-US" sz="3600" dirty="0"/>
          </a:p>
          <a:p>
            <a:pPr marL="1371600" lvl="2" indent="-457200"/>
            <a:r>
              <a:rPr lang="en-US" altLang="en-US" sz="3200" dirty="0"/>
              <a:t>Should I be doing this:</a:t>
            </a:r>
          </a:p>
          <a:p>
            <a:pPr marL="1752600" lvl="3" indent="-381000">
              <a:buFontTx/>
              <a:buChar char="•"/>
            </a:pPr>
            <a:r>
              <a:rPr lang="en-US" altLang="en-US" sz="2800" dirty="0"/>
              <a:t>Alone?</a:t>
            </a:r>
          </a:p>
          <a:p>
            <a:pPr marL="1752600" lvl="3" indent="-381000">
              <a:buFontTx/>
              <a:buChar char="•"/>
            </a:pPr>
            <a:r>
              <a:rPr lang="en-US" altLang="en-US" sz="2800" dirty="0"/>
              <a:t>Here?</a:t>
            </a:r>
          </a:p>
          <a:p>
            <a:pPr marL="1752600" lvl="3" indent="-381000">
              <a:buFontTx/>
              <a:buChar char="•"/>
            </a:pPr>
            <a:r>
              <a:rPr lang="en-US" altLang="en-US" sz="2800" dirty="0"/>
              <a:t>Now?</a:t>
            </a:r>
          </a:p>
          <a:p>
            <a:pPr marL="1752600" lvl="3" indent="-381000">
              <a:buFontTx/>
              <a:buChar char="•"/>
            </a:pPr>
            <a:r>
              <a:rPr lang="en-US" altLang="en-US" sz="2800" dirty="0"/>
              <a:t>At all?</a:t>
            </a:r>
          </a:p>
          <a:p>
            <a:pPr marL="1752600" lvl="3" indent="-381000">
              <a:buFontTx/>
              <a:buChar char="•"/>
            </a:pPr>
            <a:endParaRPr lang="en-US" altLang="en-US" sz="2800" dirty="0"/>
          </a:p>
          <a:p>
            <a:pPr marL="1371600" lvl="2" indent="-457200"/>
            <a:r>
              <a:rPr lang="en-US" altLang="en-US" sz="3200" dirty="0"/>
              <a:t>Can I do this:</a:t>
            </a:r>
          </a:p>
          <a:p>
            <a:pPr marL="1752600" lvl="3" indent="-381000">
              <a:buFontTx/>
              <a:buChar char="•"/>
            </a:pPr>
            <a:r>
              <a:rPr lang="en-US" altLang="en-US" sz="2800" dirty="0"/>
              <a:t>Safely?</a:t>
            </a:r>
          </a:p>
          <a:p>
            <a:pPr marL="45720" indent="0" algn="ctr">
              <a:buNone/>
            </a:pPr>
            <a:endParaRPr lang="en-US" dirty="0"/>
          </a:p>
        </p:txBody>
      </p:sp>
      <p:sp>
        <p:nvSpPr>
          <p:cNvPr id="6" name="Title 5"/>
          <p:cNvSpPr>
            <a:spLocks noGrp="1"/>
          </p:cNvSpPr>
          <p:nvPr>
            <p:ph type="title"/>
          </p:nvPr>
        </p:nvSpPr>
        <p:spPr/>
        <p:txBody>
          <a:bodyPr/>
          <a:lstStyle/>
          <a:p>
            <a:r>
              <a:rPr lang="en-US" sz="4400" b="1" dirty="0" smtClean="0">
                <a:effectLst>
                  <a:outerShdw blurRad="38100" dist="38100" dir="2700000" algn="tl">
                    <a:srgbClr val="000000">
                      <a:alpha val="43137"/>
                    </a:srgbClr>
                  </a:outerShdw>
                </a:effectLst>
              </a:rPr>
              <a:t>Crisis Intervention Techniques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581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smtClean="0">
                <a:effectLst>
                  <a:outerShdw blurRad="38100" dist="38100" dir="2700000" algn="tl">
                    <a:srgbClr val="000000">
                      <a:alpha val="43137"/>
                    </a:srgbClr>
                  </a:outerShdw>
                </a:effectLst>
              </a:rPr>
              <a:t>Approach: </a:t>
            </a:r>
            <a:r>
              <a:rPr lang="en-US" sz="4400" b="1" dirty="0" smtClean="0">
                <a:solidFill>
                  <a:schemeClr val="accent4"/>
                </a:solidFill>
                <a:effectLst>
                  <a:outerShdw blurRad="38100" dist="38100" dir="2700000" algn="tl">
                    <a:srgbClr val="000000">
                      <a:alpha val="43137"/>
                    </a:srgbClr>
                  </a:outerShdw>
                </a:effectLst>
              </a:rPr>
              <a:t>Verbal</a:t>
            </a:r>
            <a:endParaRPr lang="en-US" sz="4400" b="1" dirty="0">
              <a:solidFill>
                <a:schemeClr val="accent4"/>
              </a:solidFill>
              <a:effectLst>
                <a:outerShdw blurRad="38100" dist="38100" dir="2700000" algn="tl">
                  <a:srgbClr val="000000">
                    <a:alpha val="43137"/>
                  </a:srgbClr>
                </a:outerShdw>
              </a:effectLst>
            </a:endParaRPr>
          </a:p>
        </p:txBody>
      </p:sp>
      <p:sp>
        <p:nvSpPr>
          <p:cNvPr id="7" name="Rectangle 6"/>
          <p:cNvSpPr/>
          <p:nvPr/>
        </p:nvSpPr>
        <p:spPr>
          <a:xfrm>
            <a:off x="380999" y="1524000"/>
            <a:ext cx="8458200" cy="5570756"/>
          </a:xfrm>
          <a:prstGeom prst="rect">
            <a:avLst/>
          </a:prstGeom>
        </p:spPr>
        <p:txBody>
          <a:bodyPr wrap="square">
            <a:spAutoFit/>
          </a:bodyPr>
          <a:lstStyle/>
          <a:p>
            <a:r>
              <a:rPr lang="en-US" sz="2000" b="1" dirty="0">
                <a:solidFill>
                  <a:schemeClr val="accent4"/>
                </a:solidFill>
                <a:latin typeface="Franklin Gothic Medium" panose="020B0603020102020204" pitchFamily="34" charset="0"/>
              </a:rPr>
              <a:t>Allow the person to express concern</a:t>
            </a:r>
            <a:r>
              <a:rPr lang="en-US" sz="2000" b="1" dirty="0" smtClean="0">
                <a:solidFill>
                  <a:schemeClr val="accent4"/>
                </a:solidFill>
                <a:latin typeface="Franklin Gothic Medium" panose="020B0603020102020204" pitchFamily="34" charset="0"/>
              </a:rPr>
              <a:t>. </a:t>
            </a:r>
            <a:r>
              <a:rPr lang="en-US" sz="2000" b="1" dirty="0" smtClean="0">
                <a:solidFill>
                  <a:srgbClr val="FF0000"/>
                </a:solidFill>
                <a:latin typeface="Franklin Gothic Medium" panose="020B0603020102020204" pitchFamily="34" charset="0"/>
              </a:rPr>
              <a:t>(Hear)</a:t>
            </a:r>
          </a:p>
          <a:p>
            <a:r>
              <a:rPr lang="en-US" sz="2000" dirty="0" smtClean="0">
                <a:latin typeface="Franklin Gothic Medium" panose="020B0603020102020204" pitchFamily="34" charset="0"/>
              </a:rPr>
              <a:t>•“It seems as if something is bothering you, would you</a:t>
            </a:r>
          </a:p>
          <a:p>
            <a:r>
              <a:rPr lang="en-US" sz="2000" dirty="0" smtClean="0">
                <a:latin typeface="Franklin Gothic Medium" panose="020B0603020102020204" pitchFamily="34" charset="0"/>
              </a:rPr>
              <a:t>be willing to share your concerns?” </a:t>
            </a:r>
          </a:p>
          <a:p>
            <a:endParaRPr lang="en-US" sz="2000" dirty="0">
              <a:latin typeface="Franklin Gothic Medium" panose="020B0603020102020204" pitchFamily="34" charset="0"/>
            </a:endParaRPr>
          </a:p>
          <a:p>
            <a:r>
              <a:rPr lang="en-US" sz="2000" b="1" dirty="0" smtClean="0">
                <a:solidFill>
                  <a:schemeClr val="accent4"/>
                </a:solidFill>
                <a:latin typeface="Franklin Gothic Medium" panose="020B0603020102020204" pitchFamily="34" charset="0"/>
              </a:rPr>
              <a:t>Be empathic </a:t>
            </a:r>
            <a:r>
              <a:rPr lang="en-US" sz="2000" b="1" dirty="0" smtClean="0">
                <a:solidFill>
                  <a:srgbClr val="FF0000"/>
                </a:solidFill>
                <a:latin typeface="Franklin Gothic Medium" panose="020B0603020102020204" pitchFamily="34" charset="0"/>
              </a:rPr>
              <a:t>(Empathize)</a:t>
            </a:r>
          </a:p>
          <a:p>
            <a:r>
              <a:rPr lang="en-US" sz="2000" dirty="0" smtClean="0">
                <a:latin typeface="Franklin Gothic Medium" panose="020B0603020102020204" pitchFamily="34" charset="0"/>
              </a:rPr>
              <a:t>•"</a:t>
            </a:r>
            <a:r>
              <a:rPr lang="en-US" sz="2000" dirty="0">
                <a:latin typeface="Franklin Gothic Medium" panose="020B0603020102020204" pitchFamily="34" charset="0"/>
              </a:rPr>
              <a:t>I understand how frustrating this must be for you</a:t>
            </a:r>
            <a:r>
              <a:rPr lang="en-US" sz="2000" dirty="0" smtClean="0">
                <a:latin typeface="Franklin Gothic Medium" panose="020B0603020102020204" pitchFamily="34" charset="0"/>
              </a:rPr>
              <a:t>.”</a:t>
            </a:r>
          </a:p>
          <a:p>
            <a:endParaRPr lang="en-US" sz="2000" dirty="0">
              <a:latin typeface="Franklin Gothic Medium" panose="020B0603020102020204" pitchFamily="34" charset="0"/>
            </a:endParaRPr>
          </a:p>
          <a:p>
            <a:r>
              <a:rPr lang="en-US" sz="2000" b="1" dirty="0">
                <a:solidFill>
                  <a:schemeClr val="accent4"/>
                </a:solidFill>
                <a:latin typeface="Franklin Gothic Medium" panose="020B0603020102020204" pitchFamily="34" charset="0"/>
              </a:rPr>
              <a:t>Apologize if appropriate. </a:t>
            </a:r>
            <a:r>
              <a:rPr lang="en-US" sz="2000" b="1" dirty="0">
                <a:solidFill>
                  <a:srgbClr val="FF0000"/>
                </a:solidFill>
                <a:latin typeface="Franklin Gothic Medium" panose="020B0603020102020204" pitchFamily="34" charset="0"/>
              </a:rPr>
              <a:t>(Acknowledge) </a:t>
            </a:r>
          </a:p>
          <a:p>
            <a:r>
              <a:rPr lang="en-US" sz="2000" dirty="0">
                <a:latin typeface="Franklin Gothic Medium" panose="020B0603020102020204" pitchFamily="34" charset="0"/>
              </a:rPr>
              <a:t>•"I'm sorry this happened</a:t>
            </a:r>
            <a:r>
              <a:rPr lang="en-US" sz="2000" dirty="0" smtClean="0">
                <a:latin typeface="Franklin Gothic Medium" panose="020B0603020102020204" pitchFamily="34" charset="0"/>
              </a:rPr>
              <a:t>.” “Let's </a:t>
            </a:r>
            <a:r>
              <a:rPr lang="en-US" sz="2000" dirty="0">
                <a:latin typeface="Franklin Gothic Medium" panose="020B0603020102020204" pitchFamily="34" charset="0"/>
              </a:rPr>
              <a:t>find a way to fix it."</a:t>
            </a:r>
          </a:p>
          <a:p>
            <a:endParaRPr lang="en-US" sz="2000" dirty="0" smtClean="0">
              <a:solidFill>
                <a:schemeClr val="accent4"/>
              </a:solidFill>
              <a:latin typeface="Franklin Gothic Medium" panose="020B0603020102020204" pitchFamily="34" charset="0"/>
            </a:endParaRPr>
          </a:p>
          <a:p>
            <a:r>
              <a:rPr lang="en-US" sz="2000" b="1" dirty="0" smtClean="0">
                <a:solidFill>
                  <a:schemeClr val="accent4"/>
                </a:solidFill>
                <a:latin typeface="Franklin Gothic Medium" panose="020B0603020102020204" pitchFamily="34" charset="0"/>
              </a:rPr>
              <a:t>Use </a:t>
            </a:r>
            <a:r>
              <a:rPr lang="en-US" sz="2000" b="1" dirty="0">
                <a:solidFill>
                  <a:schemeClr val="accent4"/>
                </a:solidFill>
                <a:latin typeface="Franklin Gothic Medium" panose="020B0603020102020204" pitchFamily="34" charset="0"/>
              </a:rPr>
              <a:t>a shared problem solving approach. </a:t>
            </a:r>
            <a:r>
              <a:rPr lang="en-US" sz="2000" b="1" dirty="0">
                <a:solidFill>
                  <a:srgbClr val="FF0000"/>
                </a:solidFill>
                <a:latin typeface="Franklin Gothic Medium" panose="020B0603020102020204" pitchFamily="34" charset="0"/>
              </a:rPr>
              <a:t>(Lead toward a resolution)</a:t>
            </a:r>
          </a:p>
          <a:p>
            <a:r>
              <a:rPr lang="en-US" sz="2000" dirty="0" smtClean="0">
                <a:latin typeface="Franklin Gothic Medium" panose="020B0603020102020204" pitchFamily="34" charset="0"/>
              </a:rPr>
              <a:t>•“Do you have suggestions of how to correct the problem?”</a:t>
            </a:r>
            <a:endParaRPr lang="en-US" sz="2000" dirty="0">
              <a:latin typeface="Franklin Gothic Medium" panose="020B0603020102020204" pitchFamily="34" charset="0"/>
            </a:endParaRPr>
          </a:p>
          <a:p>
            <a:endParaRPr lang="en-US" sz="2000" dirty="0">
              <a:latin typeface="Franklin Gothic Medium" panose="020B0603020102020204" pitchFamily="34" charset="0"/>
            </a:endParaRPr>
          </a:p>
          <a:p>
            <a:pPr lvl="0"/>
            <a:r>
              <a:rPr lang="en-US" sz="2000" dirty="0">
                <a:solidFill>
                  <a:srgbClr val="000000"/>
                </a:solidFill>
                <a:latin typeface="Franklin Gothic Medium" panose="020B0603020102020204" pitchFamily="34" charset="0"/>
              </a:rPr>
              <a:t>Be alert to early signs of a patient's rising anxiety; perhaps offer an empathic inquiry such as, "You seem to be upset...can you tell me what's troubling you?" </a:t>
            </a:r>
          </a:p>
          <a:p>
            <a:endParaRPr lang="en-US" sz="2000" dirty="0"/>
          </a:p>
          <a:p>
            <a:endParaRPr lang="en-US" sz="1600" dirty="0" smtClean="0">
              <a:solidFill>
                <a:schemeClr val="accent4"/>
              </a:solidFill>
            </a:endParaRPr>
          </a:p>
        </p:txBody>
      </p:sp>
      <p:sp>
        <p:nvSpPr>
          <p:cNvPr id="8" name="TextBox 7"/>
          <p:cNvSpPr txBox="1"/>
          <p:nvPr/>
        </p:nvSpPr>
        <p:spPr>
          <a:xfrm>
            <a:off x="7696200" y="6426956"/>
            <a:ext cx="1447800" cy="253916"/>
          </a:xfrm>
          <a:prstGeom prst="rect">
            <a:avLst/>
          </a:prstGeom>
          <a:noFill/>
        </p:spPr>
        <p:txBody>
          <a:bodyPr wrap="square" rtlCol="0">
            <a:spAutoFit/>
          </a:bodyPr>
          <a:lstStyle/>
          <a:p>
            <a:r>
              <a:rPr lang="en-US" sz="1050" dirty="0" smtClean="0">
                <a:solidFill>
                  <a:schemeClr val="tx2"/>
                </a:solidFill>
              </a:rPr>
              <a:t>(CDC, NIOSH, 2015)</a:t>
            </a:r>
            <a:endParaRPr lang="en-US" sz="1050"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208" y="2438400"/>
            <a:ext cx="2243991" cy="1759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666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Content Placeholder 2"/>
          <p:cNvSpPr txBox="1">
            <a:spLocks noGrp="1"/>
          </p:cNvSpPr>
          <p:nvPr>
            <p:ph type="body" idx="1"/>
          </p:nvPr>
        </p:nvSpPr>
        <p:spPr>
          <a:xfrm>
            <a:off x="457200" y="1752603"/>
            <a:ext cx="8229600" cy="4876796"/>
          </a:xfrm>
        </p:spPr>
        <p:txBody>
          <a:bodyPr anchor="t" anchorCtr="0"/>
          <a:lstStyle/>
          <a:p>
            <a:pPr marL="274320" lvl="0" indent="-228600" algn="l">
              <a:buChar char=""/>
            </a:pPr>
            <a:r>
              <a:rPr lang="en-US" dirty="0"/>
              <a:t>Be calm, or at least act calm. Maintain non-threatening eye contact, smile, and keep hands open and visible.</a:t>
            </a:r>
          </a:p>
          <a:p>
            <a:pPr marL="45720" lvl="0" algn="l"/>
            <a:endParaRPr lang="en-US" dirty="0"/>
          </a:p>
          <a:p>
            <a:pPr marL="274320" lvl="0" indent="-228600" algn="l">
              <a:buChar char=""/>
            </a:pPr>
            <a:r>
              <a:rPr lang="en-US" dirty="0"/>
              <a:t>Listen. Nod your head to demonstrate that you are paying attention.</a:t>
            </a:r>
          </a:p>
          <a:p>
            <a:pPr marL="45720" lvl="0" algn="l"/>
            <a:endParaRPr lang="en-US" dirty="0"/>
          </a:p>
          <a:p>
            <a:pPr marL="274320" lvl="0" indent="-228600" algn="l">
              <a:buChar char=""/>
            </a:pPr>
            <a:r>
              <a:rPr lang="en-US" dirty="0"/>
              <a:t>Respect personal space. Maintain arm/leg distance away from the individual. Avoid touching the upset individual as it may be misinterpreted.</a:t>
            </a:r>
          </a:p>
          <a:p>
            <a:pPr marL="45720" lvl="0" algn="l"/>
            <a:endParaRPr lang="en-US" dirty="0"/>
          </a:p>
        </p:txBody>
      </p:sp>
      <p:sp>
        <p:nvSpPr>
          <p:cNvPr id="3" name="Title 5"/>
          <p:cNvSpPr txBox="1">
            <a:spLocks noGrp="1"/>
          </p:cNvSpPr>
          <p:nvPr>
            <p:ph type="title"/>
          </p:nvPr>
        </p:nvSpPr>
        <p:spPr/>
        <p:txBody>
          <a:bodyPr/>
          <a:lstStyle/>
          <a:p>
            <a:pPr lvl="0"/>
            <a:r>
              <a:rPr lang="en-US" sz="4400" b="1" dirty="0">
                <a:effectLst>
                  <a:outerShdw dist="38096" dir="2700000">
                    <a:srgbClr val="000000"/>
                  </a:outerShdw>
                </a:effectLst>
              </a:rPr>
              <a:t>Approach: </a:t>
            </a:r>
            <a:r>
              <a:rPr lang="en-US" sz="4400" b="1" dirty="0">
                <a:solidFill>
                  <a:srgbClr val="98C723"/>
                </a:solidFill>
                <a:effectLst>
                  <a:outerShdw dist="38096" dir="2700000">
                    <a:srgbClr val="000000"/>
                  </a:outerShdw>
                </a:effectLst>
              </a:rPr>
              <a:t>non-verbal</a:t>
            </a:r>
          </a:p>
        </p:txBody>
      </p:sp>
      <p:sp>
        <p:nvSpPr>
          <p:cNvPr id="4" name="Rectangle 6"/>
          <p:cNvSpPr/>
          <p:nvPr/>
        </p:nvSpPr>
        <p:spPr>
          <a:xfrm>
            <a:off x="7730008" y="6451558"/>
            <a:ext cx="1329208" cy="253919"/>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5B6973"/>
                </a:solidFill>
                <a:uFillTx/>
                <a:latin typeface="Franklin Gothic Medium"/>
              </a:rPr>
              <a:t>(CDC, NIOSH,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722436"/>
            <a:ext cx="4040184" cy="639759"/>
          </a:xfrm>
          <a:solidFill>
            <a:srgbClr val="FFFFFF"/>
          </a:solidFill>
          <a:ln w="19046">
            <a:solidFill>
              <a:srgbClr val="59B0B9"/>
            </a:solidFill>
            <a:prstDash val="solid"/>
          </a:ln>
        </p:spPr>
        <p:txBody>
          <a:bodyPr/>
          <a:lstStyle/>
          <a:p>
            <a:pPr lvl="0">
              <a:spcBef>
                <a:spcPts val="700"/>
              </a:spcBef>
            </a:pPr>
            <a:r>
              <a:rPr lang="en-US" sz="2800" b="1" dirty="0">
                <a:effectLst>
                  <a:outerShdw dist="38096" dir="2700000">
                    <a:srgbClr val="000000"/>
                  </a:outerShdw>
                </a:effectLst>
              </a:rPr>
              <a:t>Guidelines</a:t>
            </a:r>
          </a:p>
        </p:txBody>
      </p:sp>
      <p:sp>
        <p:nvSpPr>
          <p:cNvPr id="3" name="Content Placeholder 2"/>
          <p:cNvSpPr txBox="1">
            <a:spLocks noGrp="1"/>
          </p:cNvSpPr>
          <p:nvPr>
            <p:ph type="body" sz="quarter" idx="3"/>
          </p:nvPr>
        </p:nvSpPr>
        <p:spPr>
          <a:xfrm>
            <a:off x="457200" y="2438403"/>
            <a:ext cx="4040184" cy="3687766"/>
          </a:xfrm>
          <a:prstGeom prst="rect">
            <a:avLst/>
          </a:prstGeom>
          <a:solidFill>
            <a:srgbClr val="FFFFFF"/>
          </a:solidFill>
          <a:ln w="19046">
            <a:solidFill>
              <a:srgbClr val="59B0B9"/>
            </a:solidFill>
            <a:prstDash val="solid"/>
          </a:ln>
        </p:spPr>
        <p:txBody>
          <a:bodyPr vert="horz" wrap="square" lIns="91440" tIns="45720" rIns="91440" bIns="45720" anchor="t" anchorCtr="0" compatLnSpc="1"/>
          <a:lstStyle/>
          <a:p>
            <a:pPr lvl="0">
              <a:spcBef>
                <a:spcPts val="400"/>
              </a:spcBef>
            </a:pPr>
            <a:r>
              <a:rPr lang="en-US" sz="1800" dirty="0">
                <a:solidFill>
                  <a:srgbClr val="000000"/>
                </a:solidFill>
              </a:rPr>
              <a:t>Paraphrase their words.</a:t>
            </a:r>
          </a:p>
          <a:p>
            <a:pPr marL="45720" lvl="0" indent="0">
              <a:spcBef>
                <a:spcPts val="400"/>
              </a:spcBef>
              <a:buNone/>
            </a:pPr>
            <a:endParaRPr lang="en-US" sz="1800" dirty="0">
              <a:solidFill>
                <a:srgbClr val="000000"/>
              </a:solidFill>
            </a:endParaRPr>
          </a:p>
          <a:p>
            <a:pPr marL="45720" lvl="0" indent="0">
              <a:spcBef>
                <a:spcPts val="400"/>
              </a:spcBef>
              <a:buNone/>
            </a:pPr>
            <a:endParaRPr lang="en-US" sz="1800" dirty="0">
              <a:solidFill>
                <a:srgbClr val="000000"/>
              </a:solidFill>
            </a:endParaRPr>
          </a:p>
          <a:p>
            <a:pPr marL="45720" lvl="0" indent="0">
              <a:spcBef>
                <a:spcPts val="400"/>
              </a:spcBef>
              <a:buNone/>
            </a:pPr>
            <a:endParaRPr lang="en-US" sz="1800" dirty="0">
              <a:solidFill>
                <a:srgbClr val="000000"/>
              </a:solidFill>
            </a:endParaRPr>
          </a:p>
          <a:p>
            <a:pPr lvl="0">
              <a:spcBef>
                <a:spcPts val="400"/>
              </a:spcBef>
            </a:pPr>
            <a:r>
              <a:rPr lang="en-US" sz="1800" dirty="0">
                <a:solidFill>
                  <a:srgbClr val="000000"/>
                </a:solidFill>
              </a:rPr>
              <a:t>Verbalize their actions.</a:t>
            </a:r>
          </a:p>
          <a:p>
            <a:pPr marL="45720" lvl="0" indent="0">
              <a:spcBef>
                <a:spcPts val="400"/>
              </a:spcBef>
              <a:buNone/>
            </a:pPr>
            <a:endParaRPr lang="en-US" sz="1800" dirty="0">
              <a:solidFill>
                <a:srgbClr val="000000"/>
              </a:solidFill>
            </a:endParaRPr>
          </a:p>
          <a:p>
            <a:pPr marL="45720" lvl="0" indent="0">
              <a:spcBef>
                <a:spcPts val="400"/>
              </a:spcBef>
              <a:buNone/>
            </a:pPr>
            <a:endParaRPr lang="en-US" sz="1800" dirty="0">
              <a:solidFill>
                <a:srgbClr val="000000"/>
              </a:solidFill>
            </a:endParaRPr>
          </a:p>
          <a:p>
            <a:pPr marL="45720" lvl="0" indent="0">
              <a:spcBef>
                <a:spcPts val="400"/>
              </a:spcBef>
              <a:buNone/>
            </a:pPr>
            <a:endParaRPr lang="en-US" sz="1800" dirty="0">
              <a:solidFill>
                <a:srgbClr val="000000"/>
              </a:solidFill>
            </a:endParaRPr>
          </a:p>
          <a:p>
            <a:pPr lvl="0">
              <a:spcBef>
                <a:spcPts val="400"/>
              </a:spcBef>
            </a:pPr>
            <a:r>
              <a:rPr lang="en-US" sz="1800" dirty="0">
                <a:solidFill>
                  <a:srgbClr val="000000"/>
                </a:solidFill>
              </a:rPr>
              <a:t>State what you can do.</a:t>
            </a:r>
          </a:p>
        </p:txBody>
      </p:sp>
      <p:sp>
        <p:nvSpPr>
          <p:cNvPr id="4" name="Text Placeholder 3"/>
          <p:cNvSpPr txBox="1">
            <a:spLocks noGrp="1"/>
          </p:cNvSpPr>
          <p:nvPr>
            <p:ph idx="2"/>
          </p:nvPr>
        </p:nvSpPr>
        <p:spPr>
          <a:xfrm>
            <a:off x="4645023" y="1722436"/>
            <a:ext cx="4041776" cy="639759"/>
          </a:xfrm>
          <a:solidFill>
            <a:srgbClr val="FFFFFF"/>
          </a:solidFill>
          <a:ln w="19046">
            <a:solidFill>
              <a:srgbClr val="59B0B9"/>
            </a:solidFill>
            <a:prstDash val="solid"/>
          </a:ln>
        </p:spPr>
        <p:txBody>
          <a:bodyPr anchor="b" anchorCtr="1"/>
          <a:lstStyle/>
          <a:p>
            <a:pPr marL="0" lvl="0" indent="0" algn="ctr">
              <a:spcBef>
                <a:spcPts val="700"/>
              </a:spcBef>
              <a:buNone/>
            </a:pPr>
            <a:r>
              <a:rPr lang="en-US" sz="2800" b="1">
                <a:effectLst>
                  <a:outerShdw dist="38096" dir="2700000">
                    <a:srgbClr val="000000"/>
                  </a:outerShdw>
                </a:effectLst>
              </a:rPr>
              <a:t>Examples</a:t>
            </a:r>
          </a:p>
        </p:txBody>
      </p:sp>
      <p:sp>
        <p:nvSpPr>
          <p:cNvPr id="5" name="Content Placeholder 4"/>
          <p:cNvSpPr txBox="1">
            <a:spLocks noGrp="1"/>
          </p:cNvSpPr>
          <p:nvPr>
            <p:ph sz="quarter" idx="4"/>
          </p:nvPr>
        </p:nvSpPr>
        <p:spPr>
          <a:xfrm>
            <a:off x="4645023" y="2438403"/>
            <a:ext cx="4041776" cy="3687766"/>
          </a:xfrm>
          <a:prstGeom prst="rect">
            <a:avLst/>
          </a:prstGeom>
          <a:solidFill>
            <a:srgbClr val="FFFFFF"/>
          </a:solidFill>
          <a:ln w="19046">
            <a:solidFill>
              <a:srgbClr val="59B0B9"/>
            </a:solidFill>
            <a:prstDash val="solid"/>
          </a:ln>
        </p:spPr>
        <p:txBody>
          <a:bodyPr vert="horz" wrap="square" lIns="91440" tIns="45720" rIns="91440" bIns="45720" anchor="t" anchorCtr="0" compatLnSpc="1"/>
          <a:lstStyle/>
          <a:p>
            <a:pPr lvl="0">
              <a:spcBef>
                <a:spcPts val="400"/>
              </a:spcBef>
            </a:pPr>
            <a:r>
              <a:rPr lang="en-US" sz="1600" dirty="0">
                <a:solidFill>
                  <a:srgbClr val="000000"/>
                </a:solidFill>
              </a:rPr>
              <a:t>“I hear you say you are angry because no one has been in to see you”</a:t>
            </a:r>
          </a:p>
          <a:p>
            <a:pPr lvl="0">
              <a:spcBef>
                <a:spcPts val="400"/>
              </a:spcBef>
            </a:pPr>
            <a:endParaRPr lang="en-US" sz="1600" dirty="0">
              <a:solidFill>
                <a:srgbClr val="000000"/>
              </a:solidFill>
            </a:endParaRPr>
          </a:p>
          <a:p>
            <a:pPr lvl="0">
              <a:spcBef>
                <a:spcPts val="400"/>
              </a:spcBef>
            </a:pPr>
            <a:endParaRPr lang="en-US" sz="1600" dirty="0">
              <a:solidFill>
                <a:srgbClr val="000000"/>
              </a:solidFill>
            </a:endParaRPr>
          </a:p>
          <a:p>
            <a:pPr lvl="0">
              <a:spcBef>
                <a:spcPts val="400"/>
              </a:spcBef>
            </a:pPr>
            <a:r>
              <a:rPr lang="en-US" sz="1600" dirty="0">
                <a:solidFill>
                  <a:srgbClr val="000000"/>
                </a:solidFill>
              </a:rPr>
              <a:t>“ </a:t>
            </a:r>
            <a:r>
              <a:rPr lang="en-US" sz="1600" dirty="0" smtClean="0">
                <a:solidFill>
                  <a:srgbClr val="000000"/>
                </a:solidFill>
              </a:rPr>
              <a:t>It appears </a:t>
            </a:r>
            <a:r>
              <a:rPr lang="en-US" sz="1600" dirty="0">
                <a:solidFill>
                  <a:srgbClr val="000000"/>
                </a:solidFill>
              </a:rPr>
              <a:t>you are </a:t>
            </a:r>
            <a:r>
              <a:rPr lang="en-US" sz="1600" dirty="0" smtClean="0">
                <a:solidFill>
                  <a:srgbClr val="000000"/>
                </a:solidFill>
              </a:rPr>
              <a:t>angry, because you are swearing at me, which is not appropriate.” “How can we change this feeling of anger?”</a:t>
            </a:r>
            <a:endParaRPr lang="en-US" sz="1600" dirty="0">
              <a:solidFill>
                <a:srgbClr val="000000"/>
              </a:solidFill>
            </a:endParaRPr>
          </a:p>
          <a:p>
            <a:pPr lvl="0">
              <a:spcBef>
                <a:spcPts val="400"/>
              </a:spcBef>
            </a:pPr>
            <a:endParaRPr lang="en-US" sz="1600" dirty="0">
              <a:solidFill>
                <a:srgbClr val="000000"/>
              </a:solidFill>
            </a:endParaRPr>
          </a:p>
          <a:p>
            <a:pPr lvl="0">
              <a:spcBef>
                <a:spcPts val="400"/>
              </a:spcBef>
            </a:pPr>
            <a:endParaRPr lang="en-US" sz="1600" dirty="0">
              <a:solidFill>
                <a:srgbClr val="000000"/>
              </a:solidFill>
            </a:endParaRPr>
          </a:p>
          <a:p>
            <a:pPr lvl="0">
              <a:spcBef>
                <a:spcPts val="400"/>
              </a:spcBef>
            </a:pPr>
            <a:r>
              <a:rPr lang="en-US" sz="1600" dirty="0">
                <a:solidFill>
                  <a:srgbClr val="000000"/>
                </a:solidFill>
              </a:rPr>
              <a:t>“Here is what I can do for you…”</a:t>
            </a:r>
          </a:p>
        </p:txBody>
      </p:sp>
      <p:sp>
        <p:nvSpPr>
          <p:cNvPr id="6" name="Title 5"/>
          <p:cNvSpPr txBox="1">
            <a:spLocks noGrp="1"/>
          </p:cNvSpPr>
          <p:nvPr>
            <p:ph type="title"/>
          </p:nvPr>
        </p:nvSpPr>
        <p:spPr>
          <a:xfrm>
            <a:off x="381003" y="355601"/>
            <a:ext cx="7805775" cy="995214"/>
          </a:xfrm>
        </p:spPr>
        <p:txBody>
          <a:bodyPr/>
          <a:lstStyle/>
          <a:p>
            <a:pPr lvl="0"/>
            <a:r>
              <a:rPr lang="en-US" sz="4000" b="1" dirty="0">
                <a:effectLst>
                  <a:outerShdw dist="38096" dir="2700000">
                    <a:srgbClr val="000000"/>
                  </a:outerShdw>
                </a:effectLst>
              </a:rPr>
              <a:t>Set Limits in a non-threatening Manner</a:t>
            </a:r>
          </a:p>
        </p:txBody>
      </p:sp>
      <p:sp>
        <p:nvSpPr>
          <p:cNvPr id="7" name="TextBox 6"/>
          <p:cNvSpPr txBox="1"/>
          <p:nvPr/>
        </p:nvSpPr>
        <p:spPr>
          <a:xfrm>
            <a:off x="7644384" y="6431030"/>
            <a:ext cx="1600200" cy="2539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5B6973"/>
                </a:solidFill>
                <a:uFillTx/>
                <a:latin typeface="Franklin Gothic Medium"/>
              </a:rPr>
              <a:t>(CDC, NIOSH,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Purpose</a:t>
            </a:r>
            <a:endParaRPr lang="en-US" sz="4000" b="1" dirty="0">
              <a:effectLst>
                <a:outerShdw blurRad="38100" dist="38100" dir="2700000" algn="tl">
                  <a:srgbClr val="000000">
                    <a:alpha val="43137"/>
                  </a:srgbClr>
                </a:outerShdw>
              </a:effectLst>
            </a:endParaRPr>
          </a:p>
        </p:txBody>
      </p:sp>
      <p:sp>
        <p:nvSpPr>
          <p:cNvPr id="2" name="Subtitle 1"/>
          <p:cNvSpPr>
            <a:spLocks noGrp="1"/>
          </p:cNvSpPr>
          <p:nvPr>
            <p:ph type="subTitle" idx="4294967295"/>
          </p:nvPr>
        </p:nvSpPr>
        <p:spPr>
          <a:xfrm>
            <a:off x="838200" y="1828800"/>
            <a:ext cx="7478535" cy="1752600"/>
          </a:xfrm>
        </p:spPr>
        <p:txBody>
          <a:bodyPr/>
          <a:lstStyle/>
          <a:p>
            <a:r>
              <a:rPr lang="en-US" sz="2400" dirty="0" smtClean="0">
                <a:latin typeface="Franklin Gothic Medium" panose="020B0603020102020204" pitchFamily="34" charset="0"/>
              </a:rPr>
              <a:t>Inspire and embody Christ’s healing love through education and training to promote </a:t>
            </a:r>
            <a:r>
              <a:rPr lang="en-US" sz="2400" b="1" u="sng" dirty="0" smtClean="0">
                <a:latin typeface="Franklin Gothic Medium" panose="020B0603020102020204" pitchFamily="34" charset="0"/>
              </a:rPr>
              <a:t>zero-harm</a:t>
            </a:r>
            <a:r>
              <a:rPr lang="en-US" sz="2400" dirty="0" smtClean="0">
                <a:latin typeface="Franklin Gothic Medium" panose="020B0603020102020204" pitchFamily="34" charset="0"/>
              </a:rPr>
              <a:t> and </a:t>
            </a:r>
            <a:r>
              <a:rPr lang="en-US" sz="2400" b="1" u="sng" dirty="0" smtClean="0">
                <a:latin typeface="Franklin Gothic Medium" panose="020B0603020102020204" pitchFamily="34" charset="0"/>
              </a:rPr>
              <a:t>strive for zero serious safety events</a:t>
            </a:r>
            <a:r>
              <a:rPr lang="en-US" sz="2400" dirty="0" smtClean="0">
                <a:latin typeface="Franklin Gothic Medium" panose="020B0603020102020204" pitchFamily="34" charset="0"/>
              </a:rPr>
              <a:t> at all HSHS facilities.</a:t>
            </a:r>
            <a:endParaRPr lang="en-US" sz="2400" dirty="0" smtClean="0"/>
          </a:p>
          <a:p>
            <a:pPr lvl="1"/>
            <a:r>
              <a:rPr lang="en-US" sz="1600" dirty="0" smtClean="0"/>
              <a:t>Foundation for the HSHS Safety Program</a:t>
            </a:r>
          </a:p>
          <a:p>
            <a:pPr lvl="1"/>
            <a:endParaRPr lang="en-US" sz="1600" dirty="0"/>
          </a:p>
          <a:p>
            <a:pPr lvl="1"/>
            <a:endParaRPr lang="en-US" sz="1600" dirty="0" smtClean="0"/>
          </a:p>
          <a:p>
            <a:pPr marL="365760" lvl="1" indent="0">
              <a:buNone/>
            </a:pPr>
            <a:endParaRPr lang="en-US" sz="1600" dirty="0"/>
          </a:p>
          <a:p>
            <a:pPr marL="365760" lvl="1" indent="0">
              <a:buNone/>
            </a:pPr>
            <a:endParaRPr lang="en-US" sz="1600" dirty="0" smtClean="0"/>
          </a:p>
          <a:p>
            <a:pPr lvl="1"/>
            <a:r>
              <a:rPr lang="en-US" sz="1600" dirty="0" smtClean="0"/>
              <a:t>Safety Event is a situation where best or expected practice does not occur. If this is followed by serious harm to a patient, then we call it a Serious Safety Event</a:t>
            </a:r>
            <a:endParaRPr lang="en-US" sz="1600" dirty="0"/>
          </a:p>
        </p:txBody>
      </p:sp>
    </p:spTree>
    <p:extLst>
      <p:ext uri="{BB962C8B-B14F-4D97-AF65-F5344CB8AC3E}">
        <p14:creationId xmlns:p14="http://schemas.microsoft.com/office/powerpoint/2010/main" val="200554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Content Placeholder 2"/>
          <p:cNvSpPr txBox="1">
            <a:spLocks noGrp="1"/>
          </p:cNvSpPr>
          <p:nvPr>
            <p:ph type="body" idx="1"/>
          </p:nvPr>
        </p:nvSpPr>
        <p:spPr>
          <a:xfrm>
            <a:off x="533396" y="1828800"/>
            <a:ext cx="3962396" cy="4572000"/>
          </a:xfrm>
          <a:solidFill>
            <a:srgbClr val="FFFFFF"/>
          </a:solidFill>
          <a:ln w="19046">
            <a:solidFill>
              <a:srgbClr val="59B0B9"/>
            </a:solidFill>
            <a:prstDash val="solid"/>
          </a:ln>
        </p:spPr>
        <p:txBody>
          <a:bodyPr anchor="t" anchorCtr="0"/>
          <a:lstStyle/>
          <a:p>
            <a:pPr marL="274320" lvl="0" indent="-228600" algn="l">
              <a:spcBef>
                <a:spcPts val="500"/>
              </a:spcBef>
              <a:buChar char=""/>
            </a:pPr>
            <a:r>
              <a:rPr lang="en-US" sz="2000">
                <a:solidFill>
                  <a:srgbClr val="000000"/>
                </a:solidFill>
              </a:rPr>
              <a:t>Touching unless you ask first or it is essential for safety</a:t>
            </a:r>
          </a:p>
          <a:p>
            <a:pPr marL="45720" lvl="0" algn="l">
              <a:spcBef>
                <a:spcPts val="500"/>
              </a:spcBef>
            </a:pPr>
            <a:endParaRPr lang="en-US" sz="2000">
              <a:solidFill>
                <a:srgbClr val="000000"/>
              </a:solidFill>
            </a:endParaRPr>
          </a:p>
          <a:p>
            <a:pPr marL="274320" lvl="0" indent="-228600" algn="l">
              <a:spcBef>
                <a:spcPts val="500"/>
              </a:spcBef>
              <a:buChar char=""/>
            </a:pPr>
            <a:r>
              <a:rPr lang="en-US" sz="2000">
                <a:solidFill>
                  <a:srgbClr val="000000"/>
                </a:solidFill>
              </a:rPr>
              <a:t>Intervening too quickly or trying too hard to control the interaction by interrupting or talking over the person</a:t>
            </a:r>
          </a:p>
          <a:p>
            <a:pPr marL="45720" lvl="0" algn="l">
              <a:spcBef>
                <a:spcPts val="500"/>
              </a:spcBef>
            </a:pPr>
            <a:endParaRPr lang="en-US" sz="2000">
              <a:solidFill>
                <a:srgbClr val="000000"/>
              </a:solidFill>
            </a:endParaRPr>
          </a:p>
          <a:p>
            <a:pPr marL="274320" lvl="0" indent="-228600" algn="l">
              <a:spcBef>
                <a:spcPts val="500"/>
              </a:spcBef>
              <a:buChar char=""/>
            </a:pPr>
            <a:r>
              <a:rPr lang="en-US" sz="2000">
                <a:solidFill>
                  <a:srgbClr val="000000"/>
                </a:solidFill>
              </a:rPr>
              <a:t>Saying “you must”</a:t>
            </a:r>
          </a:p>
          <a:p>
            <a:pPr marL="45720" lvl="0" algn="l">
              <a:spcBef>
                <a:spcPts val="500"/>
              </a:spcBef>
            </a:pPr>
            <a:endParaRPr lang="en-US" sz="2000">
              <a:solidFill>
                <a:srgbClr val="000000"/>
              </a:solidFill>
            </a:endParaRPr>
          </a:p>
          <a:p>
            <a:pPr marL="274320" lvl="0" indent="-228600" algn="l">
              <a:spcBef>
                <a:spcPts val="500"/>
              </a:spcBef>
              <a:buChar char=""/>
            </a:pPr>
            <a:r>
              <a:rPr lang="en-US" sz="2000">
                <a:solidFill>
                  <a:srgbClr val="000000"/>
                </a:solidFill>
              </a:rPr>
              <a:t>Power struggles </a:t>
            </a:r>
          </a:p>
          <a:p>
            <a:pPr marL="45720" lvl="0" algn="l"/>
            <a:endParaRPr lang="en-US">
              <a:solidFill>
                <a:srgbClr val="000000"/>
              </a:solidFill>
            </a:endParaRPr>
          </a:p>
        </p:txBody>
      </p:sp>
      <p:sp>
        <p:nvSpPr>
          <p:cNvPr id="3" name="Title 5"/>
          <p:cNvSpPr txBox="1">
            <a:spLocks noGrp="1"/>
          </p:cNvSpPr>
          <p:nvPr>
            <p:ph type="title"/>
          </p:nvPr>
        </p:nvSpPr>
        <p:spPr>
          <a:xfrm>
            <a:off x="685800" y="381103"/>
            <a:ext cx="8381262" cy="1054394"/>
          </a:xfrm>
        </p:spPr>
        <p:txBody>
          <a:bodyPr/>
          <a:lstStyle/>
          <a:p>
            <a:pPr lvl="0"/>
            <a:r>
              <a:rPr lang="en-US" sz="4400" b="1">
                <a:effectLst>
                  <a:outerShdw dist="38096" dir="2700000">
                    <a:srgbClr val="000000"/>
                  </a:outerShdw>
                </a:effectLst>
              </a:rPr>
              <a:t>Avoid</a:t>
            </a:r>
          </a:p>
        </p:txBody>
      </p:sp>
      <p:sp>
        <p:nvSpPr>
          <p:cNvPr id="4" name="TextBox 6"/>
          <p:cNvSpPr txBox="1"/>
          <p:nvPr/>
        </p:nvSpPr>
        <p:spPr>
          <a:xfrm>
            <a:off x="4953003" y="2286000"/>
            <a:ext cx="3886200" cy="3539432"/>
          </a:xfrm>
          <a:prstGeom prst="rect">
            <a:avLst/>
          </a:prstGeom>
          <a:solidFill>
            <a:srgbClr val="FFFFFF"/>
          </a:solidFill>
          <a:ln w="19046">
            <a:solidFill>
              <a:srgbClr val="B77BB4"/>
            </a:solid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Clr>
                <a:srgbClr val="98C723"/>
              </a:buClr>
              <a:buSzPct val="100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Franklin Gothic Medium"/>
              </a:rPr>
              <a:t>Being condescending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Franklin Gothic Medium"/>
            </a:endParaRPr>
          </a:p>
          <a:p>
            <a:pPr marL="285750" marR="0" lvl="0" indent="-285750" algn="l" defTabSz="914400" rtl="0" fontAlgn="auto" hangingPunct="1">
              <a:lnSpc>
                <a:spcPct val="100000"/>
              </a:lnSpc>
              <a:spcBef>
                <a:spcPts val="0"/>
              </a:spcBef>
              <a:spcAft>
                <a:spcPts val="0"/>
              </a:spcAft>
              <a:buClr>
                <a:srgbClr val="98C723"/>
              </a:buClr>
              <a:buSzPct val="100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Franklin Gothic Medium"/>
              </a:rPr>
              <a:t>Letting the individual get between you and the door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Franklin Gothic Medium"/>
            </a:endParaRPr>
          </a:p>
          <a:p>
            <a:pPr marL="285750" marR="0" lvl="0" indent="-285750" algn="l" defTabSz="914400" rtl="0" fontAlgn="auto" hangingPunct="1">
              <a:lnSpc>
                <a:spcPct val="100000"/>
              </a:lnSpc>
              <a:spcBef>
                <a:spcPts val="0"/>
              </a:spcBef>
              <a:spcAft>
                <a:spcPts val="0"/>
              </a:spcAft>
              <a:buClr>
                <a:srgbClr val="98C723"/>
              </a:buClr>
              <a:buSzPct val="100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Franklin Gothic Medium"/>
              </a:rPr>
              <a:t>Being within the individual’s </a:t>
            </a:r>
            <a:r>
              <a:rPr lang="en-US" sz="2000" b="0" i="0" u="none" strike="noStrike" kern="1200" cap="none" spc="0" baseline="0" dirty="0" smtClean="0">
                <a:solidFill>
                  <a:srgbClr val="000000"/>
                </a:solidFill>
                <a:uFillTx/>
                <a:latin typeface="Franklin Gothic Medium"/>
              </a:rPr>
              <a:t>reach</a:t>
            </a:r>
            <a:endParaRPr lang="en-US" sz="20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Franklin Gothic Medium"/>
            </a:endParaRPr>
          </a:p>
          <a:p>
            <a:pPr marL="285750" marR="0" lvl="0" indent="-285750" algn="l" defTabSz="914400" rtl="0" fontAlgn="auto" hangingPunct="1">
              <a:lnSpc>
                <a:spcPct val="100000"/>
              </a:lnSpc>
              <a:spcBef>
                <a:spcPts val="0"/>
              </a:spcBef>
              <a:spcAft>
                <a:spcPts val="0"/>
              </a:spcAft>
              <a:buClr>
                <a:srgbClr val="98C723"/>
              </a:buClr>
              <a:buSzPct val="100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Franklin Gothic Medium"/>
              </a:rPr>
              <a:t>Maintaining continuous eye contact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5B6973"/>
              </a:solidFill>
              <a:uFillTx/>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ounded Rectangular Callout 7"/>
          <p:cNvSpPr/>
          <p:nvPr/>
        </p:nvSpPr>
        <p:spPr>
          <a:xfrm>
            <a:off x="1749548" y="381003"/>
            <a:ext cx="5638803" cy="761996"/>
          </a:xfrm>
          <a:custGeom>
            <a:avLst>
              <a:gd name="f0" fmla="val 6335"/>
              <a:gd name="f1" fmla="val 2767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98C723"/>
          </a:solidFill>
          <a:ln w="19046">
            <a:solidFill>
              <a:srgbClr val="6E921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Title 5"/>
          <p:cNvSpPr txBox="1">
            <a:spLocks noGrp="1"/>
          </p:cNvSpPr>
          <p:nvPr>
            <p:ph type="title"/>
          </p:nvPr>
        </p:nvSpPr>
        <p:spPr>
          <a:xfrm>
            <a:off x="381003" y="234909"/>
            <a:ext cx="8381262" cy="1054394"/>
          </a:xfrm>
        </p:spPr>
        <p:txBody>
          <a:bodyPr/>
          <a:lstStyle/>
          <a:p>
            <a:pPr lvl="0"/>
            <a:r>
              <a:rPr lang="en-US" sz="3600" b="1">
                <a:effectLst>
                  <a:outerShdw dist="38096" dir="2700000">
                    <a:srgbClr val="000000"/>
                  </a:outerShdw>
                </a:effectLst>
              </a:rPr>
              <a:t>Communication tips </a:t>
            </a:r>
          </a:p>
        </p:txBody>
      </p:sp>
      <p:sp>
        <p:nvSpPr>
          <p:cNvPr id="4" name="Rectangle 1"/>
          <p:cNvSpPr/>
          <p:nvPr/>
        </p:nvSpPr>
        <p:spPr>
          <a:xfrm>
            <a:off x="457200" y="1997835"/>
            <a:ext cx="8305796" cy="397031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Franklin Gothic Medium"/>
              </a:rPr>
              <a:t>Crisis escalating situations are emotional – control yours, it effects everything either positively or negatively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Franklin Gothic Medium"/>
              </a:rPr>
              <a:t>It does not matter what your position is – handling the situation is now your job.  You are the professional – take it professionally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Franklin Gothic Medium"/>
              </a:rPr>
              <a:t>Understand - </a:t>
            </a:r>
            <a:r>
              <a:rPr lang="en-US" sz="2800" b="0" i="0" u="none" strike="noStrike" kern="1200" cap="none" spc="0" baseline="0" dirty="0" smtClean="0">
                <a:solidFill>
                  <a:srgbClr val="000000"/>
                </a:solidFill>
                <a:uFillTx/>
                <a:latin typeface="Franklin Gothic Medium"/>
              </a:rPr>
              <a:t>remove </a:t>
            </a:r>
            <a:r>
              <a:rPr lang="en-US" sz="2800" b="0" i="0" u="none" strike="noStrike" kern="1200" cap="none" spc="0" baseline="0" dirty="0">
                <a:solidFill>
                  <a:srgbClr val="000000"/>
                </a:solidFill>
                <a:uFillTx/>
                <a:latin typeface="Franklin Gothic Medium"/>
              </a:rPr>
              <a:t>any triggers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Rounded Rectangular Callout 7"/>
          <p:cNvSpPr/>
          <p:nvPr/>
        </p:nvSpPr>
        <p:spPr>
          <a:xfrm>
            <a:off x="1749548" y="381003"/>
            <a:ext cx="5638803" cy="761996"/>
          </a:xfrm>
          <a:custGeom>
            <a:avLst>
              <a:gd name="f0" fmla="val 6335"/>
              <a:gd name="f1" fmla="val 2767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98C723"/>
          </a:solidFill>
          <a:ln w="19046">
            <a:solidFill>
              <a:srgbClr val="6E921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Title 5"/>
          <p:cNvSpPr txBox="1">
            <a:spLocks noGrp="1"/>
          </p:cNvSpPr>
          <p:nvPr>
            <p:ph type="title"/>
          </p:nvPr>
        </p:nvSpPr>
        <p:spPr>
          <a:xfrm>
            <a:off x="381003" y="234909"/>
            <a:ext cx="8381262" cy="1054394"/>
          </a:xfrm>
        </p:spPr>
        <p:txBody>
          <a:bodyPr/>
          <a:lstStyle/>
          <a:p>
            <a:pPr lvl="0"/>
            <a:r>
              <a:rPr lang="en-US" sz="3600" b="1">
                <a:effectLst>
                  <a:outerShdw dist="38096" dir="2700000">
                    <a:srgbClr val="000000"/>
                  </a:outerShdw>
                </a:effectLst>
              </a:rPr>
              <a:t>Communication tips </a:t>
            </a:r>
          </a:p>
        </p:txBody>
      </p:sp>
      <p:sp>
        <p:nvSpPr>
          <p:cNvPr id="4" name="Rectangle 1"/>
          <p:cNvSpPr/>
          <p:nvPr/>
        </p:nvSpPr>
        <p:spPr>
          <a:xfrm>
            <a:off x="457200" y="1997835"/>
            <a:ext cx="8305796" cy="52321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Franklin Gothic Medium"/>
            </a:endParaRPr>
          </a:p>
        </p:txBody>
      </p:sp>
      <p:sp>
        <p:nvSpPr>
          <p:cNvPr id="5" name="Rectangle 2"/>
          <p:cNvSpPr/>
          <p:nvPr/>
        </p:nvSpPr>
        <p:spPr>
          <a:xfrm>
            <a:off x="152400" y="1576873"/>
            <a:ext cx="8763000" cy="538609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HEAL</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chemeClr val="accent1"/>
                </a:solidFill>
                <a:uFillTx/>
                <a:latin typeface="Franklin Gothic Medium"/>
              </a:rPr>
              <a:t>H</a:t>
            </a:r>
            <a:r>
              <a:rPr lang="en-US" sz="1800" b="0" i="0" u="none" strike="noStrike" kern="1200" cap="none" spc="0" baseline="0" dirty="0">
                <a:solidFill>
                  <a:srgbClr val="000000"/>
                </a:solidFill>
                <a:uFillTx/>
                <a:latin typeface="Franklin Gothic Medium"/>
              </a:rPr>
              <a:t>ear the customer – truly listen, allow them to vent</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chemeClr val="accent1"/>
                </a:solidFill>
                <a:uFillTx/>
                <a:latin typeface="Franklin Gothic Medium"/>
              </a:rPr>
              <a:t>E</a:t>
            </a:r>
            <a:r>
              <a:rPr lang="en-US" sz="1800" b="0" i="0" u="none" strike="noStrike" kern="1200" cap="none" spc="0" baseline="0" dirty="0">
                <a:solidFill>
                  <a:srgbClr val="000000"/>
                </a:solidFill>
                <a:uFillTx/>
                <a:latin typeface="Franklin Gothic Medium"/>
              </a:rPr>
              <a:t>mpathize – no one is right or wrong</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chemeClr val="accent1"/>
                </a:solidFill>
                <a:uFillTx/>
                <a:latin typeface="Franklin Gothic Medium"/>
              </a:rPr>
              <a:t>A</a:t>
            </a:r>
            <a:r>
              <a:rPr lang="en-US" sz="1800" b="0" i="0" u="none" strike="noStrike" kern="1200" cap="none" spc="0" baseline="0" dirty="0">
                <a:solidFill>
                  <a:srgbClr val="000000"/>
                </a:solidFill>
                <a:uFillTx/>
                <a:latin typeface="Franklin Gothic Medium"/>
              </a:rPr>
              <a:t>cknowledge/Apologize – acknowledge the situation – wish it had not happened</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chemeClr val="accent1"/>
                </a:solidFill>
                <a:uFillTx/>
                <a:latin typeface="Franklin Gothic Medium"/>
              </a:rPr>
              <a:t>L</a:t>
            </a:r>
            <a:r>
              <a:rPr lang="en-US" sz="1800" b="0" i="0" u="none" strike="noStrike" kern="1200" cap="none" spc="0" baseline="0" dirty="0">
                <a:solidFill>
                  <a:srgbClr val="000000"/>
                </a:solidFill>
                <a:uFillTx/>
                <a:latin typeface="Franklin Gothic Medium"/>
              </a:rPr>
              <a:t>ead toward a resolution – state what you can do</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When it moves beyond challenging</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Should I be doing this: Alone, Here, Now, At All?</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Involve a colleague/supervisor/security</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Franklin Gothic Medium"/>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Crisis </a:t>
            </a:r>
            <a:r>
              <a:rPr lang="en-US" sz="2400" b="0" i="0" u="none" strike="noStrike" kern="1200" cap="none" spc="0" baseline="0" dirty="0" smtClean="0">
                <a:solidFill>
                  <a:srgbClr val="000000"/>
                </a:solidFill>
                <a:uFillTx/>
                <a:latin typeface="Franklin Gothic Medium"/>
              </a:rPr>
              <a:t>Intervention Techniques</a:t>
            </a:r>
            <a:endParaRPr lang="en-US" sz="2400" b="0" i="0" u="none" strike="noStrike" kern="1200" cap="none" spc="0" baseline="0" dirty="0">
              <a:solidFill>
                <a:srgbClr val="000000"/>
              </a:solidFill>
              <a:uFillTx/>
              <a:latin typeface="Franklin Gothic Medium"/>
            </a:endParaRP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Paraphrase their words </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Franklin Gothic Medium"/>
              </a:rPr>
              <a:t>“I hear you say you are angry because no one has been in to see you”</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Verbalize their actions </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Franklin Gothic Medium"/>
              </a:rPr>
              <a:t>“</a:t>
            </a:r>
            <a:r>
              <a:rPr lang="en-US" sz="1400" b="0" i="0" u="none" strike="noStrike" kern="1200" cap="none" spc="0" baseline="0" dirty="0" smtClean="0">
                <a:solidFill>
                  <a:srgbClr val="000000"/>
                </a:solidFill>
                <a:uFillTx/>
                <a:latin typeface="Franklin Gothic Medium"/>
              </a:rPr>
              <a:t>It</a:t>
            </a:r>
            <a:r>
              <a:rPr lang="en-US" sz="1400" b="0" i="0" u="none" strike="noStrike" kern="1200" cap="none" spc="0" dirty="0" smtClean="0">
                <a:solidFill>
                  <a:srgbClr val="000000"/>
                </a:solidFill>
                <a:uFillTx/>
                <a:latin typeface="Franklin Gothic Medium"/>
              </a:rPr>
              <a:t> appears you are</a:t>
            </a:r>
            <a:r>
              <a:rPr lang="en-US" sz="1400" b="0" i="0" u="none" strike="noStrike" kern="1200" cap="none" spc="0" baseline="0" dirty="0" smtClean="0">
                <a:solidFill>
                  <a:srgbClr val="000000"/>
                </a:solidFill>
                <a:uFillTx/>
                <a:latin typeface="Franklin Gothic Medium"/>
              </a:rPr>
              <a:t> </a:t>
            </a:r>
            <a:r>
              <a:rPr lang="en-US" sz="1400" b="0" i="0" u="none" strike="noStrike" kern="1200" cap="none" spc="0" baseline="0" dirty="0">
                <a:solidFill>
                  <a:srgbClr val="000000"/>
                </a:solidFill>
                <a:uFillTx/>
                <a:latin typeface="Franklin Gothic Medium"/>
              </a:rPr>
              <a:t>angry because you are swearing at me, which is </a:t>
            </a:r>
            <a:r>
              <a:rPr lang="en-US" sz="1400" b="0" i="0" u="none" strike="noStrike" kern="1200" cap="none" spc="0" baseline="0" dirty="0" smtClean="0">
                <a:solidFill>
                  <a:srgbClr val="000000"/>
                </a:solidFill>
                <a:uFillTx/>
                <a:latin typeface="Franklin Gothic Medium"/>
              </a:rPr>
              <a:t>not </a:t>
            </a:r>
            <a:r>
              <a:rPr lang="en-US" sz="1400" dirty="0" smtClean="0">
                <a:solidFill>
                  <a:srgbClr val="000000"/>
                </a:solidFill>
                <a:latin typeface="Franklin Gothic Medium"/>
              </a:rPr>
              <a:t>ap</a:t>
            </a:r>
            <a:r>
              <a:rPr lang="en-US" sz="1400" b="0" i="0" u="none" strike="noStrike" kern="1200" cap="none" spc="0" baseline="0" dirty="0" smtClean="0">
                <a:solidFill>
                  <a:srgbClr val="000000"/>
                </a:solidFill>
                <a:uFillTx/>
                <a:latin typeface="Franklin Gothic Medium"/>
              </a:rPr>
              <a:t>propriate.” “How can we change</a:t>
            </a:r>
            <a:r>
              <a:rPr lang="en-US" sz="1400" b="0" i="0" u="none" strike="noStrike" kern="1200" cap="none" spc="0" dirty="0" smtClean="0">
                <a:solidFill>
                  <a:srgbClr val="000000"/>
                </a:solidFill>
                <a:uFillTx/>
                <a:latin typeface="Franklin Gothic Medium"/>
              </a:rPr>
              <a:t> this feeling of anger?”</a:t>
            </a:r>
            <a:endParaRPr lang="en-US" sz="1400" b="0" i="0" u="none" strike="noStrike" kern="1200" cap="none" spc="0" baseline="0" dirty="0">
              <a:solidFill>
                <a:srgbClr val="000000"/>
              </a:solidFill>
              <a:uFillTx/>
              <a:latin typeface="Franklin Gothic Medium"/>
            </a:endParaRP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State what you can do</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Franklin Gothic Medium"/>
              </a:rPr>
              <a:t>“Here is what I can do for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7"/>
          <p:cNvSpPr/>
          <p:nvPr/>
        </p:nvSpPr>
        <p:spPr>
          <a:xfrm>
            <a:off x="1749548" y="381003"/>
            <a:ext cx="5638803" cy="761996"/>
          </a:xfrm>
          <a:custGeom>
            <a:avLst>
              <a:gd name="f0" fmla="val 6335"/>
              <a:gd name="f1" fmla="val 2767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98C723"/>
          </a:solidFill>
          <a:ln w="19046">
            <a:solidFill>
              <a:srgbClr val="6E921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sp>
        <p:nvSpPr>
          <p:cNvPr id="3" name="Title 5"/>
          <p:cNvSpPr txBox="1">
            <a:spLocks noGrp="1"/>
          </p:cNvSpPr>
          <p:nvPr>
            <p:ph type="title"/>
          </p:nvPr>
        </p:nvSpPr>
        <p:spPr>
          <a:xfrm>
            <a:off x="381003" y="234909"/>
            <a:ext cx="8381262" cy="1054394"/>
          </a:xfrm>
        </p:spPr>
        <p:txBody>
          <a:bodyPr/>
          <a:lstStyle/>
          <a:p>
            <a:pPr lvl="0"/>
            <a:r>
              <a:rPr lang="en-US" sz="3600" b="1" dirty="0" smtClean="0">
                <a:effectLst>
                  <a:outerShdw dist="38096" dir="2700000">
                    <a:srgbClr val="000000"/>
                  </a:outerShdw>
                </a:effectLst>
              </a:rPr>
              <a:t>Lets see this </a:t>
            </a:r>
            <a:endParaRPr lang="en-US" sz="3600" b="1" dirty="0">
              <a:effectLst>
                <a:outerShdw dist="38096" dir="2700000">
                  <a:srgbClr val="000000"/>
                </a:outerShdw>
              </a:effectLst>
            </a:endParaRPr>
          </a:p>
        </p:txBody>
      </p:sp>
      <p:sp>
        <p:nvSpPr>
          <p:cNvPr id="4" name="Rectangle 1"/>
          <p:cNvSpPr/>
          <p:nvPr/>
        </p:nvSpPr>
        <p:spPr>
          <a:xfrm>
            <a:off x="457200" y="1997835"/>
            <a:ext cx="8305796" cy="52321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Franklin Gothic Medium"/>
            </a:endParaRPr>
          </a:p>
        </p:txBody>
      </p:sp>
      <p:sp>
        <p:nvSpPr>
          <p:cNvPr id="5" name="Rectangle 2"/>
          <p:cNvSpPr/>
          <p:nvPr/>
        </p:nvSpPr>
        <p:spPr>
          <a:xfrm>
            <a:off x="457200" y="3352800"/>
            <a:ext cx="8305796" cy="30777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Franklin Gothic Medium"/>
            </a:endParaRPr>
          </a:p>
        </p:txBody>
      </p:sp>
      <p:sp>
        <p:nvSpPr>
          <p:cNvPr id="6" name="Rectangle 5"/>
          <p:cNvSpPr/>
          <p:nvPr/>
        </p:nvSpPr>
        <p:spPr>
          <a:xfrm>
            <a:off x="3071236" y="3244334"/>
            <a:ext cx="3001527" cy="369332"/>
          </a:xfrm>
          <a:prstGeom prst="rect">
            <a:avLst/>
          </a:prstGeom>
        </p:spPr>
        <p:txBody>
          <a:bodyPr wrap="none">
            <a:spAutoFit/>
          </a:bodyPr>
          <a:lstStyle/>
          <a:p>
            <a:r>
              <a:rPr lang="en-US" dirty="0"/>
              <a:t> </a:t>
            </a:r>
            <a:r>
              <a:rPr lang="en-US" u="sng" dirty="0">
                <a:hlinkClick r:id="rId3"/>
              </a:rPr>
              <a:t>https://youtu.be/vTYllU-Eu2g</a:t>
            </a:r>
            <a:endParaRPr lang="en-US" dirty="0"/>
          </a:p>
        </p:txBody>
      </p:sp>
    </p:spTree>
    <p:extLst>
      <p:ext uri="{BB962C8B-B14F-4D97-AF65-F5344CB8AC3E}">
        <p14:creationId xmlns:p14="http://schemas.microsoft.com/office/powerpoint/2010/main" val="391208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3" name="Title 5"/>
          <p:cNvSpPr txBox="1">
            <a:spLocks noGrp="1"/>
          </p:cNvSpPr>
          <p:nvPr>
            <p:ph type="title"/>
          </p:nvPr>
        </p:nvSpPr>
        <p:spPr/>
        <p:txBody>
          <a:bodyPr/>
          <a:lstStyle/>
          <a:p>
            <a:pPr lvl="0"/>
            <a:r>
              <a:rPr lang="en-US" sz="4000" b="1" dirty="0">
                <a:effectLst>
                  <a:outerShdw blurRad="38100" dist="38100" dir="2700000" algn="tl">
                    <a:srgbClr val="000000">
                      <a:alpha val="43137"/>
                    </a:srgbClr>
                  </a:outerShdw>
                </a:effectLst>
              </a:rPr>
              <a:t>Still Not getting anywhere?</a:t>
            </a:r>
          </a:p>
        </p:txBody>
      </p:sp>
      <p:pic>
        <p:nvPicPr>
          <p:cNvPr id="4" name="Picture 3" descr="C:\Users\CLOvergard\AppData\Local\Microsoft\Windows\Temporary Internet Files\Content.IE5\KPK11MNO\Help-button[1].png"/>
          <p:cNvPicPr>
            <a:picLocks noChangeAspect="1"/>
          </p:cNvPicPr>
          <p:nvPr/>
        </p:nvPicPr>
        <p:blipFill>
          <a:blip r:embed="rId3"/>
          <a:srcRect/>
          <a:stretch>
            <a:fillRect/>
          </a:stretch>
        </p:blipFill>
        <p:spPr>
          <a:xfrm>
            <a:off x="2068283" y="1828800"/>
            <a:ext cx="5181603" cy="43460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11"/>
          <p:cNvSpPr/>
          <p:nvPr/>
        </p:nvSpPr>
        <p:spPr>
          <a:xfrm>
            <a:off x="4721294" y="4562453"/>
            <a:ext cx="3200400" cy="1981203"/>
          </a:xfrm>
          <a:prstGeom prst="rect">
            <a:avLst/>
          </a:prstGeom>
          <a:solidFill>
            <a:srgbClr val="EFDBBC"/>
          </a:solidFill>
          <a:ln w="10003">
            <a:solidFill>
              <a:srgbClr val="DEAE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Medium"/>
            </a:endParaRPr>
          </a:p>
        </p:txBody>
      </p:sp>
      <p:sp>
        <p:nvSpPr>
          <p:cNvPr id="3" name="Content Placeholder 8"/>
          <p:cNvSpPr txBox="1">
            <a:spLocks noGrp="1"/>
          </p:cNvSpPr>
          <p:nvPr>
            <p:ph idx="1"/>
          </p:nvPr>
        </p:nvSpPr>
        <p:spPr>
          <a:xfrm>
            <a:off x="450982" y="1796137"/>
            <a:ext cx="8407889" cy="4407407"/>
          </a:xfrm>
          <a:prstGeom prst="rect">
            <a:avLst/>
          </a:prstGeom>
          <a:noFill/>
          <a:ln>
            <a:noFill/>
          </a:ln>
        </p:spPr>
        <p:txBody>
          <a:bodyPr vert="horz" wrap="square" lIns="91440" tIns="45720" rIns="91440" bIns="45720" anchor="t" anchorCtr="0" compatLnSpc="1"/>
          <a:lstStyle/>
          <a:p>
            <a:pPr marL="45720" lvl="0" indent="0" algn="ctr">
              <a:spcBef>
                <a:spcPts val="600"/>
              </a:spcBef>
              <a:buNone/>
            </a:pPr>
            <a:r>
              <a:rPr lang="en-US" b="1" dirty="0">
                <a:latin typeface="Franklin Gothic Medium" panose="020B0603020102020204" pitchFamily="34" charset="0"/>
              </a:rPr>
              <a:t>Your words may not have the desired effect simply because there are too many complicating factors affecting the subject.</a:t>
            </a:r>
          </a:p>
          <a:p>
            <a:pPr marL="45720" lvl="0" indent="0" algn="ctr">
              <a:spcBef>
                <a:spcPts val="1100"/>
              </a:spcBef>
              <a:buNone/>
            </a:pPr>
            <a:r>
              <a:rPr lang="en-US" sz="4400" b="1" dirty="0">
                <a:solidFill>
                  <a:srgbClr val="C00000"/>
                </a:solidFill>
                <a:effectLst>
                  <a:outerShdw dist="38096" dir="2700000">
                    <a:srgbClr val="000000"/>
                  </a:outerShdw>
                </a:effectLst>
                <a:latin typeface="Franklin Gothic Medium" panose="020B0603020102020204" pitchFamily="34" charset="0"/>
              </a:rPr>
              <a:t>GET HELP! </a:t>
            </a:r>
            <a:endParaRPr lang="en-US" dirty="0">
              <a:solidFill>
                <a:srgbClr val="C00000"/>
              </a:solidFill>
              <a:latin typeface="Franklin Gothic Medium" panose="020B0603020102020204" pitchFamily="34" charset="0"/>
            </a:endParaRPr>
          </a:p>
          <a:p>
            <a:pPr lvl="0"/>
            <a:r>
              <a:rPr lang="en-US" sz="1800" dirty="0">
                <a:latin typeface="Franklin Gothic Medium" panose="020B0603020102020204" pitchFamily="34" charset="0"/>
              </a:rPr>
              <a:t>When words do not work to prevent a crisis, it is time to act, which means now  is the time to </a:t>
            </a:r>
            <a:r>
              <a:rPr lang="en-US" sz="1800" dirty="0" smtClean="0">
                <a:latin typeface="Franklin Gothic Medium" panose="020B0603020102020204" pitchFamily="34" charset="0"/>
              </a:rPr>
              <a:t>call</a:t>
            </a:r>
            <a:r>
              <a:rPr lang="en-US" sz="1800" dirty="0" smtClean="0">
                <a:solidFill>
                  <a:srgbClr val="C00000"/>
                </a:solidFill>
                <a:latin typeface="Franklin Gothic Medium" panose="020B0603020102020204" pitchFamily="34" charset="0"/>
              </a:rPr>
              <a:t> </a:t>
            </a:r>
            <a:r>
              <a:rPr lang="en-US" sz="1800" dirty="0">
                <a:solidFill>
                  <a:srgbClr val="C00000"/>
                </a:solidFill>
                <a:latin typeface="Franklin Gothic Medium" panose="020B0603020102020204" pitchFamily="34" charset="0"/>
              </a:rPr>
              <a:t>Colleagues / Security / 911</a:t>
            </a:r>
            <a:r>
              <a:rPr lang="en-US" sz="1800" dirty="0">
                <a:latin typeface="Franklin Gothic Medium" panose="020B0603020102020204" pitchFamily="34" charset="0"/>
              </a:rPr>
              <a:t>.</a:t>
            </a:r>
          </a:p>
          <a:p>
            <a:pPr lvl="0"/>
            <a:r>
              <a:rPr lang="en-US" sz="1800" dirty="0">
                <a:latin typeface="Franklin Gothic Medium" panose="020B0603020102020204" pitchFamily="34" charset="0"/>
              </a:rPr>
              <a:t>Remember the acronym </a:t>
            </a:r>
          </a:p>
          <a:p>
            <a:pPr marL="45720" lvl="0" indent="0">
              <a:buNone/>
            </a:pPr>
            <a:r>
              <a:rPr lang="en-US" sz="1800" b="1" dirty="0">
                <a:solidFill>
                  <a:srgbClr val="C00000"/>
                </a:solidFill>
                <a:effectLst>
                  <a:outerShdw dist="38096" dir="2700000">
                    <a:srgbClr val="000000"/>
                  </a:outerShdw>
                </a:effectLst>
                <a:latin typeface="Franklin Gothic Medium" panose="020B0603020102020204" pitchFamily="34" charset="0"/>
              </a:rPr>
              <a:t>   </a:t>
            </a:r>
            <a:r>
              <a:rPr lang="en-US" sz="1800" b="1" u="sng" dirty="0">
                <a:solidFill>
                  <a:srgbClr val="C00000"/>
                </a:solidFill>
                <a:effectLst>
                  <a:outerShdw dist="38096" dir="2700000">
                    <a:srgbClr val="000000"/>
                  </a:outerShdw>
                </a:effectLst>
                <a:latin typeface="Franklin Gothic Medium" panose="020B0603020102020204" pitchFamily="34" charset="0"/>
              </a:rPr>
              <a:t>DONE</a:t>
            </a:r>
            <a:r>
              <a:rPr lang="en-US" sz="1800" b="1" dirty="0">
                <a:effectLst>
                  <a:outerShdw dist="38096" dir="2700000">
                    <a:srgbClr val="000000"/>
                  </a:outerShdw>
                </a:effectLst>
                <a:latin typeface="Franklin Gothic Medium" panose="020B0603020102020204" pitchFamily="34" charset="0"/>
              </a:rPr>
              <a:t>.</a:t>
            </a:r>
            <a:r>
              <a:rPr lang="en-US" sz="1800" b="1" dirty="0">
                <a:latin typeface="Franklin Gothic Medium" panose="020B0603020102020204" pitchFamily="34" charset="0"/>
              </a:rPr>
              <a:t> </a:t>
            </a:r>
            <a:r>
              <a:rPr lang="en-US" sz="1800" dirty="0">
                <a:latin typeface="Franklin Gothic Medium" panose="020B0603020102020204" pitchFamily="34" charset="0"/>
              </a:rPr>
              <a:t>It identifies the four</a:t>
            </a:r>
          </a:p>
          <a:p>
            <a:pPr marL="45720" lvl="0" indent="0">
              <a:buNone/>
            </a:pPr>
            <a:r>
              <a:rPr lang="en-US" sz="1800" dirty="0">
                <a:latin typeface="Franklin Gothic Medium" panose="020B0603020102020204" pitchFamily="34" charset="0"/>
              </a:rPr>
              <a:t>   conditions in which you are </a:t>
            </a:r>
          </a:p>
          <a:p>
            <a:pPr marL="45720" lvl="0" indent="0">
              <a:buNone/>
            </a:pPr>
            <a:r>
              <a:rPr lang="en-US" sz="1800" i="1" dirty="0">
                <a:latin typeface="Franklin Gothic Medium" panose="020B0603020102020204" pitchFamily="34" charset="0"/>
              </a:rPr>
              <a:t>   </a:t>
            </a:r>
            <a:r>
              <a:rPr lang="en-US" sz="1800" i="1" u="sng" dirty="0" smtClean="0">
                <a:latin typeface="Franklin Gothic Medium" panose="020B0603020102020204" pitchFamily="34" charset="0"/>
              </a:rPr>
              <a:t>DONE</a:t>
            </a:r>
            <a:r>
              <a:rPr lang="en-US" sz="1800" i="1" dirty="0" smtClean="0">
                <a:latin typeface="Franklin Gothic Medium" panose="020B0603020102020204" pitchFamily="34" charset="0"/>
              </a:rPr>
              <a:t> </a:t>
            </a:r>
            <a:r>
              <a:rPr lang="en-US" sz="1800" dirty="0">
                <a:latin typeface="Franklin Gothic Medium" panose="020B0603020102020204" pitchFamily="34" charset="0"/>
              </a:rPr>
              <a:t>talking, and it is time </a:t>
            </a:r>
          </a:p>
          <a:p>
            <a:pPr marL="45720" lvl="0" indent="0">
              <a:buNone/>
            </a:pPr>
            <a:r>
              <a:rPr lang="en-US" sz="1800" dirty="0">
                <a:latin typeface="Franklin Gothic Medium" panose="020B0603020102020204" pitchFamily="34" charset="0"/>
              </a:rPr>
              <a:t>   to act. </a:t>
            </a:r>
          </a:p>
          <a:p>
            <a:pPr marL="1645920" lvl="6" algn="l" rtl="0">
              <a:spcBef>
                <a:spcPts val="300"/>
              </a:spcBef>
            </a:pPr>
            <a:endParaRPr lang="en-US" sz="1200" kern="1200" dirty="0">
              <a:solidFill>
                <a:srgbClr val="5B6973"/>
              </a:solidFill>
              <a:latin typeface="Franklin Gothic Medium" panose="020B0603020102020204" pitchFamily="34" charset="0"/>
            </a:endParaRPr>
          </a:p>
          <a:p>
            <a:pPr lvl="0"/>
            <a:endParaRPr lang="en-US" dirty="0">
              <a:latin typeface="Franklin Gothic Medium" panose="020B0603020102020204" pitchFamily="34" charset="0"/>
            </a:endParaRPr>
          </a:p>
          <a:p>
            <a:pPr marL="45720" lvl="0" indent="0">
              <a:buNone/>
            </a:pPr>
            <a:endParaRPr lang="en-US" dirty="0">
              <a:latin typeface="Franklin Gothic Medium" panose="020B0603020102020204" pitchFamily="34" charset="0"/>
            </a:endParaRPr>
          </a:p>
        </p:txBody>
      </p:sp>
      <p:sp>
        <p:nvSpPr>
          <p:cNvPr id="4" name="Title 7"/>
          <p:cNvSpPr txBox="1">
            <a:spLocks noGrp="1"/>
          </p:cNvSpPr>
          <p:nvPr>
            <p:ph type="title"/>
          </p:nvPr>
        </p:nvSpPr>
        <p:spPr>
          <a:xfrm>
            <a:off x="1447796" y="381003"/>
            <a:ext cx="8381262" cy="1054394"/>
          </a:xfrm>
        </p:spPr>
        <p:txBody>
          <a:bodyPr/>
          <a:lstStyle/>
          <a:p>
            <a:pPr lvl="0"/>
            <a:r>
              <a:rPr lang="en-US" sz="4000" b="1" dirty="0">
                <a:effectLst>
                  <a:outerShdw dist="38096" dir="2700000">
                    <a:srgbClr val="000000"/>
                  </a:outerShdw>
                </a:effectLst>
              </a:rPr>
              <a:t>Take action…stay safe</a:t>
            </a:r>
          </a:p>
        </p:txBody>
      </p:sp>
      <p:pic>
        <p:nvPicPr>
          <p:cNvPr id="5" name="Picture 2" descr="C:\Users\CLOvergard\AppData\Local\Microsoft\Windows\Temporary Internet Files\Content.IE5\D73NWJ8H\Safety-First[1].jpg"/>
          <p:cNvPicPr>
            <a:picLocks noChangeAspect="1"/>
          </p:cNvPicPr>
          <p:nvPr/>
        </p:nvPicPr>
        <p:blipFill>
          <a:blip r:embed="rId3"/>
          <a:srcRect/>
          <a:stretch>
            <a:fillRect/>
          </a:stretch>
        </p:blipFill>
        <p:spPr>
          <a:xfrm>
            <a:off x="457200" y="37325"/>
            <a:ext cx="1828800" cy="1752603"/>
          </a:xfrm>
          <a:prstGeom prst="rect">
            <a:avLst/>
          </a:prstGeom>
          <a:noFill/>
          <a:ln>
            <a:noFill/>
          </a:ln>
        </p:spPr>
      </p:pic>
      <p:sp>
        <p:nvSpPr>
          <p:cNvPr id="6" name="TextBox 10"/>
          <p:cNvSpPr txBox="1"/>
          <p:nvPr/>
        </p:nvSpPr>
        <p:spPr>
          <a:xfrm>
            <a:off x="2819396" y="4648196"/>
            <a:ext cx="6019796" cy="1800493"/>
          </a:xfrm>
          <a:prstGeom prst="rect">
            <a:avLst/>
          </a:prstGeom>
          <a:noFill/>
          <a:ln>
            <a:noFill/>
          </a:ln>
        </p:spPr>
        <p:txBody>
          <a:bodyPr vert="horz" wrap="square" lIns="91440" tIns="45720" rIns="91440" bIns="45720" anchor="t" anchorCtr="0" compatLnSpc="1">
            <a:spAutoFit/>
          </a:bodyPr>
          <a:lstStyle/>
          <a:p>
            <a:pPr marL="2194560" marR="0" lvl="8"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sng" strike="noStrike" kern="1200" cap="none" spc="0" baseline="0" dirty="0">
                <a:solidFill>
                  <a:srgbClr val="C00000"/>
                </a:solidFill>
                <a:uFillTx/>
                <a:latin typeface="Franklin Gothic Medium" panose="020B0603020102020204" pitchFamily="34" charset="0"/>
              </a:rPr>
              <a:t>D</a:t>
            </a:r>
            <a:r>
              <a:rPr lang="en-US" sz="2400" b="1" i="0" u="none" strike="noStrike" kern="1200" cap="none" spc="0" baseline="0" dirty="0">
                <a:solidFill>
                  <a:srgbClr val="5B6973"/>
                </a:solidFill>
                <a:uFillTx/>
                <a:latin typeface="Franklin Gothic Medium" panose="020B0603020102020204" pitchFamily="34" charset="0"/>
              </a:rPr>
              <a:t>anger</a:t>
            </a:r>
          </a:p>
          <a:p>
            <a:pPr marL="2194560" marR="0" lvl="8"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sng" strike="noStrike" kern="1200" cap="none" spc="0" baseline="0" dirty="0">
                <a:solidFill>
                  <a:srgbClr val="C00000"/>
                </a:solidFill>
                <a:uFillTx/>
                <a:latin typeface="Franklin Gothic Medium" panose="020B0603020102020204" pitchFamily="34" charset="0"/>
              </a:rPr>
              <a:t>O</a:t>
            </a:r>
            <a:r>
              <a:rPr lang="en-US" sz="2400" b="1" i="0" u="none" strike="noStrike" kern="1200" cap="none" spc="0" baseline="0" dirty="0">
                <a:solidFill>
                  <a:srgbClr val="5B6973"/>
                </a:solidFill>
                <a:uFillTx/>
                <a:latin typeface="Franklin Gothic Medium" panose="020B0603020102020204" pitchFamily="34" charset="0"/>
              </a:rPr>
              <a:t>verriding concern</a:t>
            </a:r>
          </a:p>
          <a:p>
            <a:pPr marL="2194560" marR="0" lvl="8"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sng" strike="noStrike" kern="1200" cap="none" spc="0" baseline="0" dirty="0">
                <a:solidFill>
                  <a:srgbClr val="C00000"/>
                </a:solidFill>
                <a:uFillTx/>
                <a:latin typeface="Franklin Gothic Medium" panose="020B0603020102020204" pitchFamily="34" charset="0"/>
              </a:rPr>
              <a:t>N</a:t>
            </a:r>
            <a:r>
              <a:rPr lang="en-US" sz="2400" b="1" i="0" u="none" strike="noStrike" kern="1200" cap="none" spc="0" baseline="0" dirty="0">
                <a:solidFill>
                  <a:srgbClr val="5B6973"/>
                </a:solidFill>
                <a:uFillTx/>
                <a:latin typeface="Franklin Gothic Medium" panose="020B0603020102020204" pitchFamily="34" charset="0"/>
              </a:rPr>
              <a:t>o progress</a:t>
            </a:r>
          </a:p>
          <a:p>
            <a:pPr marL="2194560" marR="0" lvl="8"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sng" strike="noStrike" kern="1200" cap="none" spc="0" baseline="0" dirty="0">
                <a:solidFill>
                  <a:srgbClr val="C00000"/>
                </a:solidFill>
                <a:uFillTx/>
                <a:latin typeface="Franklin Gothic Medium" panose="020B0603020102020204" pitchFamily="34" charset="0"/>
              </a:rPr>
              <a:t>E</a:t>
            </a:r>
            <a:r>
              <a:rPr lang="en-US" sz="2400" b="1" i="0" u="none" strike="noStrike" kern="1200" cap="none" spc="0" baseline="0" dirty="0">
                <a:solidFill>
                  <a:srgbClr val="5B6973"/>
                </a:solidFill>
                <a:uFillTx/>
                <a:latin typeface="Franklin Gothic Medium" panose="020B0603020102020204" pitchFamily="34" charset="0"/>
              </a:rPr>
              <a:t>scape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834131"/>
          </a:xfrm>
          <a:prstGeom prst="rect">
            <a:avLst/>
          </a:prstGeom>
          <a:noFill/>
          <a:ln>
            <a:noFill/>
          </a:ln>
        </p:spPr>
        <p:txBody>
          <a:bodyPr vert="horz" wrap="square" lIns="91440" tIns="45720" rIns="91440" bIns="45720" anchor="t" anchorCtr="0" compatLnSpc="1"/>
          <a:lstStyle/>
          <a:p>
            <a:pPr lvl="0"/>
            <a:r>
              <a:rPr lang="en-US" sz="1800" b="1" dirty="0">
                <a:solidFill>
                  <a:srgbClr val="C00000"/>
                </a:solidFill>
              </a:rPr>
              <a:t>Danger: </a:t>
            </a:r>
            <a:r>
              <a:rPr lang="en-US" sz="1800" dirty="0"/>
              <a:t>whenever you or someone else is imminent danger of being assaulted, or hurt, it is time to ack.</a:t>
            </a:r>
          </a:p>
          <a:p>
            <a:pPr marL="45720" lvl="0" indent="0">
              <a:buNone/>
            </a:pPr>
            <a:endParaRPr lang="en-US" sz="1800" dirty="0"/>
          </a:p>
          <a:p>
            <a:pPr lvl="0"/>
            <a:r>
              <a:rPr lang="en-US" sz="1800" b="1" dirty="0">
                <a:solidFill>
                  <a:srgbClr val="C00000"/>
                </a:solidFill>
              </a:rPr>
              <a:t>Overriding Concern: </a:t>
            </a:r>
            <a:r>
              <a:rPr lang="en-US" sz="1800" dirty="0"/>
              <a:t>Whenever you think that a matter of higher priority requires your immediate attention or your presence, it is time to act.</a:t>
            </a:r>
          </a:p>
          <a:p>
            <a:pPr marL="45720" lvl="0" indent="0">
              <a:buNone/>
            </a:pPr>
            <a:endParaRPr lang="en-US" sz="1800" dirty="0"/>
          </a:p>
          <a:p>
            <a:pPr lvl="0"/>
            <a:r>
              <a:rPr lang="en-US" sz="1800" b="1" dirty="0">
                <a:solidFill>
                  <a:srgbClr val="C00000"/>
                </a:solidFill>
              </a:rPr>
              <a:t>No Progress</a:t>
            </a:r>
            <a:r>
              <a:rPr lang="en-US" sz="1800" dirty="0">
                <a:solidFill>
                  <a:srgbClr val="C00000"/>
                </a:solidFill>
              </a:rPr>
              <a:t>: </a:t>
            </a:r>
            <a:r>
              <a:rPr lang="en-US" sz="1800" dirty="0"/>
              <a:t>Whenever you feel you have exhausted all of your verbal options and the patient is still not complying, it is time to act.</a:t>
            </a:r>
          </a:p>
          <a:p>
            <a:pPr marL="45720" lvl="0" indent="0">
              <a:buNone/>
            </a:pPr>
            <a:endParaRPr lang="en-US" sz="1800" dirty="0"/>
          </a:p>
          <a:p>
            <a:pPr lvl="0"/>
            <a:r>
              <a:rPr lang="en-US" sz="1800" b="1" dirty="0">
                <a:solidFill>
                  <a:srgbClr val="C00000"/>
                </a:solidFill>
              </a:rPr>
              <a:t>Escape: </a:t>
            </a:r>
            <a:r>
              <a:rPr lang="en-US" sz="1800" dirty="0"/>
              <a:t>Arises out of need to remove self or others from an area due to signs of violence</a:t>
            </a:r>
            <a:r>
              <a:rPr lang="en-US" sz="1800" dirty="0" smtClean="0"/>
              <a:t>.</a:t>
            </a:r>
            <a:endParaRPr lang="en-US" sz="1800" dirty="0"/>
          </a:p>
          <a:p>
            <a:pPr marL="45720" lvl="0" indent="0">
              <a:buNone/>
            </a:pPr>
            <a:endParaRPr lang="en-US" sz="1800" dirty="0"/>
          </a:p>
        </p:txBody>
      </p:sp>
      <p:sp>
        <p:nvSpPr>
          <p:cNvPr id="3" name="Title 2"/>
          <p:cNvSpPr txBox="1">
            <a:spLocks noGrp="1"/>
          </p:cNvSpPr>
          <p:nvPr>
            <p:ph type="title"/>
          </p:nvPr>
        </p:nvSpPr>
        <p:spPr/>
        <p:txBody>
          <a:bodyPr/>
          <a:lstStyle/>
          <a:p>
            <a:pPr lvl="0"/>
            <a:r>
              <a:rPr lang="en-US" sz="4400" b="1" dirty="0">
                <a:solidFill>
                  <a:srgbClr val="C00000"/>
                </a:solidFill>
                <a:effectLst>
                  <a:outerShdw dist="38096" dir="2700000">
                    <a:srgbClr val="000000"/>
                  </a:outerShdw>
                </a:effectLst>
              </a:rPr>
              <a:t>DONE –</a:t>
            </a:r>
            <a:r>
              <a:rPr lang="en-US" sz="4400" b="1" dirty="0">
                <a:solidFill>
                  <a:srgbClr val="FF0000"/>
                </a:solidFill>
                <a:effectLst>
                  <a:outerShdw dist="38096" dir="2700000">
                    <a:srgbClr val="000000"/>
                  </a:outerShdw>
                </a:effectLst>
              </a:rPr>
              <a:t> </a:t>
            </a:r>
            <a:r>
              <a:rPr lang="en-US" sz="4400" b="1" dirty="0">
                <a:effectLst>
                  <a:outerShdw dist="38096" dir="2700000">
                    <a:srgbClr val="000000"/>
                  </a:outerShdw>
                </a:effectLst>
              </a:rPr>
              <a:t>Time to get help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1"/>
          </p:nvPr>
        </p:nvSpPr>
        <p:spPr>
          <a:xfrm>
            <a:off x="457200" y="1752603"/>
            <a:ext cx="8229600" cy="4876796"/>
          </a:xfrm>
        </p:spPr>
        <p:txBody>
          <a:bodyPr anchor="t" anchorCtr="0"/>
          <a:lstStyle/>
          <a:p>
            <a:pPr marL="274320" lvl="0" indent="-228600" algn="l">
              <a:buChar char=""/>
            </a:pPr>
            <a:r>
              <a:rPr lang="en-US" dirty="0" smtClean="0"/>
              <a:t>The team should address the following questions during a </a:t>
            </a:r>
            <a:r>
              <a:rPr lang="en-US" smtClean="0"/>
              <a:t>workplace violent </a:t>
            </a:r>
            <a:r>
              <a:rPr lang="en-US" dirty="0" smtClean="0"/>
              <a:t>situation debrief:</a:t>
            </a:r>
          </a:p>
          <a:p>
            <a:pPr marL="274320" lvl="0" indent="-228600" algn="l">
              <a:buChar char=""/>
            </a:pPr>
            <a:endParaRPr lang="en-US" dirty="0" smtClean="0"/>
          </a:p>
          <a:p>
            <a:pPr marL="822960" lvl="1" indent="-228600">
              <a:buChar char=""/>
            </a:pPr>
            <a:r>
              <a:rPr lang="en-US" dirty="0" smtClean="0"/>
              <a:t>Was the communication clear?</a:t>
            </a:r>
          </a:p>
          <a:p>
            <a:pPr marL="822960" lvl="1" indent="-228600">
              <a:buChar char=""/>
            </a:pPr>
            <a:r>
              <a:rPr lang="en-US" dirty="0" smtClean="0"/>
              <a:t>Were the roles and responsibilities understood?</a:t>
            </a:r>
          </a:p>
          <a:p>
            <a:pPr marL="822960" lvl="1" indent="-228600">
              <a:buChar char=""/>
            </a:pPr>
            <a:r>
              <a:rPr lang="en-US" dirty="0" smtClean="0"/>
              <a:t>Was situation maintained?</a:t>
            </a:r>
          </a:p>
          <a:p>
            <a:pPr marL="822960" lvl="1" indent="-228600">
              <a:buChar char=""/>
            </a:pPr>
            <a:r>
              <a:rPr lang="en-US" dirty="0" smtClean="0"/>
              <a:t>Was workload distribution equitable?</a:t>
            </a:r>
          </a:p>
          <a:p>
            <a:pPr marL="822960" lvl="1" indent="-228600">
              <a:buChar char=""/>
            </a:pPr>
            <a:r>
              <a:rPr lang="en-US" dirty="0" smtClean="0"/>
              <a:t>Was task assistance requested or offered?</a:t>
            </a:r>
          </a:p>
          <a:p>
            <a:pPr marL="822960" lvl="1" indent="-228600">
              <a:buChar char=""/>
            </a:pPr>
            <a:r>
              <a:rPr lang="en-US" dirty="0" smtClean="0"/>
              <a:t>Were errors made or avoided?</a:t>
            </a:r>
          </a:p>
          <a:p>
            <a:pPr marL="822960" lvl="1" indent="-228600">
              <a:buChar char=""/>
            </a:pPr>
            <a:r>
              <a:rPr lang="en-US" dirty="0" smtClean="0"/>
              <a:t>Were resources available? </a:t>
            </a:r>
          </a:p>
          <a:p>
            <a:pPr marL="822960" lvl="1" indent="-228600">
              <a:buChar char=""/>
            </a:pPr>
            <a:r>
              <a:rPr lang="en-US" dirty="0" smtClean="0"/>
              <a:t>What went well? </a:t>
            </a:r>
          </a:p>
          <a:p>
            <a:pPr marL="822960" lvl="1" indent="-228600">
              <a:buChar char=""/>
            </a:pPr>
            <a:r>
              <a:rPr lang="en-US" dirty="0" smtClean="0"/>
              <a:t>What should improve?</a:t>
            </a:r>
            <a:endParaRPr lang="en-US" dirty="0"/>
          </a:p>
          <a:p>
            <a:pPr marL="45720" lvl="0" algn="l"/>
            <a:endParaRPr lang="en-US" dirty="0"/>
          </a:p>
          <a:p>
            <a:pPr marL="274320" lvl="0" indent="-228600" algn="l">
              <a:buChar char=""/>
            </a:pPr>
            <a:endParaRPr lang="en-US" dirty="0"/>
          </a:p>
        </p:txBody>
      </p:sp>
      <p:sp>
        <p:nvSpPr>
          <p:cNvPr id="3" name="Title 5"/>
          <p:cNvSpPr txBox="1">
            <a:spLocks noGrp="1"/>
          </p:cNvSpPr>
          <p:nvPr>
            <p:ph type="title"/>
          </p:nvPr>
        </p:nvSpPr>
        <p:spPr/>
        <p:txBody>
          <a:bodyPr/>
          <a:lstStyle/>
          <a:p>
            <a:pPr lvl="0"/>
            <a:r>
              <a:rPr lang="en-US" sz="4400" b="1" dirty="0" smtClean="0">
                <a:effectLst>
                  <a:outerShdw dist="38096" dir="2700000">
                    <a:srgbClr val="000000"/>
                  </a:outerShdw>
                </a:effectLst>
              </a:rPr>
              <a:t>Debrief With team </a:t>
            </a:r>
            <a:endParaRPr lang="en-US" sz="4400" b="1" dirty="0">
              <a:solidFill>
                <a:srgbClr val="98C723"/>
              </a:solidFill>
              <a:effectLst>
                <a:outerShdw dist="38096" dir="2700000">
                  <a:srgbClr val="000000"/>
                </a:outerShdw>
              </a:effectLst>
            </a:endParaRPr>
          </a:p>
        </p:txBody>
      </p:sp>
      <p:sp>
        <p:nvSpPr>
          <p:cNvPr id="4" name="Rectangle 6"/>
          <p:cNvSpPr/>
          <p:nvPr/>
        </p:nvSpPr>
        <p:spPr>
          <a:xfrm>
            <a:off x="7730008" y="6451558"/>
            <a:ext cx="1329208" cy="253919"/>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5B6973"/>
                </a:solidFill>
                <a:uFillTx/>
                <a:latin typeface="Franklin Gothic Medium"/>
              </a:rPr>
              <a:t>(CDC, NIOSH, 2015)</a:t>
            </a:r>
          </a:p>
        </p:txBody>
      </p:sp>
    </p:spTree>
    <p:extLst>
      <p:ext uri="{BB962C8B-B14F-4D97-AF65-F5344CB8AC3E}">
        <p14:creationId xmlns:p14="http://schemas.microsoft.com/office/powerpoint/2010/main" val="310948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2362196"/>
            <a:ext cx="8407889" cy="3764283"/>
          </a:xfrm>
          <a:prstGeom prst="rect">
            <a:avLst/>
          </a:prstGeom>
          <a:noFill/>
          <a:ln>
            <a:noFill/>
          </a:ln>
        </p:spPr>
        <p:txBody>
          <a:bodyPr vert="horz" wrap="square" lIns="91440" tIns="45720" rIns="91440" bIns="45720" anchor="t" anchorCtr="0" compatLnSpc="1"/>
          <a:lstStyle/>
          <a:p>
            <a:pPr lvl="0"/>
            <a:r>
              <a:rPr lang="en-US" dirty="0" err="1"/>
              <a:t>Peminic</a:t>
            </a:r>
            <a:r>
              <a:rPr lang="en-US" dirty="0"/>
              <a:t>/Verge- REPORT, REPORT, REPORT</a:t>
            </a:r>
          </a:p>
          <a:p>
            <a:pPr lvl="1"/>
            <a:r>
              <a:rPr lang="en-US" dirty="0"/>
              <a:t>Report</a:t>
            </a:r>
            <a:r>
              <a:rPr lang="en-US" dirty="0">
                <a:solidFill>
                  <a:srgbClr val="C00000"/>
                </a:solidFill>
              </a:rPr>
              <a:t> </a:t>
            </a:r>
            <a:r>
              <a:rPr lang="en-US" b="1" dirty="0">
                <a:solidFill>
                  <a:srgbClr val="C00000"/>
                </a:solidFill>
              </a:rPr>
              <a:t>ALL </a:t>
            </a:r>
            <a:r>
              <a:rPr lang="en-US" dirty="0"/>
              <a:t>disruptive behavior you experience at work, not just events that result in injury or harm, in </a:t>
            </a:r>
            <a:r>
              <a:rPr lang="en-US" dirty="0" err="1"/>
              <a:t>Peminic</a:t>
            </a:r>
            <a:r>
              <a:rPr lang="en-US" dirty="0"/>
              <a:t>/Verge reporting system. </a:t>
            </a:r>
          </a:p>
          <a:p>
            <a:pPr marL="45720" lvl="0" indent="0">
              <a:buNone/>
            </a:pPr>
            <a:endParaRPr lang="en-US" dirty="0"/>
          </a:p>
          <a:p>
            <a:pPr marL="45720" lvl="0" indent="0">
              <a:buNone/>
            </a:pPr>
            <a:endParaRPr lang="en-US" dirty="0"/>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Documentation</a:t>
            </a:r>
          </a:p>
        </p:txBody>
      </p:sp>
      <p:pic>
        <p:nvPicPr>
          <p:cNvPr id="4" name="Picture 4" descr="C:\Users\CLOvergard\AppData\Local\Microsoft\Windows\Temporary Internet Files\Content.IE5\6MLAYU27\100px-Clipboard.svg[1].png"/>
          <p:cNvPicPr>
            <a:picLocks noChangeAspect="1"/>
          </p:cNvPicPr>
          <p:nvPr/>
        </p:nvPicPr>
        <p:blipFill>
          <a:blip r:embed="rId3"/>
          <a:srcRect/>
          <a:stretch>
            <a:fillRect/>
          </a:stretch>
        </p:blipFill>
        <p:spPr>
          <a:xfrm rot="889758">
            <a:off x="6652223" y="461735"/>
            <a:ext cx="2094378" cy="20943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6927" y="1676400"/>
            <a:ext cx="8998527" cy="4724400"/>
          </a:xfrm>
          <a:prstGeom prst="rect">
            <a:avLst/>
          </a:prstGeom>
          <a:noFill/>
          <a:ln>
            <a:noFill/>
          </a:ln>
        </p:spPr>
        <p:txBody>
          <a:bodyPr vert="horz" wrap="square" lIns="91440" tIns="45720" rIns="91440" bIns="45720" anchor="t" anchorCtr="0" compatLnSpc="1"/>
          <a:lstStyle/>
          <a:p>
            <a:pPr lvl="0"/>
            <a:r>
              <a:rPr lang="en-US" sz="2400" b="1" dirty="0"/>
              <a:t>HSHS Colleagues Learned: </a:t>
            </a:r>
          </a:p>
          <a:p>
            <a:pPr lvl="1"/>
            <a:r>
              <a:rPr lang="en-US" sz="1600" b="1" dirty="0">
                <a:solidFill>
                  <a:schemeClr val="tx2"/>
                </a:solidFill>
              </a:rPr>
              <a:t>Workplace violence definition</a:t>
            </a:r>
          </a:p>
          <a:p>
            <a:pPr lvl="2">
              <a:spcBef>
                <a:spcPts val="300"/>
              </a:spcBef>
            </a:pPr>
            <a:r>
              <a:rPr lang="en-US" sz="1400" b="1" dirty="0">
                <a:solidFill>
                  <a:schemeClr val="accent1">
                    <a:lumMod val="75000"/>
                  </a:schemeClr>
                </a:solidFill>
              </a:rPr>
              <a:t>Service user</a:t>
            </a:r>
            <a:r>
              <a:rPr lang="en-US" sz="1400" b="1" dirty="0">
                <a:solidFill>
                  <a:schemeClr val="accent1"/>
                </a:solidFill>
              </a:rPr>
              <a:t> </a:t>
            </a:r>
            <a:r>
              <a:rPr lang="en-US" sz="1400" dirty="0"/>
              <a:t>is most common type of workplace </a:t>
            </a:r>
            <a:r>
              <a:rPr lang="en-US" sz="1400" dirty="0" smtClean="0"/>
              <a:t>violence</a:t>
            </a:r>
            <a:endParaRPr lang="en-US" sz="1400" dirty="0"/>
          </a:p>
          <a:p>
            <a:pPr lvl="1"/>
            <a:r>
              <a:rPr lang="en-US" sz="1600" b="1" dirty="0"/>
              <a:t>Principles of </a:t>
            </a:r>
            <a:r>
              <a:rPr lang="en-US" sz="1600" b="1" dirty="0" smtClean="0"/>
              <a:t>Crisis Prevention</a:t>
            </a:r>
          </a:p>
          <a:p>
            <a:pPr lvl="1"/>
            <a:r>
              <a:rPr lang="en-US" sz="1600" b="1" dirty="0" smtClean="0"/>
              <a:t>Keys to Communication– </a:t>
            </a:r>
            <a:r>
              <a:rPr lang="en-US" sz="1600" b="1" dirty="0"/>
              <a:t>HEAL</a:t>
            </a:r>
          </a:p>
          <a:p>
            <a:pPr lvl="2">
              <a:spcBef>
                <a:spcPts val="300"/>
              </a:spcBef>
            </a:pPr>
            <a:r>
              <a:rPr lang="en-US" sz="1400" b="1" dirty="0">
                <a:solidFill>
                  <a:schemeClr val="accent1">
                    <a:lumMod val="75000"/>
                  </a:schemeClr>
                </a:solidFill>
              </a:rPr>
              <a:t>Hear</a:t>
            </a:r>
            <a:r>
              <a:rPr lang="en-US" sz="1400" b="1" dirty="0">
                <a:solidFill>
                  <a:schemeClr val="accent1"/>
                </a:solidFill>
              </a:rPr>
              <a:t> </a:t>
            </a:r>
            <a:r>
              <a:rPr lang="en-US" sz="1400" dirty="0"/>
              <a:t>the customer, </a:t>
            </a:r>
            <a:r>
              <a:rPr lang="en-US" sz="1400" b="1" dirty="0">
                <a:solidFill>
                  <a:schemeClr val="accent1">
                    <a:lumMod val="75000"/>
                  </a:schemeClr>
                </a:solidFill>
              </a:rPr>
              <a:t>Empathize</a:t>
            </a:r>
            <a:r>
              <a:rPr lang="en-US" sz="1400" dirty="0">
                <a:solidFill>
                  <a:schemeClr val="accent1">
                    <a:lumMod val="75000"/>
                  </a:schemeClr>
                </a:solidFill>
              </a:rPr>
              <a:t>, </a:t>
            </a:r>
            <a:r>
              <a:rPr lang="en-US" sz="1400" dirty="0"/>
              <a:t>put yourself in their situation, </a:t>
            </a:r>
            <a:r>
              <a:rPr lang="en-US" sz="1400" b="1" dirty="0">
                <a:solidFill>
                  <a:schemeClr val="accent1">
                    <a:lumMod val="75000"/>
                  </a:schemeClr>
                </a:solidFill>
              </a:rPr>
              <a:t>Acknowledge</a:t>
            </a:r>
            <a:r>
              <a:rPr lang="en-US" sz="1400" dirty="0"/>
              <a:t> how the event makes an individual feel, and</a:t>
            </a:r>
            <a:r>
              <a:rPr lang="en-US" sz="1400" dirty="0">
                <a:solidFill>
                  <a:schemeClr val="accent1">
                    <a:lumMod val="75000"/>
                  </a:schemeClr>
                </a:solidFill>
              </a:rPr>
              <a:t> </a:t>
            </a:r>
            <a:r>
              <a:rPr lang="en-US" sz="1400" b="1" dirty="0">
                <a:solidFill>
                  <a:schemeClr val="accent1">
                    <a:lumMod val="75000"/>
                  </a:schemeClr>
                </a:solidFill>
              </a:rPr>
              <a:t>Lead </a:t>
            </a:r>
            <a:r>
              <a:rPr lang="en-US" sz="1400" dirty="0"/>
              <a:t>toward a </a:t>
            </a:r>
            <a:r>
              <a:rPr lang="en-US" sz="1400" dirty="0" smtClean="0"/>
              <a:t>resolution</a:t>
            </a:r>
            <a:endParaRPr lang="en-US" sz="1400" dirty="0"/>
          </a:p>
          <a:p>
            <a:pPr lvl="1"/>
            <a:r>
              <a:rPr lang="en-US" sz="1600" b="1" dirty="0" smtClean="0"/>
              <a:t>Crisis Intervention: Verbal </a:t>
            </a:r>
            <a:r>
              <a:rPr lang="en-US" sz="1600" b="1" dirty="0"/>
              <a:t>and Non-Verbal Approaches </a:t>
            </a:r>
            <a:endParaRPr lang="en-US" sz="1600" b="1" dirty="0" smtClean="0"/>
          </a:p>
          <a:p>
            <a:pPr lvl="2"/>
            <a:r>
              <a:rPr lang="en-US" sz="1200" b="1" dirty="0" smtClean="0">
                <a:solidFill>
                  <a:schemeClr val="accent1">
                    <a:lumMod val="75000"/>
                  </a:schemeClr>
                </a:solidFill>
              </a:rPr>
              <a:t>Verbal</a:t>
            </a:r>
            <a:r>
              <a:rPr lang="en-US" sz="1200" b="1" dirty="0">
                <a:solidFill>
                  <a:schemeClr val="accent1">
                    <a:lumMod val="75000"/>
                  </a:schemeClr>
                </a:solidFill>
              </a:rPr>
              <a:t>: </a:t>
            </a:r>
            <a:r>
              <a:rPr lang="en-US" sz="1200" b="1" dirty="0"/>
              <a:t>Hear: Please tell me what’s bothering you? Empathize: “I understand how frustrating this must be for you.” Acknowledge: “I’m sorry this happened. Let’s find a way to fix it.” Lead: “How can we correct this problem?”</a:t>
            </a:r>
          </a:p>
          <a:p>
            <a:pPr lvl="2">
              <a:spcBef>
                <a:spcPts val="300"/>
              </a:spcBef>
            </a:pPr>
            <a:r>
              <a:rPr lang="en-US" sz="1400" b="1" dirty="0">
                <a:solidFill>
                  <a:schemeClr val="accent1">
                    <a:lumMod val="75000"/>
                  </a:schemeClr>
                </a:solidFill>
              </a:rPr>
              <a:t>Non-Verbal: </a:t>
            </a:r>
            <a:r>
              <a:rPr lang="en-US" sz="1400" b="1" dirty="0"/>
              <a:t>Be calm or at least act calm. Maintain non-threatening eye contact, smile, and keep hands open and visible, Nod your head to demonstrate you are paying attention and listening, Respect personal space. Maintain arm/leg distance away from individual. Avoid touching the upset individual as it may be misinterpreted. </a:t>
            </a:r>
          </a:p>
          <a:p>
            <a:pPr lvl="1"/>
            <a:r>
              <a:rPr lang="en-US" sz="1600" b="1" dirty="0">
                <a:solidFill>
                  <a:schemeClr val="accent1">
                    <a:lumMod val="75000"/>
                  </a:schemeClr>
                </a:solidFill>
              </a:rPr>
              <a:t>Report Disruptive Behavior in </a:t>
            </a:r>
            <a:r>
              <a:rPr lang="en-US" sz="1600" b="1" dirty="0" err="1">
                <a:solidFill>
                  <a:schemeClr val="accent1">
                    <a:lumMod val="75000"/>
                  </a:schemeClr>
                </a:solidFill>
              </a:rPr>
              <a:t>Peminic</a:t>
            </a:r>
            <a:r>
              <a:rPr lang="en-US" sz="1600" b="1" dirty="0">
                <a:solidFill>
                  <a:schemeClr val="accent1">
                    <a:lumMod val="75000"/>
                  </a:schemeClr>
                </a:solidFill>
              </a:rPr>
              <a:t>/Verge</a:t>
            </a:r>
          </a:p>
          <a:p>
            <a:pPr lvl="2">
              <a:spcBef>
                <a:spcPts val="300"/>
              </a:spcBef>
            </a:pPr>
            <a:endParaRPr lang="en-US" sz="1400" dirty="0"/>
          </a:p>
          <a:p>
            <a:pPr lvl="2">
              <a:spcBef>
                <a:spcPts val="300"/>
              </a:spcBef>
            </a:pPr>
            <a:endParaRPr lang="en-US" sz="1400" b="1" dirty="0"/>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Course summary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 Placeholder 4"/>
          <p:cNvSpPr txBox="1">
            <a:spLocks noGrp="1"/>
          </p:cNvSpPr>
          <p:nvPr>
            <p:ph type="body" idx="1"/>
          </p:nvPr>
        </p:nvSpPr>
        <p:spPr>
          <a:xfrm>
            <a:off x="1306796" y="4115266"/>
            <a:ext cx="5551203" cy="2382368"/>
          </a:xfrm>
        </p:spPr>
        <p:txBody>
          <a:bodyPr/>
          <a:lstStyle/>
          <a:p>
            <a:pPr lvl="0" algn="r"/>
            <a:r>
              <a:rPr lang="en-US" dirty="0"/>
              <a:t>"...violent acts (including physical assaults and threats of </a:t>
            </a:r>
            <a:r>
              <a:rPr lang="en-US" dirty="0" smtClean="0"/>
              <a:t>assaults/verbal abuse) </a:t>
            </a:r>
            <a:r>
              <a:rPr lang="en-US" dirty="0"/>
              <a:t>directed toward persons at work or on duty.” (CDC/NIOSH, 2002)</a:t>
            </a:r>
          </a:p>
        </p:txBody>
      </p:sp>
      <p:sp>
        <p:nvSpPr>
          <p:cNvPr id="3" name="Title 3"/>
          <p:cNvSpPr txBox="1">
            <a:spLocks noGrp="1"/>
          </p:cNvSpPr>
          <p:nvPr>
            <p:ph type="title"/>
          </p:nvPr>
        </p:nvSpPr>
        <p:spPr>
          <a:xfrm>
            <a:off x="457200" y="2362196"/>
            <a:ext cx="6324603" cy="1645920"/>
          </a:xfrm>
        </p:spPr>
        <p:txBody>
          <a:bodyPr/>
          <a:lstStyle/>
          <a:p>
            <a:pPr lvl="0"/>
            <a:r>
              <a:rPr lang="en-US" sz="5400" i="1" u="sng" dirty="0"/>
              <a:t>Workplace Violence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spcBef>
                <a:spcPts val="600"/>
              </a:spcBef>
            </a:pPr>
            <a:r>
              <a:rPr lang="en-US" sz="2400" dirty="0">
                <a:hlinkClick r:id="rId3"/>
              </a:rPr>
              <a:t>CDC "Workplace Violence Prevention for Nurses"</a:t>
            </a:r>
            <a:endParaRPr lang="en-US" sz="2400" dirty="0"/>
          </a:p>
          <a:p>
            <a:pPr lvl="1"/>
            <a:r>
              <a:rPr lang="en-US" dirty="0"/>
              <a:t>Provides 2.6 contact hours for Continuing Nurse Education (CNE)</a:t>
            </a:r>
          </a:p>
          <a:p>
            <a:pPr lvl="1"/>
            <a:r>
              <a:rPr lang="en-US" dirty="0"/>
              <a:t>Must complete quiz to receive CNE contact hours</a:t>
            </a:r>
          </a:p>
        </p:txBody>
      </p:sp>
      <p:sp>
        <p:nvSpPr>
          <p:cNvPr id="3" name="Title 2"/>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Optional Learning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ext Placeholder 1"/>
          <p:cNvSpPr txBox="1">
            <a:spLocks noGrp="1"/>
          </p:cNvSpPr>
          <p:nvPr>
            <p:ph type="body" idx="1"/>
          </p:nvPr>
        </p:nvSpPr>
        <p:spPr/>
        <p:txBody>
          <a:bodyPr/>
          <a:lstStyle/>
          <a:p>
            <a:pPr lvl="0"/>
            <a:r>
              <a:rPr lang="en-US" b="1" dirty="0">
                <a:effectLst>
                  <a:outerShdw blurRad="38100" dist="38100" dir="2700000" algn="tl">
                    <a:srgbClr val="000000">
                      <a:alpha val="43137"/>
                    </a:srgbClr>
                  </a:outerShdw>
                </a:effectLst>
              </a:rPr>
              <a:t>Must score 80% or higher on test to </a:t>
            </a:r>
            <a:r>
              <a:rPr lang="en-US" b="1" dirty="0" smtClean="0">
                <a:effectLst>
                  <a:outerShdw blurRad="38100" dist="38100" dir="2700000" algn="tl">
                    <a:srgbClr val="000000">
                      <a:alpha val="43137"/>
                    </a:srgbClr>
                  </a:outerShdw>
                </a:effectLst>
              </a:rPr>
              <a:t>pass the </a:t>
            </a:r>
            <a:r>
              <a:rPr lang="en-US" b="1" dirty="0">
                <a:effectLst>
                  <a:outerShdw blurRad="38100" dist="38100" dir="2700000" algn="tl">
                    <a:srgbClr val="000000">
                      <a:alpha val="43137"/>
                    </a:srgbClr>
                  </a:outerShdw>
                </a:effectLst>
              </a:rPr>
              <a:t>course</a:t>
            </a:r>
          </a:p>
        </p:txBody>
      </p:sp>
      <p:sp>
        <p:nvSpPr>
          <p:cNvPr id="3" name="Title 2"/>
          <p:cNvSpPr txBox="1">
            <a:spLocks noGrp="1"/>
          </p:cNvSpPr>
          <p:nvPr>
            <p:ph type="title"/>
          </p:nvPr>
        </p:nvSpPr>
        <p:spPr/>
        <p:txBody>
          <a:bodyPr/>
          <a:lstStyle/>
          <a:p>
            <a:pPr lvl="0"/>
            <a:r>
              <a:rPr lang="en-US" b="1" dirty="0">
                <a:effectLst>
                  <a:outerShdw blurRad="38100" dist="38100" dir="2700000" algn="tl">
                    <a:srgbClr val="000000">
                      <a:alpha val="43137"/>
                    </a:srgbClr>
                  </a:outerShdw>
                </a:effectLst>
              </a:rPr>
              <a:t>Complete test &amp; Evaluation on </a:t>
            </a:r>
            <a:r>
              <a:rPr lang="en-US" b="1" dirty="0" err="1">
                <a:effectLst>
                  <a:outerShdw blurRad="38100" dist="38100" dir="2700000" algn="tl">
                    <a:srgbClr val="000000">
                      <a:alpha val="43137"/>
                    </a:srgbClr>
                  </a:outerShdw>
                </a:effectLst>
              </a:rPr>
              <a:t>healthstream</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6"/>
          <p:cNvSpPr txBox="1">
            <a:spLocks noGrp="1"/>
          </p:cNvSpPr>
          <p:nvPr>
            <p:ph type="title"/>
          </p:nvPr>
        </p:nvSpPr>
        <p:spPr/>
        <p:txBody>
          <a:bodyPr/>
          <a:lstStyle/>
          <a:p>
            <a:pPr lvl="0"/>
            <a:r>
              <a:rPr lang="en-US" sz="4400" b="1" dirty="0">
                <a:effectLst>
                  <a:outerShdw blurRad="38100" dist="38100" dir="2700000" algn="tl">
                    <a:srgbClr val="000000">
                      <a:alpha val="43137"/>
                    </a:srgbClr>
                  </a:outerShdw>
                </a:effectLst>
              </a:rPr>
              <a:t>Violence Types</a:t>
            </a:r>
          </a:p>
        </p:txBody>
      </p:sp>
      <p:sp>
        <p:nvSpPr>
          <p:cNvPr id="3" name="Rectangle 14"/>
          <p:cNvSpPr/>
          <p:nvPr/>
        </p:nvSpPr>
        <p:spPr>
          <a:xfrm>
            <a:off x="2579467" y="2188104"/>
            <a:ext cx="1828800" cy="1682824"/>
          </a:xfrm>
          <a:prstGeom prst="rect">
            <a:avLst/>
          </a:prstGeom>
          <a:solidFill>
            <a:srgbClr val="B77BB4"/>
          </a:solidFill>
          <a:ln w="19046">
            <a:solidFill>
              <a:srgbClr val="865983"/>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Medium"/>
            </a:endParaRPr>
          </a:p>
        </p:txBody>
      </p:sp>
      <p:pic>
        <p:nvPicPr>
          <p:cNvPr id="4" name="Picture 2"/>
          <p:cNvPicPr>
            <a:picLocks noChangeAspect="1"/>
          </p:cNvPicPr>
          <p:nvPr/>
        </p:nvPicPr>
        <p:blipFill>
          <a:blip r:embed="rId3"/>
          <a:srcRect/>
          <a:stretch>
            <a:fillRect/>
          </a:stretch>
        </p:blipFill>
        <p:spPr>
          <a:xfrm>
            <a:off x="4404363" y="3833868"/>
            <a:ext cx="1844043" cy="1670142"/>
          </a:xfrm>
          <a:prstGeom prst="rect">
            <a:avLst/>
          </a:prstGeom>
          <a:noFill/>
          <a:ln>
            <a:noFill/>
          </a:ln>
        </p:spPr>
      </p:pic>
      <p:pic>
        <p:nvPicPr>
          <p:cNvPr id="5" name="Picture 3"/>
          <p:cNvPicPr>
            <a:picLocks noChangeAspect="1"/>
          </p:cNvPicPr>
          <p:nvPr/>
        </p:nvPicPr>
        <p:blipFill>
          <a:blip r:embed="rId4"/>
          <a:srcRect/>
          <a:stretch>
            <a:fillRect/>
          </a:stretch>
        </p:blipFill>
        <p:spPr>
          <a:xfrm>
            <a:off x="2579467" y="3844311"/>
            <a:ext cx="1832512" cy="1659700"/>
          </a:xfrm>
          <a:prstGeom prst="rect">
            <a:avLst/>
          </a:prstGeom>
          <a:noFill/>
          <a:ln>
            <a:noFill/>
          </a:ln>
        </p:spPr>
      </p:pic>
      <p:pic>
        <p:nvPicPr>
          <p:cNvPr id="6" name="Picture 4"/>
          <p:cNvPicPr>
            <a:picLocks noChangeAspect="1"/>
          </p:cNvPicPr>
          <p:nvPr/>
        </p:nvPicPr>
        <p:blipFill>
          <a:blip r:embed="rId5"/>
          <a:srcRect/>
          <a:stretch>
            <a:fillRect/>
          </a:stretch>
        </p:blipFill>
        <p:spPr>
          <a:xfrm>
            <a:off x="4411979" y="2188104"/>
            <a:ext cx="1828800" cy="1682824"/>
          </a:xfrm>
          <a:prstGeom prst="rect">
            <a:avLst/>
          </a:prstGeom>
          <a:noFill/>
          <a:ln>
            <a:noFill/>
          </a:ln>
        </p:spPr>
      </p:pic>
      <p:sp>
        <p:nvSpPr>
          <p:cNvPr id="7" name="TextBox 15"/>
          <p:cNvSpPr txBox="1"/>
          <p:nvPr/>
        </p:nvSpPr>
        <p:spPr>
          <a:xfrm>
            <a:off x="4381503" y="4071859"/>
            <a:ext cx="1964304" cy="110799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Personal Relationships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Medium"/>
              </a:rPr>
              <a:t>(Domestic)</a:t>
            </a:r>
          </a:p>
        </p:txBody>
      </p:sp>
      <p:sp>
        <p:nvSpPr>
          <p:cNvPr id="8" name="Rectangle 16"/>
          <p:cNvSpPr/>
          <p:nvPr/>
        </p:nvSpPr>
        <p:spPr>
          <a:xfrm>
            <a:off x="2725515" y="4208818"/>
            <a:ext cx="1621596" cy="830997"/>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Worker 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Worker</a:t>
            </a:r>
          </a:p>
        </p:txBody>
      </p:sp>
      <p:sp>
        <p:nvSpPr>
          <p:cNvPr id="9" name="Rectangle 17"/>
          <p:cNvSpPr/>
          <p:nvPr/>
        </p:nvSpPr>
        <p:spPr>
          <a:xfrm>
            <a:off x="2820695" y="2762932"/>
            <a:ext cx="1350047" cy="46166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Franklin Gothic Medium"/>
              </a:rPr>
              <a:t>Criminal</a:t>
            </a:r>
            <a:r>
              <a:rPr lang="en-US" sz="1800" b="0" i="0" u="none" strike="noStrike" kern="1200" cap="none" spc="0" baseline="0">
                <a:solidFill>
                  <a:srgbClr val="000000"/>
                </a:solidFill>
                <a:uFillTx/>
                <a:latin typeface="Franklin Gothic Medium"/>
              </a:rPr>
              <a:t> </a:t>
            </a:r>
          </a:p>
        </p:txBody>
      </p:sp>
      <p:sp>
        <p:nvSpPr>
          <p:cNvPr id="10" name="Rectangle 18"/>
          <p:cNvSpPr/>
          <p:nvPr/>
        </p:nvSpPr>
        <p:spPr>
          <a:xfrm>
            <a:off x="4381503" y="2578269"/>
            <a:ext cx="1844043" cy="1292659"/>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Franklin Gothic Medium"/>
              </a:rPr>
              <a:t>Service User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Franklin Gothic Medium"/>
              </a:rPr>
              <a:t>(Patient, Family Member &amp; Visitor)</a:t>
            </a:r>
          </a:p>
        </p:txBody>
      </p:sp>
      <p:sp>
        <p:nvSpPr>
          <p:cNvPr id="11" name="TextBox 1"/>
          <p:cNvSpPr txBox="1"/>
          <p:nvPr/>
        </p:nvSpPr>
        <p:spPr>
          <a:xfrm>
            <a:off x="685800" y="5628122"/>
            <a:ext cx="7391396"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Medium"/>
              </a:rPr>
              <a:t>Service User violence most common, followed by Worker on Worker (CDC &amp; OSHA, 2015). Most frequent location of violence includes Emergency rooms, Geriatric units, Psychiatric units, Waiting rooms and large crowded areas (ENA, 2015)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2"/>
          <p:cNvSpPr txBox="1">
            <a:spLocks noGrp="1"/>
          </p:cNvSpPr>
          <p:nvPr>
            <p:ph type="title"/>
          </p:nvPr>
        </p:nvSpPr>
        <p:spPr>
          <a:xfrm>
            <a:off x="457200" y="381003"/>
            <a:ext cx="8381262" cy="1054394"/>
          </a:xfrm>
        </p:spPr>
        <p:txBody>
          <a:bodyPr/>
          <a:lstStyle/>
          <a:p>
            <a:pPr lvl="0"/>
            <a:r>
              <a:rPr lang="en-US" sz="4800" b="1">
                <a:solidFill>
                  <a:srgbClr val="B77BB4"/>
                </a:solidFill>
                <a:effectLst>
                  <a:outerShdw dist="38096" dir="2700000">
                    <a:srgbClr val="000000"/>
                  </a:outerShdw>
                </a:effectLst>
              </a:rPr>
              <a:t>Criminal violence</a:t>
            </a:r>
          </a:p>
        </p:txBody>
      </p:sp>
      <p:sp>
        <p:nvSpPr>
          <p:cNvPr id="3" name="TextBox 5"/>
          <p:cNvSpPr txBox="1"/>
          <p:nvPr/>
        </p:nvSpPr>
        <p:spPr>
          <a:xfrm>
            <a:off x="609603" y="2057400"/>
            <a:ext cx="7848596" cy="3539432"/>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Clr>
                <a:srgbClr val="B77BB4"/>
              </a:buClr>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The subject has no relationship with the organization or the victim</a:t>
            </a: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US" sz="2800" b="0" i="0" u="none" strike="noStrike" kern="1200" cap="none" spc="0" baseline="0">
              <a:solidFill>
                <a:srgbClr val="5B6973"/>
              </a:solidFill>
              <a:uFillTx/>
              <a:latin typeface="Franklin Gothic Medium"/>
            </a:endParaRPr>
          </a:p>
          <a:p>
            <a:pPr marL="285750" marR="0" lvl="0" indent="-285750" algn="l" defTabSz="914400" rtl="0" fontAlgn="auto" hangingPunct="1">
              <a:lnSpc>
                <a:spcPct val="100000"/>
              </a:lnSpc>
              <a:spcBef>
                <a:spcPts val="0"/>
              </a:spcBef>
              <a:spcAft>
                <a:spcPts val="0"/>
              </a:spcAft>
              <a:buClr>
                <a:srgbClr val="B77BB4"/>
              </a:buClr>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Normally their aim is to access:</a:t>
            </a:r>
          </a:p>
          <a:p>
            <a:pPr marL="742950" marR="0" lvl="1" indent="-285750" algn="l" defTabSz="914400" rtl="0" fontAlgn="auto" hangingPunct="1">
              <a:lnSpc>
                <a:spcPct val="100000"/>
              </a:lnSpc>
              <a:spcBef>
                <a:spcPts val="0"/>
              </a:spcBef>
              <a:spcAft>
                <a:spcPts val="0"/>
              </a:spcAft>
              <a:buClr>
                <a:srgbClr val="B77BB4"/>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Cash</a:t>
            </a:r>
          </a:p>
          <a:p>
            <a:pPr marL="742950" marR="0" lvl="1" indent="-285750" algn="l" defTabSz="914400" rtl="0" fontAlgn="auto" hangingPunct="1">
              <a:lnSpc>
                <a:spcPct val="100000"/>
              </a:lnSpc>
              <a:spcBef>
                <a:spcPts val="0"/>
              </a:spcBef>
              <a:spcAft>
                <a:spcPts val="0"/>
              </a:spcAft>
              <a:buClr>
                <a:srgbClr val="B77BB4"/>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Stock</a:t>
            </a:r>
          </a:p>
          <a:p>
            <a:pPr marL="742950" marR="0" lvl="1" indent="-285750" algn="l" defTabSz="914400" rtl="0" fontAlgn="auto" hangingPunct="1">
              <a:lnSpc>
                <a:spcPct val="100000"/>
              </a:lnSpc>
              <a:spcBef>
                <a:spcPts val="0"/>
              </a:spcBef>
              <a:spcAft>
                <a:spcPts val="0"/>
              </a:spcAft>
              <a:buClr>
                <a:srgbClr val="B77BB4"/>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Drugs</a:t>
            </a:r>
          </a:p>
          <a:p>
            <a:pPr marL="742950" marR="0" lvl="1" indent="-285750" algn="l" defTabSz="914400" rtl="0" fontAlgn="auto" hangingPunct="1">
              <a:lnSpc>
                <a:spcPct val="100000"/>
              </a:lnSpc>
              <a:spcBef>
                <a:spcPts val="0"/>
              </a:spcBef>
              <a:spcAft>
                <a:spcPts val="0"/>
              </a:spcAft>
              <a:buClr>
                <a:srgbClr val="B77BB4"/>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5B6973"/>
                </a:solidFill>
                <a:uFillTx/>
                <a:latin typeface="Franklin Gothic Medium"/>
              </a:rPr>
              <a:t>Or perform some other criminal act</a:t>
            </a:r>
          </a:p>
        </p:txBody>
      </p:sp>
      <p:pic>
        <p:nvPicPr>
          <p:cNvPr id="4" name="Picture 2"/>
          <p:cNvPicPr>
            <a:picLocks noChangeAspect="1"/>
          </p:cNvPicPr>
          <p:nvPr/>
        </p:nvPicPr>
        <p:blipFill>
          <a:blip r:embed="rId3"/>
          <a:srcRect/>
          <a:stretch>
            <a:fillRect/>
          </a:stretch>
        </p:blipFill>
        <p:spPr>
          <a:xfrm>
            <a:off x="6163056" y="5560256"/>
            <a:ext cx="2905121" cy="11620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719072"/>
            <a:ext cx="8407889" cy="4407407"/>
          </a:xfrm>
          <a:prstGeom prst="rect">
            <a:avLst/>
          </a:prstGeom>
          <a:noFill/>
          <a:ln>
            <a:noFill/>
          </a:ln>
        </p:spPr>
        <p:txBody>
          <a:bodyPr vert="horz" wrap="square" lIns="91440" tIns="45720" rIns="91440" bIns="45720" anchor="t" anchorCtr="0" compatLnSpc="1"/>
          <a:lstStyle/>
          <a:p>
            <a:pPr lvl="0">
              <a:spcBef>
                <a:spcPts val="600"/>
              </a:spcBef>
              <a:buFont typeface="Wingdings" pitchFamily="2"/>
              <a:buChar char="§"/>
            </a:pPr>
            <a:r>
              <a:rPr lang="en-US" sz="2400"/>
              <a:t> Commonly known as lateral or horizontal violence</a:t>
            </a:r>
          </a:p>
          <a:p>
            <a:pPr lvl="0">
              <a:spcBef>
                <a:spcPts val="600"/>
              </a:spcBef>
              <a:buFont typeface="Wingdings" pitchFamily="2"/>
              <a:buChar char="§"/>
            </a:pPr>
            <a:r>
              <a:rPr lang="en-US" sz="2400"/>
              <a:t> Examples:</a:t>
            </a:r>
          </a:p>
          <a:p>
            <a:pPr lvl="1">
              <a:spcBef>
                <a:spcPts val="600"/>
              </a:spcBef>
              <a:buClr>
                <a:srgbClr val="98C723"/>
              </a:buClr>
            </a:pPr>
            <a:r>
              <a:rPr lang="en-US" sz="2400"/>
              <a:t>Bullying</a:t>
            </a:r>
          </a:p>
          <a:p>
            <a:pPr lvl="1">
              <a:spcBef>
                <a:spcPts val="600"/>
              </a:spcBef>
              <a:buClr>
                <a:srgbClr val="98C723"/>
              </a:buClr>
            </a:pPr>
            <a:r>
              <a:rPr lang="en-US" sz="2400"/>
              <a:t>Frequently verbal and emotional abuse that is unfair or offensive</a:t>
            </a:r>
          </a:p>
          <a:p>
            <a:pPr lvl="1">
              <a:spcBef>
                <a:spcPts val="600"/>
              </a:spcBef>
              <a:buClr>
                <a:srgbClr val="98C723"/>
              </a:buClr>
            </a:pPr>
            <a:r>
              <a:rPr lang="en-US" sz="2400"/>
              <a:t> Often directed at those being viewed as “lower on the food chain”</a:t>
            </a:r>
          </a:p>
          <a:p>
            <a:pPr lvl="3">
              <a:spcBef>
                <a:spcPts val="600"/>
              </a:spcBef>
              <a:buClr>
                <a:srgbClr val="98C723"/>
              </a:buClr>
              <a:buChar char="ü"/>
            </a:pPr>
            <a:r>
              <a:rPr lang="en-US" sz="2400"/>
              <a:t>Supervisor to Supervisee</a:t>
            </a:r>
          </a:p>
          <a:p>
            <a:pPr lvl="3">
              <a:spcBef>
                <a:spcPts val="600"/>
              </a:spcBef>
              <a:buClr>
                <a:srgbClr val="98C723"/>
              </a:buClr>
              <a:buChar char="ü"/>
            </a:pPr>
            <a:r>
              <a:rPr lang="en-US" sz="2400"/>
              <a:t>Doctor to nurse</a:t>
            </a:r>
          </a:p>
          <a:p>
            <a:pPr lvl="1">
              <a:spcBef>
                <a:spcPts val="600"/>
              </a:spcBef>
              <a:buClr>
                <a:srgbClr val="98C723"/>
              </a:buClr>
            </a:pPr>
            <a:endParaRPr lang="en-US" sz="2400"/>
          </a:p>
        </p:txBody>
      </p:sp>
      <p:sp>
        <p:nvSpPr>
          <p:cNvPr id="3" name="Title 2"/>
          <p:cNvSpPr txBox="1">
            <a:spLocks noGrp="1"/>
          </p:cNvSpPr>
          <p:nvPr>
            <p:ph type="title"/>
          </p:nvPr>
        </p:nvSpPr>
        <p:spPr/>
        <p:txBody>
          <a:bodyPr/>
          <a:lstStyle/>
          <a:p>
            <a:pPr lvl="0"/>
            <a:r>
              <a:rPr lang="en-US" sz="4400" b="1" dirty="0">
                <a:solidFill>
                  <a:srgbClr val="98C723"/>
                </a:solidFill>
                <a:effectLst>
                  <a:outerShdw dist="38096" dir="2700000">
                    <a:srgbClr val="000000"/>
                  </a:outerShdw>
                </a:effectLst>
              </a:rPr>
              <a:t>Worker on Worker Violence</a:t>
            </a:r>
          </a:p>
        </p:txBody>
      </p:sp>
      <p:pic>
        <p:nvPicPr>
          <p:cNvPr id="4" name="Picture 2"/>
          <p:cNvPicPr>
            <a:picLocks noChangeAspect="1"/>
          </p:cNvPicPr>
          <p:nvPr/>
        </p:nvPicPr>
        <p:blipFill>
          <a:blip r:embed="rId3"/>
          <a:srcRect/>
          <a:stretch>
            <a:fillRect/>
          </a:stretch>
        </p:blipFill>
        <p:spPr>
          <a:xfrm>
            <a:off x="6172200" y="4780912"/>
            <a:ext cx="2514600" cy="19347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381003" y="1828800"/>
            <a:ext cx="8407889" cy="4407407"/>
          </a:xfrm>
          <a:prstGeom prst="rect">
            <a:avLst/>
          </a:prstGeom>
          <a:noFill/>
          <a:ln>
            <a:noFill/>
          </a:ln>
        </p:spPr>
        <p:txBody>
          <a:bodyPr vert="horz" wrap="square" lIns="91440" tIns="45720" rIns="91440" bIns="45720" anchor="t" anchorCtr="0" compatLnSpc="1"/>
          <a:lstStyle/>
          <a:p>
            <a:pPr lvl="0">
              <a:spcBef>
                <a:spcPts val="600"/>
              </a:spcBef>
              <a:buClr>
                <a:srgbClr val="990000"/>
              </a:buClr>
              <a:buFont typeface="Wingdings" pitchFamily="2"/>
              <a:buChar char="§"/>
            </a:pPr>
            <a:r>
              <a:rPr lang="en-US" sz="2400"/>
              <a:t>A relationship to an employee outside of work that spills over to the work environment.</a:t>
            </a:r>
          </a:p>
          <a:p>
            <a:pPr marL="45720" lvl="0" indent="0">
              <a:spcBef>
                <a:spcPts val="600"/>
              </a:spcBef>
              <a:buNone/>
            </a:pPr>
            <a:endParaRPr lang="en-US" sz="2400"/>
          </a:p>
          <a:p>
            <a:pPr lvl="0">
              <a:spcBef>
                <a:spcPts val="700"/>
              </a:spcBef>
              <a:buClr>
                <a:srgbClr val="990000"/>
              </a:buClr>
              <a:buFont typeface="Wingdings" pitchFamily="2"/>
              <a:buChar char="§"/>
            </a:pPr>
            <a:r>
              <a:rPr lang="en-US" sz="2400"/>
              <a:t>Individuals who have a relationship with an employee, examples include</a:t>
            </a:r>
            <a:r>
              <a:rPr lang="en-US" sz="2800"/>
              <a:t>:</a:t>
            </a:r>
          </a:p>
          <a:p>
            <a:pPr lvl="1">
              <a:spcBef>
                <a:spcPts val="600"/>
              </a:spcBef>
              <a:buClr>
                <a:srgbClr val="990000"/>
              </a:buClr>
              <a:buChar char="ü"/>
            </a:pPr>
            <a:r>
              <a:rPr lang="en-US" sz="2400"/>
              <a:t>Spouse</a:t>
            </a:r>
          </a:p>
          <a:p>
            <a:pPr lvl="1">
              <a:spcBef>
                <a:spcPts val="600"/>
              </a:spcBef>
              <a:buClr>
                <a:srgbClr val="990000"/>
              </a:buClr>
              <a:buChar char="ü"/>
            </a:pPr>
            <a:r>
              <a:rPr lang="en-US" sz="2400"/>
              <a:t>Significant others</a:t>
            </a:r>
          </a:p>
          <a:p>
            <a:pPr lvl="1">
              <a:spcBef>
                <a:spcPts val="600"/>
              </a:spcBef>
              <a:buClr>
                <a:srgbClr val="990000"/>
              </a:buClr>
              <a:buChar char="ü"/>
            </a:pPr>
            <a:r>
              <a:rPr lang="en-US" sz="2400"/>
              <a:t>Acquaintances</a:t>
            </a:r>
          </a:p>
        </p:txBody>
      </p:sp>
      <p:sp>
        <p:nvSpPr>
          <p:cNvPr id="3" name="Title 2"/>
          <p:cNvSpPr txBox="1">
            <a:spLocks noGrp="1"/>
          </p:cNvSpPr>
          <p:nvPr>
            <p:ph type="title"/>
          </p:nvPr>
        </p:nvSpPr>
        <p:spPr/>
        <p:txBody>
          <a:bodyPr/>
          <a:lstStyle/>
          <a:p>
            <a:pPr lvl="0"/>
            <a:r>
              <a:rPr lang="en-US" sz="3600" b="1">
                <a:solidFill>
                  <a:srgbClr val="990000"/>
                </a:solidFill>
                <a:effectLst>
                  <a:outerShdw dist="38096" dir="2700000">
                    <a:srgbClr val="000000"/>
                  </a:outerShdw>
                </a:effectLst>
              </a:rPr>
              <a:t>Personal relationship/Domestic Violence</a:t>
            </a:r>
          </a:p>
        </p:txBody>
      </p:sp>
      <p:sp>
        <p:nvSpPr>
          <p:cNvPr id="4" name="TextBox 3"/>
          <p:cNvSpPr txBox="1"/>
          <p:nvPr/>
        </p:nvSpPr>
        <p:spPr>
          <a:xfrm>
            <a:off x="7239003" y="6462174"/>
            <a:ext cx="2667003"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5B6973"/>
                </a:solidFill>
                <a:uFillTx/>
                <a:latin typeface="Franklin Gothic Medium"/>
              </a:rPr>
              <a:t>(CDC,NIOSH, 2015)</a:t>
            </a:r>
          </a:p>
        </p:txBody>
      </p:sp>
      <p:pic>
        <p:nvPicPr>
          <p:cNvPr id="5" name="Picture 2"/>
          <p:cNvPicPr>
            <a:picLocks noChangeAspect="1"/>
          </p:cNvPicPr>
          <p:nvPr/>
        </p:nvPicPr>
        <p:blipFill>
          <a:blip r:embed="rId3"/>
          <a:srcRect/>
          <a:stretch>
            <a:fillRect/>
          </a:stretch>
        </p:blipFill>
        <p:spPr>
          <a:xfrm>
            <a:off x="5791196" y="3962396"/>
            <a:ext cx="2133596" cy="2064312"/>
          </a:xfrm>
          <a:prstGeom prst="rect">
            <a:avLst/>
          </a:prstGeom>
          <a:noFill/>
          <a:ln>
            <a:noFill/>
          </a:ln>
          <a:effectLst>
            <a:outerShdw dist="139699" dir="2700000" algn="tl">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rid">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6484</TotalTime>
  <Words>3872</Words>
  <Application>Microsoft Office PowerPoint</Application>
  <PresentationFormat>On-screen Show (4:3)</PresentationFormat>
  <Paragraphs>499</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Grid</vt:lpstr>
      <vt:lpstr>HSHS    Crisis Prevention &amp; Intervention</vt:lpstr>
      <vt:lpstr>Course objectives</vt:lpstr>
      <vt:lpstr>frequently used acronyms</vt:lpstr>
      <vt:lpstr>Purpose</vt:lpstr>
      <vt:lpstr>Workplace Violence</vt:lpstr>
      <vt:lpstr>Violence Types</vt:lpstr>
      <vt:lpstr>Criminal violence</vt:lpstr>
      <vt:lpstr>Worker on Worker Violence</vt:lpstr>
      <vt:lpstr>Personal relationship/Domestic Violence</vt:lpstr>
      <vt:lpstr>Service User Violence</vt:lpstr>
      <vt:lpstr>Important</vt:lpstr>
      <vt:lpstr>risks</vt:lpstr>
      <vt:lpstr>risks</vt:lpstr>
      <vt:lpstr>risks</vt:lpstr>
      <vt:lpstr>risks</vt:lpstr>
      <vt:lpstr>HSHS/Local System Policies</vt:lpstr>
      <vt:lpstr>HSHS/Local System Policies</vt:lpstr>
      <vt:lpstr>Principles of Crisis prevention</vt:lpstr>
      <vt:lpstr>Check Your Surroundings</vt:lpstr>
      <vt:lpstr>Dress Safely</vt:lpstr>
      <vt:lpstr>Dress Safely</vt:lpstr>
      <vt:lpstr> Keys to communication</vt:lpstr>
      <vt:lpstr>PowerPoint Presentation</vt:lpstr>
      <vt:lpstr>Body language</vt:lpstr>
      <vt:lpstr>TONE of voice</vt:lpstr>
      <vt:lpstr>Words we use</vt:lpstr>
      <vt:lpstr>Keys to Effective Communication</vt:lpstr>
      <vt:lpstr>HEAL = Consistency</vt:lpstr>
      <vt:lpstr>IF Crisis prevention techniques do not work , then here are suggestions to handle crisis escalation </vt:lpstr>
      <vt:lpstr>CRISIS</vt:lpstr>
      <vt:lpstr>The Crisis cycle</vt:lpstr>
      <vt:lpstr>As it escalates</vt:lpstr>
      <vt:lpstr>important</vt:lpstr>
      <vt:lpstr>PowerPoint Presentation</vt:lpstr>
      <vt:lpstr>PowerPoint Presentation</vt:lpstr>
      <vt:lpstr>Crisis Intervention Techniques</vt:lpstr>
      <vt:lpstr>Approach: Verbal</vt:lpstr>
      <vt:lpstr>Approach: non-verbal</vt:lpstr>
      <vt:lpstr>Set Limits in a non-threatening Manner</vt:lpstr>
      <vt:lpstr>Avoid</vt:lpstr>
      <vt:lpstr>Communication tips </vt:lpstr>
      <vt:lpstr>Communication tips </vt:lpstr>
      <vt:lpstr>Lets see this </vt:lpstr>
      <vt:lpstr>Still Not getting anywhere?</vt:lpstr>
      <vt:lpstr>Take action…stay safe</vt:lpstr>
      <vt:lpstr>DONE – Time to get help</vt:lpstr>
      <vt:lpstr>Debrief With team </vt:lpstr>
      <vt:lpstr>Documentation</vt:lpstr>
      <vt:lpstr>Course summary</vt:lpstr>
      <vt:lpstr>Optional Learning</vt:lpstr>
      <vt:lpstr>Complete test &amp; Evaluation on healthstream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Heather M</dc:creator>
  <cp:lastModifiedBy>Schneekloth, Katherine M</cp:lastModifiedBy>
  <cp:revision>197</cp:revision>
  <cp:lastPrinted>2015-08-21T14:30:46Z</cp:lastPrinted>
  <dcterms:created xsi:type="dcterms:W3CDTF">2015-08-03T14:24:18Z</dcterms:created>
  <dcterms:modified xsi:type="dcterms:W3CDTF">2017-03-17T20:39:49Z</dcterms:modified>
</cp:coreProperties>
</file>